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0" r:id="rId4"/>
  </p:sldMasterIdLst>
  <p:handoutMasterIdLst>
    <p:handoutMasterId r:id="rId48"/>
  </p:handoutMasterIdLst>
  <p:sldIdLst>
    <p:sldId id="256" r:id="rId5"/>
    <p:sldId id="275" r:id="rId6"/>
    <p:sldId id="257" r:id="rId7"/>
    <p:sldId id="296" r:id="rId8"/>
    <p:sldId id="258" r:id="rId9"/>
    <p:sldId id="259" r:id="rId10"/>
    <p:sldId id="279" r:id="rId11"/>
    <p:sldId id="278" r:id="rId12"/>
    <p:sldId id="283" r:id="rId13"/>
    <p:sldId id="277" r:id="rId14"/>
    <p:sldId id="282" r:id="rId15"/>
    <p:sldId id="281" r:id="rId16"/>
    <p:sldId id="308" r:id="rId17"/>
    <p:sldId id="280" r:id="rId18"/>
    <p:sldId id="270" r:id="rId19"/>
    <p:sldId id="265" r:id="rId20"/>
    <p:sldId id="284" r:id="rId21"/>
    <p:sldId id="285" r:id="rId22"/>
    <p:sldId id="286" r:id="rId23"/>
    <p:sldId id="287" r:id="rId24"/>
    <p:sldId id="291" r:id="rId25"/>
    <p:sldId id="292" r:id="rId26"/>
    <p:sldId id="297" r:id="rId27"/>
    <p:sldId id="294" r:id="rId28"/>
    <p:sldId id="295" r:id="rId29"/>
    <p:sldId id="293" r:id="rId30"/>
    <p:sldId id="299" r:id="rId31"/>
    <p:sldId id="300" r:id="rId32"/>
    <p:sldId id="288" r:id="rId33"/>
    <p:sldId id="289" r:id="rId34"/>
    <p:sldId id="273" r:id="rId35"/>
    <p:sldId id="301" r:id="rId36"/>
    <p:sldId id="303" r:id="rId37"/>
    <p:sldId id="304" r:id="rId38"/>
    <p:sldId id="302" r:id="rId39"/>
    <p:sldId id="305" r:id="rId40"/>
    <p:sldId id="306" r:id="rId41"/>
    <p:sldId id="307" r:id="rId42"/>
    <p:sldId id="290" r:id="rId43"/>
    <p:sldId id="266" r:id="rId44"/>
    <p:sldId id="272" r:id="rId45"/>
    <p:sldId id="269" r:id="rId46"/>
    <p:sldId id="298" r:id="rId47"/>
  </p:sldIdLst>
  <p:sldSz cx="12192000" cy="6858000"/>
  <p:notesSz cx="7023100" cy="9309100"/>
  <p:custDataLst>
    <p:tags r:id="rId4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2BE22C-7A53-4EFE-9C4C-D7D43FE8E02C}"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C51F407D-EDF8-4244-A20D-B900C9531A14}">
      <dgm:prSet phldrT="[Text]"/>
      <dgm:spPr/>
      <dgm:t>
        <a:bodyPr/>
        <a:lstStyle/>
        <a:p>
          <a:r>
            <a:rPr lang="en-US" dirty="0" smtClean="0"/>
            <a:t>Referral/Initial Contact</a:t>
          </a:r>
          <a:endParaRPr lang="en-US" dirty="0"/>
        </a:p>
      </dgm:t>
      <dgm:extLst>
        <a:ext uri="{E40237B7-FDA0-4F09-8148-C483321AD2D9}">
          <dgm14:cNvPr xmlns:dgm14="http://schemas.microsoft.com/office/drawing/2010/diagram" id="0" name="" title="Referral/Initial Contact"/>
        </a:ext>
      </dgm:extLst>
    </dgm:pt>
    <dgm:pt modelId="{AE2697AF-6795-4F78-B8F4-65ACEAA6AA61}" type="parTrans" cxnId="{47DC07B1-D992-4136-99DD-9AC4B3451B8B}">
      <dgm:prSet/>
      <dgm:spPr/>
      <dgm:t>
        <a:bodyPr/>
        <a:lstStyle/>
        <a:p>
          <a:endParaRPr lang="en-US"/>
        </a:p>
      </dgm:t>
    </dgm:pt>
    <dgm:pt modelId="{1C63E836-FBD1-4D04-84B1-6D99EDA37823}" type="sibTrans" cxnId="{47DC07B1-D992-4136-99DD-9AC4B3451B8B}">
      <dgm:prSet/>
      <dgm:spPr/>
      <dgm:t>
        <a:bodyPr/>
        <a:lstStyle/>
        <a:p>
          <a:endParaRPr lang="en-US"/>
        </a:p>
      </dgm:t>
    </dgm:pt>
    <dgm:pt modelId="{6802BCAF-9492-471F-947E-69F319E7159E}">
      <dgm:prSet phldrT="[Text]"/>
      <dgm:spPr/>
      <dgm:t>
        <a:bodyPr/>
        <a:lstStyle/>
        <a:p>
          <a:r>
            <a:rPr lang="en-US" dirty="0" smtClean="0"/>
            <a:t>Application</a:t>
          </a:r>
          <a:endParaRPr lang="en-US" dirty="0"/>
        </a:p>
      </dgm:t>
      <dgm:extLst>
        <a:ext uri="{E40237B7-FDA0-4F09-8148-C483321AD2D9}">
          <dgm14:cNvPr xmlns:dgm14="http://schemas.microsoft.com/office/drawing/2010/diagram" id="0" name="" title="Application"/>
        </a:ext>
      </dgm:extLst>
    </dgm:pt>
    <dgm:pt modelId="{BB0D1351-62C9-4D3D-AF16-4595B65BA768}" type="parTrans" cxnId="{5BC5C66B-6247-435D-B1FA-4F6EBD829512}">
      <dgm:prSet/>
      <dgm:spPr/>
      <dgm:t>
        <a:bodyPr/>
        <a:lstStyle/>
        <a:p>
          <a:endParaRPr lang="en-US"/>
        </a:p>
      </dgm:t>
    </dgm:pt>
    <dgm:pt modelId="{EE122F83-866E-4845-A333-7B4072B6C4C3}" type="sibTrans" cxnId="{5BC5C66B-6247-435D-B1FA-4F6EBD829512}">
      <dgm:prSet/>
      <dgm:spPr/>
      <dgm:t>
        <a:bodyPr/>
        <a:lstStyle/>
        <a:p>
          <a:endParaRPr lang="en-US"/>
        </a:p>
      </dgm:t>
    </dgm:pt>
    <dgm:pt modelId="{BA0AB598-F84C-43D3-BEB4-DBD29809B356}">
      <dgm:prSet phldrT="[Text]"/>
      <dgm:spPr/>
      <dgm:t>
        <a:bodyPr/>
        <a:lstStyle/>
        <a:p>
          <a:r>
            <a:rPr lang="en-US" dirty="0" smtClean="0"/>
            <a:t>Eligibility Determination</a:t>
          </a:r>
          <a:endParaRPr lang="en-US" dirty="0"/>
        </a:p>
      </dgm:t>
      <dgm:extLst>
        <a:ext uri="{E40237B7-FDA0-4F09-8148-C483321AD2D9}">
          <dgm14:cNvPr xmlns:dgm14="http://schemas.microsoft.com/office/drawing/2010/diagram" id="0" name="" title="Eligibility Determination"/>
        </a:ext>
      </dgm:extLst>
    </dgm:pt>
    <dgm:pt modelId="{54BCF52E-D2F8-4A25-9110-515839C2CFF9}" type="parTrans" cxnId="{B2186AAE-160C-40E5-97A0-210F060797DE}">
      <dgm:prSet/>
      <dgm:spPr/>
      <dgm:t>
        <a:bodyPr/>
        <a:lstStyle/>
        <a:p>
          <a:endParaRPr lang="en-US"/>
        </a:p>
      </dgm:t>
    </dgm:pt>
    <dgm:pt modelId="{C71D758C-AA17-422B-88C9-758D36A30273}" type="sibTrans" cxnId="{B2186AAE-160C-40E5-97A0-210F060797DE}">
      <dgm:prSet/>
      <dgm:spPr/>
      <dgm:t>
        <a:bodyPr/>
        <a:lstStyle/>
        <a:p>
          <a:endParaRPr lang="en-US"/>
        </a:p>
      </dgm:t>
    </dgm:pt>
    <dgm:pt modelId="{A43EB4C3-97BD-4AAF-943E-9CE4696CB0FF}">
      <dgm:prSet phldrT="[Text]"/>
      <dgm:spPr/>
      <dgm:t>
        <a:bodyPr/>
        <a:lstStyle/>
        <a:p>
          <a:r>
            <a:rPr lang="en-US" dirty="0" smtClean="0"/>
            <a:t>Plan Development/</a:t>
          </a:r>
        </a:p>
        <a:p>
          <a:r>
            <a:rPr lang="en-US" dirty="0" smtClean="0"/>
            <a:t>Active Services</a:t>
          </a:r>
          <a:endParaRPr lang="en-US" dirty="0"/>
        </a:p>
      </dgm:t>
      <dgm:extLst>
        <a:ext uri="{E40237B7-FDA0-4F09-8148-C483321AD2D9}">
          <dgm14:cNvPr xmlns:dgm14="http://schemas.microsoft.com/office/drawing/2010/diagram" id="0" name="" title="Plan Development/Active Services"/>
        </a:ext>
      </dgm:extLst>
    </dgm:pt>
    <dgm:pt modelId="{69C24490-EE67-4AEF-B44D-840DBCA65BD1}" type="parTrans" cxnId="{D204A610-DB4D-4CDA-A73D-A6394391059B}">
      <dgm:prSet/>
      <dgm:spPr/>
      <dgm:t>
        <a:bodyPr/>
        <a:lstStyle/>
        <a:p>
          <a:endParaRPr lang="en-US"/>
        </a:p>
      </dgm:t>
    </dgm:pt>
    <dgm:pt modelId="{FEC5D343-6715-4AEB-B247-F837E1AB1B52}" type="sibTrans" cxnId="{D204A610-DB4D-4CDA-A73D-A6394391059B}">
      <dgm:prSet/>
      <dgm:spPr/>
      <dgm:t>
        <a:bodyPr/>
        <a:lstStyle/>
        <a:p>
          <a:endParaRPr lang="en-US"/>
        </a:p>
      </dgm:t>
    </dgm:pt>
    <dgm:pt modelId="{0995DED1-4E37-43EA-8DA9-D986D6F3867D}">
      <dgm:prSet phldrT="[Text]"/>
      <dgm:spPr/>
      <dgm:t>
        <a:bodyPr/>
        <a:lstStyle/>
        <a:p>
          <a:r>
            <a:rPr lang="en-US" dirty="0" smtClean="0"/>
            <a:t>Employment</a:t>
          </a:r>
          <a:endParaRPr lang="en-US" dirty="0"/>
        </a:p>
      </dgm:t>
      <dgm:extLst>
        <a:ext uri="{E40237B7-FDA0-4F09-8148-C483321AD2D9}">
          <dgm14:cNvPr xmlns:dgm14="http://schemas.microsoft.com/office/drawing/2010/diagram" id="0" name="" title="Employment"/>
        </a:ext>
      </dgm:extLst>
    </dgm:pt>
    <dgm:pt modelId="{6CD490A8-FA54-4AD7-9727-0B310AE8651F}" type="parTrans" cxnId="{B56F2DE5-5C5B-46C8-BC9E-4DD9A1542985}">
      <dgm:prSet/>
      <dgm:spPr/>
      <dgm:t>
        <a:bodyPr/>
        <a:lstStyle/>
        <a:p>
          <a:endParaRPr lang="en-US"/>
        </a:p>
      </dgm:t>
    </dgm:pt>
    <dgm:pt modelId="{72FD7627-E9F4-4A4A-9D2E-C4634883ECA5}" type="sibTrans" cxnId="{B56F2DE5-5C5B-46C8-BC9E-4DD9A1542985}">
      <dgm:prSet/>
      <dgm:spPr/>
      <dgm:t>
        <a:bodyPr/>
        <a:lstStyle/>
        <a:p>
          <a:endParaRPr lang="en-US"/>
        </a:p>
      </dgm:t>
    </dgm:pt>
    <dgm:pt modelId="{74A632F1-E60C-4557-BF41-52E5512E8EE9}">
      <dgm:prSet/>
      <dgm:spPr/>
      <dgm:t>
        <a:bodyPr/>
        <a:lstStyle/>
        <a:p>
          <a:r>
            <a:rPr lang="en-US" dirty="0" smtClean="0"/>
            <a:t>Successful Closure</a:t>
          </a:r>
          <a:endParaRPr lang="en-US" dirty="0"/>
        </a:p>
      </dgm:t>
      <dgm:extLst>
        <a:ext uri="{E40237B7-FDA0-4F09-8148-C483321AD2D9}">
          <dgm14:cNvPr xmlns:dgm14="http://schemas.microsoft.com/office/drawing/2010/diagram" id="0" name="" title="Successful Closure"/>
        </a:ext>
      </dgm:extLst>
    </dgm:pt>
    <dgm:pt modelId="{024D0F93-BAEA-427A-8788-398D74D4459D}" type="parTrans" cxnId="{ABFB014B-1FDC-42A3-88E8-FFA2DCF17B59}">
      <dgm:prSet/>
      <dgm:spPr/>
      <dgm:t>
        <a:bodyPr/>
        <a:lstStyle/>
        <a:p>
          <a:endParaRPr lang="en-US"/>
        </a:p>
      </dgm:t>
    </dgm:pt>
    <dgm:pt modelId="{803A5B2F-01C4-4A58-9BBB-9A6C58AEB7BA}" type="sibTrans" cxnId="{ABFB014B-1FDC-42A3-88E8-FFA2DCF17B59}">
      <dgm:prSet/>
      <dgm:spPr/>
      <dgm:t>
        <a:bodyPr/>
        <a:lstStyle/>
        <a:p>
          <a:endParaRPr lang="en-US"/>
        </a:p>
      </dgm:t>
    </dgm:pt>
    <dgm:pt modelId="{190E52B1-936D-4D54-988A-E1871085F318}" type="pres">
      <dgm:prSet presAssocID="{F62BE22C-7A53-4EFE-9C4C-D7D43FE8E02C}" presName="Name0" presStyleCnt="0">
        <dgm:presLayoutVars>
          <dgm:dir/>
          <dgm:resizeHandles val="exact"/>
        </dgm:presLayoutVars>
      </dgm:prSet>
      <dgm:spPr/>
      <dgm:t>
        <a:bodyPr/>
        <a:lstStyle/>
        <a:p>
          <a:endParaRPr lang="en-US"/>
        </a:p>
      </dgm:t>
    </dgm:pt>
    <dgm:pt modelId="{365A3F78-6B8E-40DC-B87A-19DA79C060E4}" type="pres">
      <dgm:prSet presAssocID="{C51F407D-EDF8-4244-A20D-B900C9531A14}" presName="node" presStyleLbl="node1" presStyleIdx="0" presStyleCnt="6">
        <dgm:presLayoutVars>
          <dgm:bulletEnabled val="1"/>
        </dgm:presLayoutVars>
      </dgm:prSet>
      <dgm:spPr/>
      <dgm:t>
        <a:bodyPr/>
        <a:lstStyle/>
        <a:p>
          <a:endParaRPr lang="en-US"/>
        </a:p>
      </dgm:t>
    </dgm:pt>
    <dgm:pt modelId="{BA3A6845-D489-4D2A-88B1-5DC2EAE96EB3}" type="pres">
      <dgm:prSet presAssocID="{1C63E836-FBD1-4D04-84B1-6D99EDA37823}" presName="sibTrans" presStyleLbl="sibTrans1D1" presStyleIdx="0" presStyleCnt="5"/>
      <dgm:spPr/>
      <dgm:t>
        <a:bodyPr/>
        <a:lstStyle/>
        <a:p>
          <a:endParaRPr lang="en-US"/>
        </a:p>
      </dgm:t>
    </dgm:pt>
    <dgm:pt modelId="{20F19A18-0F4D-4FF9-9B4A-6E3DAE43A2F7}" type="pres">
      <dgm:prSet presAssocID="{1C63E836-FBD1-4D04-84B1-6D99EDA37823}" presName="connectorText" presStyleLbl="sibTrans1D1" presStyleIdx="0" presStyleCnt="5"/>
      <dgm:spPr/>
      <dgm:t>
        <a:bodyPr/>
        <a:lstStyle/>
        <a:p>
          <a:endParaRPr lang="en-US"/>
        </a:p>
      </dgm:t>
    </dgm:pt>
    <dgm:pt modelId="{3630B956-8F75-4D89-B9AA-A4DA61969F1A}" type="pres">
      <dgm:prSet presAssocID="{6802BCAF-9492-471F-947E-69F319E7159E}" presName="node" presStyleLbl="node1" presStyleIdx="1" presStyleCnt="6">
        <dgm:presLayoutVars>
          <dgm:bulletEnabled val="1"/>
        </dgm:presLayoutVars>
      </dgm:prSet>
      <dgm:spPr/>
      <dgm:t>
        <a:bodyPr/>
        <a:lstStyle/>
        <a:p>
          <a:endParaRPr lang="en-US"/>
        </a:p>
      </dgm:t>
    </dgm:pt>
    <dgm:pt modelId="{C4EA8F59-457B-4B09-8594-59DCA1CA87BC}" type="pres">
      <dgm:prSet presAssocID="{EE122F83-866E-4845-A333-7B4072B6C4C3}" presName="sibTrans" presStyleLbl="sibTrans1D1" presStyleIdx="1" presStyleCnt="5"/>
      <dgm:spPr/>
      <dgm:t>
        <a:bodyPr/>
        <a:lstStyle/>
        <a:p>
          <a:endParaRPr lang="en-US"/>
        </a:p>
      </dgm:t>
    </dgm:pt>
    <dgm:pt modelId="{CF6C0246-5450-46AC-B341-2F1AFA3F5B78}" type="pres">
      <dgm:prSet presAssocID="{EE122F83-866E-4845-A333-7B4072B6C4C3}" presName="connectorText" presStyleLbl="sibTrans1D1" presStyleIdx="1" presStyleCnt="5"/>
      <dgm:spPr/>
      <dgm:t>
        <a:bodyPr/>
        <a:lstStyle/>
        <a:p>
          <a:endParaRPr lang="en-US"/>
        </a:p>
      </dgm:t>
    </dgm:pt>
    <dgm:pt modelId="{A20EE46E-BBA2-44A3-91AB-4115EE76264E}" type="pres">
      <dgm:prSet presAssocID="{BA0AB598-F84C-43D3-BEB4-DBD29809B356}" presName="node" presStyleLbl="node1" presStyleIdx="2" presStyleCnt="6">
        <dgm:presLayoutVars>
          <dgm:bulletEnabled val="1"/>
        </dgm:presLayoutVars>
      </dgm:prSet>
      <dgm:spPr/>
      <dgm:t>
        <a:bodyPr/>
        <a:lstStyle/>
        <a:p>
          <a:endParaRPr lang="en-US"/>
        </a:p>
      </dgm:t>
    </dgm:pt>
    <dgm:pt modelId="{234A169A-EF86-437F-85C8-0E15AABC13CD}" type="pres">
      <dgm:prSet presAssocID="{C71D758C-AA17-422B-88C9-758D36A30273}" presName="sibTrans" presStyleLbl="sibTrans1D1" presStyleIdx="2" presStyleCnt="5"/>
      <dgm:spPr/>
      <dgm:t>
        <a:bodyPr/>
        <a:lstStyle/>
        <a:p>
          <a:endParaRPr lang="en-US"/>
        </a:p>
      </dgm:t>
    </dgm:pt>
    <dgm:pt modelId="{C26AAAE2-61D1-4400-9446-563B33E1636C}" type="pres">
      <dgm:prSet presAssocID="{C71D758C-AA17-422B-88C9-758D36A30273}" presName="connectorText" presStyleLbl="sibTrans1D1" presStyleIdx="2" presStyleCnt="5"/>
      <dgm:spPr/>
      <dgm:t>
        <a:bodyPr/>
        <a:lstStyle/>
        <a:p>
          <a:endParaRPr lang="en-US"/>
        </a:p>
      </dgm:t>
    </dgm:pt>
    <dgm:pt modelId="{3D455B79-49BB-4CDE-B955-7BB26B6646B6}" type="pres">
      <dgm:prSet presAssocID="{A43EB4C3-97BD-4AAF-943E-9CE4696CB0FF}" presName="node" presStyleLbl="node1" presStyleIdx="3" presStyleCnt="6">
        <dgm:presLayoutVars>
          <dgm:bulletEnabled val="1"/>
        </dgm:presLayoutVars>
      </dgm:prSet>
      <dgm:spPr/>
      <dgm:t>
        <a:bodyPr/>
        <a:lstStyle/>
        <a:p>
          <a:endParaRPr lang="en-US"/>
        </a:p>
      </dgm:t>
    </dgm:pt>
    <dgm:pt modelId="{C8CC7DFB-058D-4761-A1B3-D9816EE60BB6}" type="pres">
      <dgm:prSet presAssocID="{FEC5D343-6715-4AEB-B247-F837E1AB1B52}" presName="sibTrans" presStyleLbl="sibTrans1D1" presStyleIdx="3" presStyleCnt="5"/>
      <dgm:spPr/>
      <dgm:t>
        <a:bodyPr/>
        <a:lstStyle/>
        <a:p>
          <a:endParaRPr lang="en-US"/>
        </a:p>
      </dgm:t>
    </dgm:pt>
    <dgm:pt modelId="{4EA897A3-C174-4CDA-B7F6-6E1F643EB151}" type="pres">
      <dgm:prSet presAssocID="{FEC5D343-6715-4AEB-B247-F837E1AB1B52}" presName="connectorText" presStyleLbl="sibTrans1D1" presStyleIdx="3" presStyleCnt="5"/>
      <dgm:spPr/>
      <dgm:t>
        <a:bodyPr/>
        <a:lstStyle/>
        <a:p>
          <a:endParaRPr lang="en-US"/>
        </a:p>
      </dgm:t>
    </dgm:pt>
    <dgm:pt modelId="{AAA9A6D9-AA03-4869-991C-E2B30BB9E664}" type="pres">
      <dgm:prSet presAssocID="{0995DED1-4E37-43EA-8DA9-D986D6F3867D}" presName="node" presStyleLbl="node1" presStyleIdx="4" presStyleCnt="6">
        <dgm:presLayoutVars>
          <dgm:bulletEnabled val="1"/>
        </dgm:presLayoutVars>
      </dgm:prSet>
      <dgm:spPr/>
      <dgm:t>
        <a:bodyPr/>
        <a:lstStyle/>
        <a:p>
          <a:endParaRPr lang="en-US"/>
        </a:p>
      </dgm:t>
    </dgm:pt>
    <dgm:pt modelId="{F1EC1FD5-AF3A-4E3B-84A5-417C8F2AF825}" type="pres">
      <dgm:prSet presAssocID="{72FD7627-E9F4-4A4A-9D2E-C4634883ECA5}" presName="sibTrans" presStyleLbl="sibTrans1D1" presStyleIdx="4" presStyleCnt="5"/>
      <dgm:spPr/>
      <dgm:t>
        <a:bodyPr/>
        <a:lstStyle/>
        <a:p>
          <a:endParaRPr lang="en-US"/>
        </a:p>
      </dgm:t>
    </dgm:pt>
    <dgm:pt modelId="{8C5A034B-A167-40AE-9E7B-F0E24107F0B2}" type="pres">
      <dgm:prSet presAssocID="{72FD7627-E9F4-4A4A-9D2E-C4634883ECA5}" presName="connectorText" presStyleLbl="sibTrans1D1" presStyleIdx="4" presStyleCnt="5"/>
      <dgm:spPr/>
      <dgm:t>
        <a:bodyPr/>
        <a:lstStyle/>
        <a:p>
          <a:endParaRPr lang="en-US"/>
        </a:p>
      </dgm:t>
    </dgm:pt>
    <dgm:pt modelId="{07271E6C-23DC-481D-92DD-078F505C72F5}" type="pres">
      <dgm:prSet presAssocID="{74A632F1-E60C-4557-BF41-52E5512E8EE9}" presName="node" presStyleLbl="node1" presStyleIdx="5" presStyleCnt="6">
        <dgm:presLayoutVars>
          <dgm:bulletEnabled val="1"/>
        </dgm:presLayoutVars>
      </dgm:prSet>
      <dgm:spPr/>
      <dgm:t>
        <a:bodyPr/>
        <a:lstStyle/>
        <a:p>
          <a:endParaRPr lang="en-US"/>
        </a:p>
      </dgm:t>
    </dgm:pt>
  </dgm:ptLst>
  <dgm:cxnLst>
    <dgm:cxn modelId="{47DC07B1-D992-4136-99DD-9AC4B3451B8B}" srcId="{F62BE22C-7A53-4EFE-9C4C-D7D43FE8E02C}" destId="{C51F407D-EDF8-4244-A20D-B900C9531A14}" srcOrd="0" destOrd="0" parTransId="{AE2697AF-6795-4F78-B8F4-65ACEAA6AA61}" sibTransId="{1C63E836-FBD1-4D04-84B1-6D99EDA37823}"/>
    <dgm:cxn modelId="{0C75C1E9-43A9-4248-A078-603C7CC50252}" type="presOf" srcId="{72FD7627-E9F4-4A4A-9D2E-C4634883ECA5}" destId="{8C5A034B-A167-40AE-9E7B-F0E24107F0B2}" srcOrd="1" destOrd="0" presId="urn:microsoft.com/office/officeart/2005/8/layout/bProcess3"/>
    <dgm:cxn modelId="{429963D0-2F02-4E86-85B9-BAAE603C473F}" type="presOf" srcId="{C71D758C-AA17-422B-88C9-758D36A30273}" destId="{234A169A-EF86-437F-85C8-0E15AABC13CD}" srcOrd="0" destOrd="0" presId="urn:microsoft.com/office/officeart/2005/8/layout/bProcess3"/>
    <dgm:cxn modelId="{B2186AAE-160C-40E5-97A0-210F060797DE}" srcId="{F62BE22C-7A53-4EFE-9C4C-D7D43FE8E02C}" destId="{BA0AB598-F84C-43D3-BEB4-DBD29809B356}" srcOrd="2" destOrd="0" parTransId="{54BCF52E-D2F8-4A25-9110-515839C2CFF9}" sibTransId="{C71D758C-AA17-422B-88C9-758D36A30273}"/>
    <dgm:cxn modelId="{ABFB014B-1FDC-42A3-88E8-FFA2DCF17B59}" srcId="{F62BE22C-7A53-4EFE-9C4C-D7D43FE8E02C}" destId="{74A632F1-E60C-4557-BF41-52E5512E8EE9}" srcOrd="5" destOrd="0" parTransId="{024D0F93-BAEA-427A-8788-398D74D4459D}" sibTransId="{803A5B2F-01C4-4A58-9BBB-9A6C58AEB7BA}"/>
    <dgm:cxn modelId="{9E57831D-7459-44C7-832A-A8FEB452EB2C}" type="presOf" srcId="{0995DED1-4E37-43EA-8DA9-D986D6F3867D}" destId="{AAA9A6D9-AA03-4869-991C-E2B30BB9E664}" srcOrd="0" destOrd="0" presId="urn:microsoft.com/office/officeart/2005/8/layout/bProcess3"/>
    <dgm:cxn modelId="{5C272037-CCE1-4EDB-8F01-C934BC5DBE4F}" type="presOf" srcId="{C51F407D-EDF8-4244-A20D-B900C9531A14}" destId="{365A3F78-6B8E-40DC-B87A-19DA79C060E4}" srcOrd="0" destOrd="0" presId="urn:microsoft.com/office/officeart/2005/8/layout/bProcess3"/>
    <dgm:cxn modelId="{35AD028A-3443-4BEB-B0E5-6A9A1F0CFAC5}" type="presOf" srcId="{EE122F83-866E-4845-A333-7B4072B6C4C3}" destId="{C4EA8F59-457B-4B09-8594-59DCA1CA87BC}" srcOrd="0" destOrd="0" presId="urn:microsoft.com/office/officeart/2005/8/layout/bProcess3"/>
    <dgm:cxn modelId="{DFD6FAF2-CFF4-4A54-B647-710517D8A4AB}" type="presOf" srcId="{BA0AB598-F84C-43D3-BEB4-DBD29809B356}" destId="{A20EE46E-BBA2-44A3-91AB-4115EE76264E}" srcOrd="0" destOrd="0" presId="urn:microsoft.com/office/officeart/2005/8/layout/bProcess3"/>
    <dgm:cxn modelId="{6E18BFEF-3881-45D3-B6AF-0921579E0AD5}" type="presOf" srcId="{A43EB4C3-97BD-4AAF-943E-9CE4696CB0FF}" destId="{3D455B79-49BB-4CDE-B955-7BB26B6646B6}" srcOrd="0" destOrd="0" presId="urn:microsoft.com/office/officeart/2005/8/layout/bProcess3"/>
    <dgm:cxn modelId="{DBAA9BF4-D593-40DF-A64B-D96E14B36892}" type="presOf" srcId="{C71D758C-AA17-422B-88C9-758D36A30273}" destId="{C26AAAE2-61D1-4400-9446-563B33E1636C}" srcOrd="1" destOrd="0" presId="urn:microsoft.com/office/officeart/2005/8/layout/bProcess3"/>
    <dgm:cxn modelId="{33E10814-B4F7-4D6B-AE9E-210CC5A4B10E}" type="presOf" srcId="{F62BE22C-7A53-4EFE-9C4C-D7D43FE8E02C}" destId="{190E52B1-936D-4D54-988A-E1871085F318}" srcOrd="0" destOrd="0" presId="urn:microsoft.com/office/officeart/2005/8/layout/bProcess3"/>
    <dgm:cxn modelId="{B2BFD7FE-2168-4679-ABFD-02BC5A5D7782}" type="presOf" srcId="{EE122F83-866E-4845-A333-7B4072B6C4C3}" destId="{CF6C0246-5450-46AC-B341-2F1AFA3F5B78}" srcOrd="1" destOrd="0" presId="urn:microsoft.com/office/officeart/2005/8/layout/bProcess3"/>
    <dgm:cxn modelId="{A8CEBC68-579D-4B46-92BF-178CD3404E22}" type="presOf" srcId="{74A632F1-E60C-4557-BF41-52E5512E8EE9}" destId="{07271E6C-23DC-481D-92DD-078F505C72F5}" srcOrd="0" destOrd="0" presId="urn:microsoft.com/office/officeart/2005/8/layout/bProcess3"/>
    <dgm:cxn modelId="{5BC5C66B-6247-435D-B1FA-4F6EBD829512}" srcId="{F62BE22C-7A53-4EFE-9C4C-D7D43FE8E02C}" destId="{6802BCAF-9492-471F-947E-69F319E7159E}" srcOrd="1" destOrd="0" parTransId="{BB0D1351-62C9-4D3D-AF16-4595B65BA768}" sibTransId="{EE122F83-866E-4845-A333-7B4072B6C4C3}"/>
    <dgm:cxn modelId="{01B64129-D0F7-4145-9FCB-E3004F26A390}" type="presOf" srcId="{FEC5D343-6715-4AEB-B247-F837E1AB1B52}" destId="{4EA897A3-C174-4CDA-B7F6-6E1F643EB151}" srcOrd="1" destOrd="0" presId="urn:microsoft.com/office/officeart/2005/8/layout/bProcess3"/>
    <dgm:cxn modelId="{DD69E0C2-0982-4141-B9CD-5CA2A54EED4A}" type="presOf" srcId="{1C63E836-FBD1-4D04-84B1-6D99EDA37823}" destId="{BA3A6845-D489-4D2A-88B1-5DC2EAE96EB3}" srcOrd="0" destOrd="0" presId="urn:microsoft.com/office/officeart/2005/8/layout/bProcess3"/>
    <dgm:cxn modelId="{0BD46958-DB76-44A7-A575-F13543BD94E0}" type="presOf" srcId="{1C63E836-FBD1-4D04-84B1-6D99EDA37823}" destId="{20F19A18-0F4D-4FF9-9B4A-6E3DAE43A2F7}" srcOrd="1" destOrd="0" presId="urn:microsoft.com/office/officeart/2005/8/layout/bProcess3"/>
    <dgm:cxn modelId="{A4DE095C-A621-4807-8F59-C87C8B371308}" type="presOf" srcId="{FEC5D343-6715-4AEB-B247-F837E1AB1B52}" destId="{C8CC7DFB-058D-4761-A1B3-D9816EE60BB6}" srcOrd="0" destOrd="0" presId="urn:microsoft.com/office/officeart/2005/8/layout/bProcess3"/>
    <dgm:cxn modelId="{F5E11037-02E5-435D-828D-BD4EA8643EB3}" type="presOf" srcId="{6802BCAF-9492-471F-947E-69F319E7159E}" destId="{3630B956-8F75-4D89-B9AA-A4DA61969F1A}" srcOrd="0" destOrd="0" presId="urn:microsoft.com/office/officeart/2005/8/layout/bProcess3"/>
    <dgm:cxn modelId="{B56F2DE5-5C5B-46C8-BC9E-4DD9A1542985}" srcId="{F62BE22C-7A53-4EFE-9C4C-D7D43FE8E02C}" destId="{0995DED1-4E37-43EA-8DA9-D986D6F3867D}" srcOrd="4" destOrd="0" parTransId="{6CD490A8-FA54-4AD7-9727-0B310AE8651F}" sibTransId="{72FD7627-E9F4-4A4A-9D2E-C4634883ECA5}"/>
    <dgm:cxn modelId="{058C2063-F60C-42AD-9BD6-871982B9E641}" type="presOf" srcId="{72FD7627-E9F4-4A4A-9D2E-C4634883ECA5}" destId="{F1EC1FD5-AF3A-4E3B-84A5-417C8F2AF825}" srcOrd="0" destOrd="0" presId="urn:microsoft.com/office/officeart/2005/8/layout/bProcess3"/>
    <dgm:cxn modelId="{D204A610-DB4D-4CDA-A73D-A6394391059B}" srcId="{F62BE22C-7A53-4EFE-9C4C-D7D43FE8E02C}" destId="{A43EB4C3-97BD-4AAF-943E-9CE4696CB0FF}" srcOrd="3" destOrd="0" parTransId="{69C24490-EE67-4AEF-B44D-840DBCA65BD1}" sibTransId="{FEC5D343-6715-4AEB-B247-F837E1AB1B52}"/>
    <dgm:cxn modelId="{4A5C13DC-7833-481E-ADB4-F5AB03120C33}" type="presParOf" srcId="{190E52B1-936D-4D54-988A-E1871085F318}" destId="{365A3F78-6B8E-40DC-B87A-19DA79C060E4}" srcOrd="0" destOrd="0" presId="urn:microsoft.com/office/officeart/2005/8/layout/bProcess3"/>
    <dgm:cxn modelId="{F10018A5-29C3-4840-93FE-40C0D8F89247}" type="presParOf" srcId="{190E52B1-936D-4D54-988A-E1871085F318}" destId="{BA3A6845-D489-4D2A-88B1-5DC2EAE96EB3}" srcOrd="1" destOrd="0" presId="urn:microsoft.com/office/officeart/2005/8/layout/bProcess3"/>
    <dgm:cxn modelId="{E95FEE40-7D11-48F0-AF3C-B95D99F3C78D}" type="presParOf" srcId="{BA3A6845-D489-4D2A-88B1-5DC2EAE96EB3}" destId="{20F19A18-0F4D-4FF9-9B4A-6E3DAE43A2F7}" srcOrd="0" destOrd="0" presId="urn:microsoft.com/office/officeart/2005/8/layout/bProcess3"/>
    <dgm:cxn modelId="{414B9D41-CE58-4232-9179-E89CA249A516}" type="presParOf" srcId="{190E52B1-936D-4D54-988A-E1871085F318}" destId="{3630B956-8F75-4D89-B9AA-A4DA61969F1A}" srcOrd="2" destOrd="0" presId="urn:microsoft.com/office/officeart/2005/8/layout/bProcess3"/>
    <dgm:cxn modelId="{842951A3-0D95-4D0D-811C-F58F63CE2BB7}" type="presParOf" srcId="{190E52B1-936D-4D54-988A-E1871085F318}" destId="{C4EA8F59-457B-4B09-8594-59DCA1CA87BC}" srcOrd="3" destOrd="0" presId="urn:microsoft.com/office/officeart/2005/8/layout/bProcess3"/>
    <dgm:cxn modelId="{D78802DF-3907-4FF8-AE42-9FB1AF8F84D8}" type="presParOf" srcId="{C4EA8F59-457B-4B09-8594-59DCA1CA87BC}" destId="{CF6C0246-5450-46AC-B341-2F1AFA3F5B78}" srcOrd="0" destOrd="0" presId="urn:microsoft.com/office/officeart/2005/8/layout/bProcess3"/>
    <dgm:cxn modelId="{7C0CE84E-16E1-474B-9776-AF771C00E717}" type="presParOf" srcId="{190E52B1-936D-4D54-988A-E1871085F318}" destId="{A20EE46E-BBA2-44A3-91AB-4115EE76264E}" srcOrd="4" destOrd="0" presId="urn:microsoft.com/office/officeart/2005/8/layout/bProcess3"/>
    <dgm:cxn modelId="{B3B239EA-EA93-4EC2-A2D6-C2945BE03731}" type="presParOf" srcId="{190E52B1-936D-4D54-988A-E1871085F318}" destId="{234A169A-EF86-437F-85C8-0E15AABC13CD}" srcOrd="5" destOrd="0" presId="urn:microsoft.com/office/officeart/2005/8/layout/bProcess3"/>
    <dgm:cxn modelId="{128E9C41-CD19-4E48-AB59-EE86A978C9B6}" type="presParOf" srcId="{234A169A-EF86-437F-85C8-0E15AABC13CD}" destId="{C26AAAE2-61D1-4400-9446-563B33E1636C}" srcOrd="0" destOrd="0" presId="urn:microsoft.com/office/officeart/2005/8/layout/bProcess3"/>
    <dgm:cxn modelId="{1FBFBE10-6966-448A-9B59-DF12060A6FE8}" type="presParOf" srcId="{190E52B1-936D-4D54-988A-E1871085F318}" destId="{3D455B79-49BB-4CDE-B955-7BB26B6646B6}" srcOrd="6" destOrd="0" presId="urn:microsoft.com/office/officeart/2005/8/layout/bProcess3"/>
    <dgm:cxn modelId="{811CA1DB-2A44-431B-AC46-CE85D7F5D849}" type="presParOf" srcId="{190E52B1-936D-4D54-988A-E1871085F318}" destId="{C8CC7DFB-058D-4761-A1B3-D9816EE60BB6}" srcOrd="7" destOrd="0" presId="urn:microsoft.com/office/officeart/2005/8/layout/bProcess3"/>
    <dgm:cxn modelId="{3DDCE1BF-D893-4B4F-827C-FBEBD2E9EA7C}" type="presParOf" srcId="{C8CC7DFB-058D-4761-A1B3-D9816EE60BB6}" destId="{4EA897A3-C174-4CDA-B7F6-6E1F643EB151}" srcOrd="0" destOrd="0" presId="urn:microsoft.com/office/officeart/2005/8/layout/bProcess3"/>
    <dgm:cxn modelId="{58EEEE18-F40D-4A26-98B3-6D9AC8AAB3EF}" type="presParOf" srcId="{190E52B1-936D-4D54-988A-E1871085F318}" destId="{AAA9A6D9-AA03-4869-991C-E2B30BB9E664}" srcOrd="8" destOrd="0" presId="urn:microsoft.com/office/officeart/2005/8/layout/bProcess3"/>
    <dgm:cxn modelId="{7EB3DAF5-B0DE-48D9-A91D-53BBDC2E0213}" type="presParOf" srcId="{190E52B1-936D-4D54-988A-E1871085F318}" destId="{F1EC1FD5-AF3A-4E3B-84A5-417C8F2AF825}" srcOrd="9" destOrd="0" presId="urn:microsoft.com/office/officeart/2005/8/layout/bProcess3"/>
    <dgm:cxn modelId="{2A2CE23B-4EBB-4DA2-AE00-0CF54F74F9C7}" type="presParOf" srcId="{F1EC1FD5-AF3A-4E3B-84A5-417C8F2AF825}" destId="{8C5A034B-A167-40AE-9E7B-F0E24107F0B2}" srcOrd="0" destOrd="0" presId="urn:microsoft.com/office/officeart/2005/8/layout/bProcess3"/>
    <dgm:cxn modelId="{8D11E995-626A-462E-89F3-8F7C631AC03F}" type="presParOf" srcId="{190E52B1-936D-4D54-988A-E1871085F318}" destId="{07271E6C-23DC-481D-92DD-078F505C72F5}" srcOrd="10"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3A6845-D489-4D2A-88B1-5DC2EAE96EB3}">
      <dsp:nvSpPr>
        <dsp:cNvPr id="0" name=""/>
        <dsp:cNvSpPr/>
      </dsp:nvSpPr>
      <dsp:spPr>
        <a:xfrm>
          <a:off x="3413049" y="609914"/>
          <a:ext cx="471778" cy="91440"/>
        </a:xfrm>
        <a:custGeom>
          <a:avLst/>
          <a:gdLst/>
          <a:ahLst/>
          <a:cxnLst/>
          <a:rect l="0" t="0" r="0" b="0"/>
          <a:pathLst>
            <a:path>
              <a:moveTo>
                <a:pt x="0" y="45720"/>
              </a:moveTo>
              <a:lnTo>
                <a:pt x="471778"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636379" y="653122"/>
        <a:ext cx="25118" cy="5023"/>
      </dsp:txXfrm>
    </dsp:sp>
    <dsp:sp modelId="{365A3F78-6B8E-40DC-B87A-19DA79C060E4}">
      <dsp:nvSpPr>
        <dsp:cNvPr id="0" name=""/>
        <dsp:cNvSpPr/>
      </dsp:nvSpPr>
      <dsp:spPr>
        <a:xfrm>
          <a:off x="1230594" y="357"/>
          <a:ext cx="2184255" cy="131055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Referral/Initial Contact</a:t>
          </a:r>
          <a:endParaRPr lang="en-US" sz="2100" kern="1200" dirty="0"/>
        </a:p>
      </dsp:txBody>
      <dsp:txXfrm>
        <a:off x="1230594" y="357"/>
        <a:ext cx="2184255" cy="1310553"/>
      </dsp:txXfrm>
    </dsp:sp>
    <dsp:sp modelId="{C4EA8F59-457B-4B09-8594-59DCA1CA87BC}">
      <dsp:nvSpPr>
        <dsp:cNvPr id="0" name=""/>
        <dsp:cNvSpPr/>
      </dsp:nvSpPr>
      <dsp:spPr>
        <a:xfrm>
          <a:off x="6099683" y="609914"/>
          <a:ext cx="471778" cy="91440"/>
        </a:xfrm>
        <a:custGeom>
          <a:avLst/>
          <a:gdLst/>
          <a:ahLst/>
          <a:cxnLst/>
          <a:rect l="0" t="0" r="0" b="0"/>
          <a:pathLst>
            <a:path>
              <a:moveTo>
                <a:pt x="0" y="45720"/>
              </a:moveTo>
              <a:lnTo>
                <a:pt x="471778"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323013" y="653122"/>
        <a:ext cx="25118" cy="5023"/>
      </dsp:txXfrm>
    </dsp:sp>
    <dsp:sp modelId="{3630B956-8F75-4D89-B9AA-A4DA61969F1A}">
      <dsp:nvSpPr>
        <dsp:cNvPr id="0" name=""/>
        <dsp:cNvSpPr/>
      </dsp:nvSpPr>
      <dsp:spPr>
        <a:xfrm>
          <a:off x="3917228" y="357"/>
          <a:ext cx="2184255" cy="131055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Application</a:t>
          </a:r>
          <a:endParaRPr lang="en-US" sz="2100" kern="1200" dirty="0"/>
        </a:p>
      </dsp:txBody>
      <dsp:txXfrm>
        <a:off x="3917228" y="357"/>
        <a:ext cx="2184255" cy="1310553"/>
      </dsp:txXfrm>
    </dsp:sp>
    <dsp:sp modelId="{234A169A-EF86-437F-85C8-0E15AABC13CD}">
      <dsp:nvSpPr>
        <dsp:cNvPr id="0" name=""/>
        <dsp:cNvSpPr/>
      </dsp:nvSpPr>
      <dsp:spPr>
        <a:xfrm>
          <a:off x="2322721" y="1309110"/>
          <a:ext cx="5373268" cy="471778"/>
        </a:xfrm>
        <a:custGeom>
          <a:avLst/>
          <a:gdLst/>
          <a:ahLst/>
          <a:cxnLst/>
          <a:rect l="0" t="0" r="0" b="0"/>
          <a:pathLst>
            <a:path>
              <a:moveTo>
                <a:pt x="5373268" y="0"/>
              </a:moveTo>
              <a:lnTo>
                <a:pt x="5373268" y="252989"/>
              </a:lnTo>
              <a:lnTo>
                <a:pt x="0" y="252989"/>
              </a:lnTo>
              <a:lnTo>
                <a:pt x="0" y="471778"/>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874438" y="1542488"/>
        <a:ext cx="269835" cy="5023"/>
      </dsp:txXfrm>
    </dsp:sp>
    <dsp:sp modelId="{A20EE46E-BBA2-44A3-91AB-4115EE76264E}">
      <dsp:nvSpPr>
        <dsp:cNvPr id="0" name=""/>
        <dsp:cNvSpPr/>
      </dsp:nvSpPr>
      <dsp:spPr>
        <a:xfrm>
          <a:off x="6603862" y="357"/>
          <a:ext cx="2184255" cy="131055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Eligibility Determination</a:t>
          </a:r>
          <a:endParaRPr lang="en-US" sz="2100" kern="1200" dirty="0"/>
        </a:p>
      </dsp:txBody>
      <dsp:txXfrm>
        <a:off x="6603862" y="357"/>
        <a:ext cx="2184255" cy="1310553"/>
      </dsp:txXfrm>
    </dsp:sp>
    <dsp:sp modelId="{C8CC7DFB-058D-4761-A1B3-D9816EE60BB6}">
      <dsp:nvSpPr>
        <dsp:cNvPr id="0" name=""/>
        <dsp:cNvSpPr/>
      </dsp:nvSpPr>
      <dsp:spPr>
        <a:xfrm>
          <a:off x="3413049" y="2422845"/>
          <a:ext cx="471778" cy="91440"/>
        </a:xfrm>
        <a:custGeom>
          <a:avLst/>
          <a:gdLst/>
          <a:ahLst/>
          <a:cxnLst/>
          <a:rect l="0" t="0" r="0" b="0"/>
          <a:pathLst>
            <a:path>
              <a:moveTo>
                <a:pt x="0" y="45720"/>
              </a:moveTo>
              <a:lnTo>
                <a:pt x="471778"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636379" y="2466054"/>
        <a:ext cx="25118" cy="5023"/>
      </dsp:txXfrm>
    </dsp:sp>
    <dsp:sp modelId="{3D455B79-49BB-4CDE-B955-7BB26B6646B6}">
      <dsp:nvSpPr>
        <dsp:cNvPr id="0" name=""/>
        <dsp:cNvSpPr/>
      </dsp:nvSpPr>
      <dsp:spPr>
        <a:xfrm>
          <a:off x="1230594" y="1813289"/>
          <a:ext cx="2184255" cy="131055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Plan Development/</a:t>
          </a:r>
        </a:p>
        <a:p>
          <a:pPr lvl="0" algn="ctr" defTabSz="933450">
            <a:lnSpc>
              <a:spcPct val="90000"/>
            </a:lnSpc>
            <a:spcBef>
              <a:spcPct val="0"/>
            </a:spcBef>
            <a:spcAft>
              <a:spcPct val="35000"/>
            </a:spcAft>
          </a:pPr>
          <a:r>
            <a:rPr lang="en-US" sz="2100" kern="1200" dirty="0" smtClean="0"/>
            <a:t>Active Services</a:t>
          </a:r>
          <a:endParaRPr lang="en-US" sz="2100" kern="1200" dirty="0"/>
        </a:p>
      </dsp:txBody>
      <dsp:txXfrm>
        <a:off x="1230594" y="1813289"/>
        <a:ext cx="2184255" cy="1310553"/>
      </dsp:txXfrm>
    </dsp:sp>
    <dsp:sp modelId="{F1EC1FD5-AF3A-4E3B-84A5-417C8F2AF825}">
      <dsp:nvSpPr>
        <dsp:cNvPr id="0" name=""/>
        <dsp:cNvSpPr/>
      </dsp:nvSpPr>
      <dsp:spPr>
        <a:xfrm>
          <a:off x="6099683" y="2422845"/>
          <a:ext cx="471778" cy="91440"/>
        </a:xfrm>
        <a:custGeom>
          <a:avLst/>
          <a:gdLst/>
          <a:ahLst/>
          <a:cxnLst/>
          <a:rect l="0" t="0" r="0" b="0"/>
          <a:pathLst>
            <a:path>
              <a:moveTo>
                <a:pt x="0" y="45720"/>
              </a:moveTo>
              <a:lnTo>
                <a:pt x="471778"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323013" y="2466054"/>
        <a:ext cx="25118" cy="5023"/>
      </dsp:txXfrm>
    </dsp:sp>
    <dsp:sp modelId="{AAA9A6D9-AA03-4869-991C-E2B30BB9E664}">
      <dsp:nvSpPr>
        <dsp:cNvPr id="0" name=""/>
        <dsp:cNvSpPr/>
      </dsp:nvSpPr>
      <dsp:spPr>
        <a:xfrm>
          <a:off x="3917228" y="1813289"/>
          <a:ext cx="2184255" cy="131055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Employment</a:t>
          </a:r>
          <a:endParaRPr lang="en-US" sz="2100" kern="1200" dirty="0"/>
        </a:p>
      </dsp:txBody>
      <dsp:txXfrm>
        <a:off x="3917228" y="1813289"/>
        <a:ext cx="2184255" cy="1310553"/>
      </dsp:txXfrm>
    </dsp:sp>
    <dsp:sp modelId="{07271E6C-23DC-481D-92DD-078F505C72F5}">
      <dsp:nvSpPr>
        <dsp:cNvPr id="0" name=""/>
        <dsp:cNvSpPr/>
      </dsp:nvSpPr>
      <dsp:spPr>
        <a:xfrm>
          <a:off x="6603862" y="1813289"/>
          <a:ext cx="2184255" cy="131055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Successful Closure</a:t>
          </a:r>
          <a:endParaRPr lang="en-US" sz="2100" kern="1200" dirty="0"/>
        </a:p>
      </dsp:txBody>
      <dsp:txXfrm>
        <a:off x="6603862" y="1813289"/>
        <a:ext cx="2184255" cy="1310553"/>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836BB3ED-E8DF-40A4-8725-D7EDEA0443C0}" type="datetimeFigureOut">
              <a:rPr lang="en-US" smtClean="0"/>
              <a:t>2/9/2021</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38ED8D34-D2EE-4318-9E89-A8810C3F18B7}" type="slidenum">
              <a:rPr lang="en-US" smtClean="0"/>
              <a:t>‹#›</a:t>
            </a:fld>
            <a:endParaRPr lang="en-US"/>
          </a:p>
        </p:txBody>
      </p:sp>
    </p:spTree>
    <p:extLst>
      <p:ext uri="{BB962C8B-B14F-4D97-AF65-F5344CB8AC3E}">
        <p14:creationId xmlns:p14="http://schemas.microsoft.com/office/powerpoint/2010/main" val="29481018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1E44F6-8402-40AC-849F-8AD151E47D01}" type="datetimeFigureOut">
              <a:rPr lang="en-US" smtClean="0"/>
              <a:t>2/9/2021</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93DC0682-FAEE-40C0-BA44-CDB01FE33C45}" type="slidenum">
              <a:rPr lang="en-US" smtClean="0"/>
              <a:t>‹#›</a:t>
            </a:fld>
            <a:endParaRPr lang="en-US"/>
          </a:p>
        </p:txBody>
      </p:sp>
    </p:spTree>
    <p:extLst>
      <p:ext uri="{BB962C8B-B14F-4D97-AF65-F5344CB8AC3E}">
        <p14:creationId xmlns:p14="http://schemas.microsoft.com/office/powerpoint/2010/main" val="3326629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1E44F6-8402-40AC-849F-8AD151E47D01}" type="datetimeFigureOut">
              <a:rPr lang="en-US" smtClean="0"/>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DC0682-FAEE-40C0-BA44-CDB01FE33C45}" type="slidenum">
              <a:rPr lang="en-US" smtClean="0"/>
              <a:t>‹#›</a:t>
            </a:fld>
            <a:endParaRPr lang="en-US"/>
          </a:p>
        </p:txBody>
      </p:sp>
    </p:spTree>
    <p:extLst>
      <p:ext uri="{BB962C8B-B14F-4D97-AF65-F5344CB8AC3E}">
        <p14:creationId xmlns:p14="http://schemas.microsoft.com/office/powerpoint/2010/main" val="430146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1E44F6-8402-40AC-849F-8AD151E47D01}" type="datetimeFigureOut">
              <a:rPr lang="en-US"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C0682-FAEE-40C0-BA44-CDB01FE33C45}" type="slidenum">
              <a:rPr lang="en-US" smtClean="0"/>
              <a:t>‹#›</a:t>
            </a:fld>
            <a:endParaRPr lang="en-US"/>
          </a:p>
        </p:txBody>
      </p:sp>
    </p:spTree>
    <p:extLst>
      <p:ext uri="{BB962C8B-B14F-4D97-AF65-F5344CB8AC3E}">
        <p14:creationId xmlns:p14="http://schemas.microsoft.com/office/powerpoint/2010/main" val="3708525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1E44F6-8402-40AC-849F-8AD151E47D01}" type="datetimeFigureOut">
              <a:rPr lang="en-US"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C0682-FAEE-40C0-BA44-CDB01FE33C45}" type="slidenum">
              <a:rPr lang="en-US" smtClean="0"/>
              <a:t>‹#›</a:t>
            </a:fld>
            <a:endParaRPr lang="en-US"/>
          </a:p>
        </p:txBody>
      </p:sp>
    </p:spTree>
    <p:extLst>
      <p:ext uri="{BB962C8B-B14F-4D97-AF65-F5344CB8AC3E}">
        <p14:creationId xmlns:p14="http://schemas.microsoft.com/office/powerpoint/2010/main" val="144085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1E44F6-8402-40AC-849F-8AD151E47D01}" type="datetimeFigureOut">
              <a:rPr lang="en-US"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C0682-FAEE-40C0-BA44-CDB01FE33C45}" type="slidenum">
              <a:rPr lang="en-US" smtClean="0"/>
              <a:t>‹#›</a:t>
            </a:fld>
            <a:endParaRPr lang="en-US"/>
          </a:p>
        </p:txBody>
      </p:sp>
    </p:spTree>
    <p:extLst>
      <p:ext uri="{BB962C8B-B14F-4D97-AF65-F5344CB8AC3E}">
        <p14:creationId xmlns:p14="http://schemas.microsoft.com/office/powerpoint/2010/main" val="15831816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1E44F6-8402-40AC-849F-8AD151E47D01}" type="datetimeFigureOut">
              <a:rPr lang="en-US"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C0682-FAEE-40C0-BA44-CDB01FE33C45}" type="slidenum">
              <a:rPr lang="en-US" smtClean="0"/>
              <a:t>‹#›</a:t>
            </a:fld>
            <a:endParaRPr lang="en-US"/>
          </a:p>
        </p:txBody>
      </p:sp>
    </p:spTree>
    <p:extLst>
      <p:ext uri="{BB962C8B-B14F-4D97-AF65-F5344CB8AC3E}">
        <p14:creationId xmlns:p14="http://schemas.microsoft.com/office/powerpoint/2010/main" val="2439667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1E44F6-8402-40AC-849F-8AD151E47D01}" type="datetimeFigureOut">
              <a:rPr lang="en-US"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C0682-FAEE-40C0-BA44-CDB01FE33C45}" type="slidenum">
              <a:rPr lang="en-US" smtClean="0"/>
              <a:t>‹#›</a:t>
            </a:fld>
            <a:endParaRPr lang="en-US"/>
          </a:p>
        </p:txBody>
      </p:sp>
    </p:spTree>
    <p:extLst>
      <p:ext uri="{BB962C8B-B14F-4D97-AF65-F5344CB8AC3E}">
        <p14:creationId xmlns:p14="http://schemas.microsoft.com/office/powerpoint/2010/main" val="1587529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1E44F6-8402-40AC-849F-8AD151E47D01}" type="datetimeFigureOut">
              <a:rPr lang="en-US"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C0682-FAEE-40C0-BA44-CDB01FE33C45}" type="slidenum">
              <a:rPr lang="en-US" smtClean="0"/>
              <a:t>‹#›</a:t>
            </a:fld>
            <a:endParaRPr lang="en-US"/>
          </a:p>
        </p:txBody>
      </p:sp>
    </p:spTree>
    <p:extLst>
      <p:ext uri="{BB962C8B-B14F-4D97-AF65-F5344CB8AC3E}">
        <p14:creationId xmlns:p14="http://schemas.microsoft.com/office/powerpoint/2010/main" val="16918321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1E44F6-8402-40AC-849F-8AD151E47D01}" type="datetimeFigureOut">
              <a:rPr lang="en-US"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C0682-FAEE-40C0-BA44-CDB01FE33C45}" type="slidenum">
              <a:rPr lang="en-US" smtClean="0"/>
              <a:t>‹#›</a:t>
            </a:fld>
            <a:endParaRPr lang="en-US"/>
          </a:p>
        </p:txBody>
      </p:sp>
    </p:spTree>
    <p:extLst>
      <p:ext uri="{BB962C8B-B14F-4D97-AF65-F5344CB8AC3E}">
        <p14:creationId xmlns:p14="http://schemas.microsoft.com/office/powerpoint/2010/main" val="1947067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1E44F6-8402-40AC-849F-8AD151E47D01}" type="datetimeFigureOut">
              <a:rPr lang="en-US"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93DC0682-FAEE-40C0-BA44-CDB01FE33C45}" type="slidenum">
              <a:rPr lang="en-US" smtClean="0"/>
              <a:t>‹#›</a:t>
            </a:fld>
            <a:endParaRPr lang="en-US"/>
          </a:p>
        </p:txBody>
      </p:sp>
    </p:spTree>
    <p:extLst>
      <p:ext uri="{BB962C8B-B14F-4D97-AF65-F5344CB8AC3E}">
        <p14:creationId xmlns:p14="http://schemas.microsoft.com/office/powerpoint/2010/main" val="3076872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1E44F6-8402-40AC-849F-8AD151E47D01}" type="datetimeFigureOut">
              <a:rPr lang="en-US"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C0682-FAEE-40C0-BA44-CDB01FE33C45}" type="slidenum">
              <a:rPr lang="en-US" smtClean="0"/>
              <a:t>‹#›</a:t>
            </a:fld>
            <a:endParaRPr lang="en-US"/>
          </a:p>
        </p:txBody>
      </p:sp>
    </p:spTree>
    <p:extLst>
      <p:ext uri="{BB962C8B-B14F-4D97-AF65-F5344CB8AC3E}">
        <p14:creationId xmlns:p14="http://schemas.microsoft.com/office/powerpoint/2010/main" val="1088885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1E44F6-8402-40AC-849F-8AD151E47D01}" type="datetimeFigureOut">
              <a:rPr lang="en-US" smtClean="0"/>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DC0682-FAEE-40C0-BA44-CDB01FE33C45}" type="slidenum">
              <a:rPr lang="en-US" smtClean="0"/>
              <a:t>‹#›</a:t>
            </a:fld>
            <a:endParaRPr lang="en-US"/>
          </a:p>
        </p:txBody>
      </p:sp>
    </p:spTree>
    <p:extLst>
      <p:ext uri="{BB962C8B-B14F-4D97-AF65-F5344CB8AC3E}">
        <p14:creationId xmlns:p14="http://schemas.microsoft.com/office/powerpoint/2010/main" val="388163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1E44F6-8402-40AC-849F-8AD151E47D01}" type="datetimeFigureOut">
              <a:rPr lang="en-US" smtClean="0"/>
              <a:t>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DC0682-FAEE-40C0-BA44-CDB01FE33C45}" type="slidenum">
              <a:rPr lang="en-US" smtClean="0"/>
              <a:t>‹#›</a:t>
            </a:fld>
            <a:endParaRPr lang="en-US"/>
          </a:p>
        </p:txBody>
      </p:sp>
    </p:spTree>
    <p:extLst>
      <p:ext uri="{BB962C8B-B14F-4D97-AF65-F5344CB8AC3E}">
        <p14:creationId xmlns:p14="http://schemas.microsoft.com/office/powerpoint/2010/main" val="2404927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71E44F6-8402-40AC-849F-8AD151E47D01}" type="datetimeFigureOut">
              <a:rPr lang="en-US" smtClean="0"/>
              <a:t>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DC0682-FAEE-40C0-BA44-CDB01FE33C45}" type="slidenum">
              <a:rPr lang="en-US" smtClean="0"/>
              <a:t>‹#›</a:t>
            </a:fld>
            <a:endParaRPr lang="en-US"/>
          </a:p>
        </p:txBody>
      </p:sp>
    </p:spTree>
    <p:extLst>
      <p:ext uri="{BB962C8B-B14F-4D97-AF65-F5344CB8AC3E}">
        <p14:creationId xmlns:p14="http://schemas.microsoft.com/office/powerpoint/2010/main" val="3431138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E44F6-8402-40AC-849F-8AD151E47D01}" type="datetimeFigureOut">
              <a:rPr lang="en-US" smtClean="0"/>
              <a:t>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DC0682-FAEE-40C0-BA44-CDB01FE33C45}" type="slidenum">
              <a:rPr lang="en-US" smtClean="0"/>
              <a:t>‹#›</a:t>
            </a:fld>
            <a:endParaRPr lang="en-US"/>
          </a:p>
        </p:txBody>
      </p:sp>
    </p:spTree>
    <p:extLst>
      <p:ext uri="{BB962C8B-B14F-4D97-AF65-F5344CB8AC3E}">
        <p14:creationId xmlns:p14="http://schemas.microsoft.com/office/powerpoint/2010/main" val="267756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1E44F6-8402-40AC-849F-8AD151E47D01}" type="datetimeFigureOut">
              <a:rPr lang="en-US" smtClean="0"/>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DC0682-FAEE-40C0-BA44-CDB01FE33C45}" type="slidenum">
              <a:rPr lang="en-US" smtClean="0"/>
              <a:t>‹#›</a:t>
            </a:fld>
            <a:endParaRPr lang="en-US"/>
          </a:p>
        </p:txBody>
      </p:sp>
    </p:spTree>
    <p:extLst>
      <p:ext uri="{BB962C8B-B14F-4D97-AF65-F5344CB8AC3E}">
        <p14:creationId xmlns:p14="http://schemas.microsoft.com/office/powerpoint/2010/main" val="4258978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1E44F6-8402-40AC-849F-8AD151E47D01}" type="datetimeFigureOut">
              <a:rPr lang="en-US" smtClean="0"/>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DC0682-FAEE-40C0-BA44-CDB01FE33C45}" type="slidenum">
              <a:rPr lang="en-US" smtClean="0"/>
              <a:t>‹#›</a:t>
            </a:fld>
            <a:endParaRPr lang="en-US"/>
          </a:p>
        </p:txBody>
      </p:sp>
    </p:spTree>
    <p:extLst>
      <p:ext uri="{BB962C8B-B14F-4D97-AF65-F5344CB8AC3E}">
        <p14:creationId xmlns:p14="http://schemas.microsoft.com/office/powerpoint/2010/main" val="1027688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71E44F6-8402-40AC-849F-8AD151E47D01}" type="datetimeFigureOut">
              <a:rPr lang="en-US" smtClean="0"/>
              <a:t>2/9/2021</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3DC0682-FAEE-40C0-BA44-CDB01FE33C45}" type="slidenum">
              <a:rPr lang="en-US" smtClean="0"/>
              <a:t>‹#›</a:t>
            </a:fld>
            <a:endParaRPr lang="en-US"/>
          </a:p>
        </p:txBody>
      </p:sp>
    </p:spTree>
    <p:extLst>
      <p:ext uri="{BB962C8B-B14F-4D97-AF65-F5344CB8AC3E}">
        <p14:creationId xmlns:p14="http://schemas.microsoft.com/office/powerpoint/2010/main" val="1349542079"/>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 id="2147483862" r:id="rId12"/>
    <p:sldLayoutId id="2147483863" r:id="rId13"/>
    <p:sldLayoutId id="2147483864" r:id="rId14"/>
    <p:sldLayoutId id="2147483865" r:id="rId15"/>
    <p:sldLayoutId id="2147483866" r:id="rId16"/>
    <p:sldLayoutId id="214748386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hyperlink" Target="https://kcc.ky.gov/Vocational-Rehabilitation/eligibility/Pages/eligibilityandOOS.aspx" TargetMode="Externa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3" Type="http://schemas.openxmlformats.org/officeDocument/2006/relationships/hyperlink" Target="https://kcc.ky.gov/Vocational-Rehabilitation/cdpvtc/Documents/brochure.pdf" TargetMode="Externa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9.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hyperlink" Target="https://kcc.ky.gov/Vocational-Rehabilitation/programservices/Pages/Transition-Services-for-Students.aspx" TargetMode="Externa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1.xml.rels><?xml version="1.0" encoding="UTF-8" standalone="yes"?>
<Relationships xmlns="http://schemas.openxmlformats.org/package/2006/relationships"><Relationship Id="rId3" Type="http://schemas.openxmlformats.org/officeDocument/2006/relationships/hyperlink" Target="https://www.youtube.com/watch?v=GenLneKRVms" TargetMode="Externa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4.xml"/></Relationships>
</file>

<file path=ppt/slides/_rels/slide42.xml.rels><?xml version="1.0" encoding="UTF-8" standalone="yes"?>
<Relationships xmlns="http://schemas.openxmlformats.org/package/2006/relationships"><Relationship Id="rId3" Type="http://schemas.openxmlformats.org/officeDocument/2006/relationships/hyperlink" Target="https://kcc.ky.gov/Vocational-Rehabilitation/Pages/aboutus.aspx" TargetMode="External"/><Relationship Id="rId2" Type="http://schemas.openxmlformats.org/officeDocument/2006/relationships/slideLayout" Target="../slideLayouts/slideLayout11.xml"/><Relationship Id="rId1" Type="http://schemas.openxmlformats.org/officeDocument/2006/relationships/tags" Target="../tags/tag35.xml"/></Relationships>
</file>

<file path=ppt/slides/_rels/slide43.xml.rels><?xml version="1.0" encoding="UTF-8" standalone="yes"?>
<Relationships xmlns="http://schemas.openxmlformats.org/package/2006/relationships"><Relationship Id="rId3" Type="http://schemas.openxmlformats.org/officeDocument/2006/relationships/hyperlink" Target="https://www.youtube.com/watch?v=6FbcJnlK9rU" TargetMode="External"/><Relationship Id="rId2" Type="http://schemas.openxmlformats.org/officeDocument/2006/relationships/slideLayout" Target="../slideLayouts/slideLayout2.xml"/><Relationship Id="rId1" Type="http://schemas.openxmlformats.org/officeDocument/2006/relationships/tags" Target="../tags/tag36.xml"/><Relationship Id="rId5" Type="http://schemas.openxmlformats.org/officeDocument/2006/relationships/hyperlink" Target="https://www.youtube.com/user/KentuckyOVR" TargetMode="External"/><Relationship Id="rId4" Type="http://schemas.openxmlformats.org/officeDocument/2006/relationships/hyperlink" Target="https://www.youtube.com/watch?v=gCUY8pvFD0Q&amp;feature=youtu.be" TargetMode="Externa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ltLang="en-US" dirty="0"/>
              <a:t>An Overview of </a:t>
            </a:r>
            <a:r>
              <a:rPr lang="en-US" altLang="en-US" dirty="0" smtClean="0"/>
              <a:t>Kentucky</a:t>
            </a:r>
            <a:r>
              <a:rPr lang="en-US" altLang="en-US" dirty="0"/>
              <a:t/>
            </a:r>
            <a:br>
              <a:rPr lang="en-US" altLang="en-US" dirty="0"/>
            </a:br>
            <a:r>
              <a:rPr lang="en-US" altLang="en-US" dirty="0"/>
              <a:t>	Vocational Rehabilitation</a:t>
            </a:r>
            <a:endParaRPr lang="en-US" dirty="0"/>
          </a:p>
        </p:txBody>
      </p:sp>
      <p:sp>
        <p:nvSpPr>
          <p:cNvPr id="3" name="Subtitle 2"/>
          <p:cNvSpPr>
            <a:spLocks noGrp="1"/>
          </p:cNvSpPr>
          <p:nvPr>
            <p:ph type="subTitle" idx="1"/>
          </p:nvPr>
        </p:nvSpPr>
        <p:spPr>
          <a:xfrm>
            <a:off x="4064001" y="3996267"/>
            <a:ext cx="7439022" cy="2154162"/>
          </a:xfrm>
        </p:spPr>
        <p:txBody>
          <a:bodyPr>
            <a:normAutofit lnSpcReduction="10000"/>
          </a:bodyPr>
          <a:lstStyle/>
          <a:p>
            <a:r>
              <a:rPr lang="en-US" altLang="en-US" sz="2400" dirty="0" smtClean="0"/>
              <a:t>This is not a comprehensive presentation of the Kentucky VR agency</a:t>
            </a:r>
            <a:r>
              <a:rPr lang="en-US" altLang="en-US" sz="2400" dirty="0"/>
              <a:t> </a:t>
            </a:r>
            <a:r>
              <a:rPr lang="en-US" altLang="en-US" sz="2400" dirty="0" smtClean="0"/>
              <a:t>and is only intended to be an overview. Use </a:t>
            </a:r>
            <a:r>
              <a:rPr lang="en-US" altLang="en-US" sz="2400" dirty="0"/>
              <a:t>the contact resources at the end of this </a:t>
            </a:r>
            <a:r>
              <a:rPr lang="en-US" altLang="en-US" sz="2400" dirty="0" smtClean="0"/>
              <a:t>presentation for additional information on the VR program.</a:t>
            </a:r>
            <a:br>
              <a:rPr lang="en-US" altLang="en-US" sz="2400" dirty="0" smtClean="0"/>
            </a:br>
            <a:endParaRPr lang="en-US" altLang="en-US" sz="2400" dirty="0" smtClean="0"/>
          </a:p>
          <a:p>
            <a:r>
              <a:rPr lang="en-US" sz="1200" smtClean="0"/>
              <a:t>Updated </a:t>
            </a:r>
            <a:r>
              <a:rPr lang="en-US" sz="1200" smtClean="0"/>
              <a:t>February 2021</a:t>
            </a:r>
            <a:endParaRPr lang="en-US" sz="1200" dirty="0"/>
          </a:p>
        </p:txBody>
      </p:sp>
    </p:spTree>
    <p:custDataLst>
      <p:tags r:id="rId1"/>
    </p:custDataLst>
    <p:extLst>
      <p:ext uri="{BB962C8B-B14F-4D97-AF65-F5344CB8AC3E}">
        <p14:creationId xmlns:p14="http://schemas.microsoft.com/office/powerpoint/2010/main" val="1531770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 Criteria for VR Services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The individual must have a disability (physical, mental or sensory)</a:t>
            </a:r>
          </a:p>
          <a:p>
            <a:pPr>
              <a:buFont typeface="Wingdings" panose="05000000000000000000" pitchFamily="2" charset="2"/>
              <a:buChar char="§"/>
            </a:pPr>
            <a:r>
              <a:rPr lang="en-US" dirty="0" smtClean="0"/>
              <a:t>The disability has to result in a significant barrier to employment</a:t>
            </a:r>
          </a:p>
          <a:p>
            <a:pPr>
              <a:buFont typeface="Wingdings" panose="05000000000000000000" pitchFamily="2" charset="2"/>
              <a:buChar char="§"/>
            </a:pPr>
            <a:r>
              <a:rPr lang="en-US" dirty="0" smtClean="0"/>
              <a:t>The individual must require VR services to prepare for, enter, engage in, or advance in competitive employment</a:t>
            </a:r>
          </a:p>
          <a:p>
            <a:pPr>
              <a:buFont typeface="Wingdings" panose="05000000000000000000" pitchFamily="2" charset="2"/>
              <a:buChar char="§"/>
            </a:pPr>
            <a:r>
              <a:rPr lang="en-US" dirty="0" smtClean="0"/>
              <a:t>The individual must be presumed eligible to achieve an employment outcome</a:t>
            </a:r>
            <a:endParaRPr lang="en-US" dirty="0"/>
          </a:p>
        </p:txBody>
      </p:sp>
    </p:spTree>
    <p:custDataLst>
      <p:tags r:id="rId1"/>
    </p:custDataLst>
    <p:extLst>
      <p:ext uri="{BB962C8B-B14F-4D97-AF65-F5344CB8AC3E}">
        <p14:creationId xmlns:p14="http://schemas.microsoft.com/office/powerpoint/2010/main" val="1871887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 – How is it determined?</a:t>
            </a:r>
            <a:endParaRPr lang="en-US" dirty="0"/>
          </a:p>
        </p:txBody>
      </p:sp>
      <p:sp>
        <p:nvSpPr>
          <p:cNvPr id="3" name="Content Placeholder 2"/>
          <p:cNvSpPr>
            <a:spLocks noGrp="1"/>
          </p:cNvSpPr>
          <p:nvPr>
            <p:ph idx="1"/>
          </p:nvPr>
        </p:nvSpPr>
        <p:spPr>
          <a:xfrm>
            <a:off x="1484310" y="2612572"/>
            <a:ext cx="10018713" cy="3657599"/>
          </a:xfrm>
        </p:spPr>
        <p:txBody>
          <a:bodyPr>
            <a:normAutofit fontScale="92500" lnSpcReduction="10000"/>
          </a:bodyPr>
          <a:lstStyle/>
          <a:p>
            <a:pPr>
              <a:buFont typeface="Wingdings" panose="05000000000000000000" pitchFamily="2" charset="2"/>
              <a:buChar char="§"/>
            </a:pPr>
            <a:r>
              <a:rPr lang="en-US" altLang="en-US" sz="3000" dirty="0"/>
              <a:t>A qualified vocational rehabilitation counselor will work with you to guide and counsel you through the VR process. The counselor will:</a:t>
            </a:r>
          </a:p>
          <a:p>
            <a:pPr lvl="1">
              <a:buFont typeface="Wingdings" panose="05000000000000000000" pitchFamily="2" charset="2"/>
              <a:buChar char="§"/>
            </a:pPr>
            <a:r>
              <a:rPr lang="en-US" altLang="en-US" sz="2600" dirty="0"/>
              <a:t>Collect existing information</a:t>
            </a:r>
          </a:p>
          <a:p>
            <a:pPr lvl="1">
              <a:lnSpc>
                <a:spcPct val="90000"/>
              </a:lnSpc>
              <a:buFont typeface="Wingdings" panose="05000000000000000000" pitchFamily="2" charset="2"/>
              <a:buChar char="§"/>
            </a:pPr>
            <a:r>
              <a:rPr lang="en-US" altLang="en-US" sz="2600" dirty="0"/>
              <a:t>Acquire new information as needed</a:t>
            </a:r>
          </a:p>
          <a:p>
            <a:pPr lvl="1">
              <a:lnSpc>
                <a:spcPct val="90000"/>
              </a:lnSpc>
              <a:buFont typeface="Wingdings" panose="05000000000000000000" pitchFamily="2" charset="2"/>
              <a:buChar char="§"/>
            </a:pPr>
            <a:r>
              <a:rPr lang="en-US" altLang="en-US" sz="2600" dirty="0"/>
              <a:t>Evaluate the results</a:t>
            </a:r>
          </a:p>
          <a:p>
            <a:pPr lvl="1">
              <a:lnSpc>
                <a:spcPct val="90000"/>
              </a:lnSpc>
              <a:buFont typeface="Wingdings" panose="05000000000000000000" pitchFamily="2" charset="2"/>
              <a:buChar char="§"/>
            </a:pPr>
            <a:r>
              <a:rPr lang="en-US" altLang="en-US" sz="2600" dirty="0"/>
              <a:t>Determine Eligibility and if eligible will work together with the individual to write an Individualized Plan for Employment (IPE)</a:t>
            </a:r>
          </a:p>
          <a:p>
            <a:endParaRPr lang="en-US" dirty="0"/>
          </a:p>
        </p:txBody>
      </p:sp>
    </p:spTree>
    <p:custDataLst>
      <p:tags r:id="rId1"/>
    </p:custDataLst>
    <p:extLst>
      <p:ext uri="{BB962C8B-B14F-4D97-AF65-F5344CB8AC3E}">
        <p14:creationId xmlns:p14="http://schemas.microsoft.com/office/powerpoint/2010/main" val="3813266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 and Order of Selection </a:t>
            </a:r>
            <a:endParaRPr lang="en-US" dirty="0"/>
          </a:p>
        </p:txBody>
      </p:sp>
      <p:sp>
        <p:nvSpPr>
          <p:cNvPr id="3" name="Content Placeholder 2"/>
          <p:cNvSpPr>
            <a:spLocks noGrp="1"/>
          </p:cNvSpPr>
          <p:nvPr>
            <p:ph idx="1"/>
          </p:nvPr>
        </p:nvSpPr>
        <p:spPr>
          <a:xfrm>
            <a:off x="1567438" y="2588822"/>
            <a:ext cx="10018713" cy="3969328"/>
          </a:xfrm>
        </p:spPr>
        <p:txBody>
          <a:bodyPr>
            <a:normAutofit fontScale="85000" lnSpcReduction="10000"/>
          </a:bodyPr>
          <a:lstStyle/>
          <a:p>
            <a:pPr>
              <a:buFont typeface="Wingdings" panose="05000000000000000000" pitchFamily="2" charset="2"/>
              <a:buChar char="§"/>
            </a:pPr>
            <a:r>
              <a:rPr lang="en-US" sz="2600" dirty="0" smtClean="0"/>
              <a:t>As of July 1, 2016, Kentucky Office of Vocational Rehabilitation is in “Order of Selection”.</a:t>
            </a:r>
          </a:p>
          <a:p>
            <a:pPr>
              <a:buFont typeface="Wingdings" panose="05000000000000000000" pitchFamily="2" charset="2"/>
              <a:buChar char="§"/>
            </a:pPr>
            <a:r>
              <a:rPr lang="en-US" sz="2600" dirty="0" smtClean="0"/>
              <a:t>Not all individuals who are eligible will receive Vocational Rehabilitation services.</a:t>
            </a:r>
          </a:p>
          <a:p>
            <a:pPr>
              <a:buFont typeface="Wingdings" panose="05000000000000000000" pitchFamily="2" charset="2"/>
              <a:buChar char="§"/>
            </a:pPr>
            <a:r>
              <a:rPr lang="en-US" sz="2600" dirty="0" smtClean="0"/>
              <a:t>When </a:t>
            </a:r>
            <a:r>
              <a:rPr lang="en-US" sz="2600" dirty="0"/>
              <a:t>there are not enough resources to serve everyone who is </a:t>
            </a:r>
            <a:r>
              <a:rPr lang="en-US" sz="2600" dirty="0" smtClean="0"/>
              <a:t>eligible federal law requires the vocational rehabilitation program to serve individuals with most significant disabilities first.</a:t>
            </a:r>
          </a:p>
          <a:p>
            <a:pPr>
              <a:buFont typeface="Wingdings" panose="05000000000000000000" pitchFamily="2" charset="2"/>
              <a:buChar char="§"/>
            </a:pPr>
            <a:r>
              <a:rPr lang="en-US" sz="2600" dirty="0"/>
              <a:t>The process is called Order of Selection</a:t>
            </a:r>
          </a:p>
          <a:p>
            <a:pPr lvl="1">
              <a:buFont typeface="Wingdings" panose="05000000000000000000" pitchFamily="2" charset="2"/>
              <a:buChar char="§"/>
            </a:pPr>
            <a:r>
              <a:rPr lang="en-US" sz="2200" dirty="0" smtClean="0"/>
              <a:t>Kentucky has 4 defined categories .</a:t>
            </a:r>
          </a:p>
          <a:p>
            <a:pPr>
              <a:buFont typeface="Wingdings" panose="05000000000000000000" pitchFamily="2" charset="2"/>
              <a:buChar char="§"/>
            </a:pPr>
            <a:r>
              <a:rPr lang="en-US" sz="2600" dirty="0" smtClean="0"/>
              <a:t>You will find more information on our website, including categories currently being served. “</a:t>
            </a:r>
            <a:r>
              <a:rPr lang="en-US" sz="2600" dirty="0" smtClean="0">
                <a:hlinkClick r:id="rId3"/>
              </a:rPr>
              <a:t>Eligibility &amp; Order of Selection</a:t>
            </a:r>
            <a:r>
              <a:rPr lang="en-US" sz="2600" dirty="0" smtClean="0"/>
              <a:t>”</a:t>
            </a:r>
          </a:p>
          <a:p>
            <a:pPr marL="0" indent="0">
              <a:buNone/>
            </a:pPr>
            <a:endParaRPr lang="en-US" dirty="0"/>
          </a:p>
        </p:txBody>
      </p:sp>
    </p:spTree>
    <p:custDataLst>
      <p:tags r:id="rId1"/>
    </p:custDataLst>
    <p:extLst>
      <p:ext uri="{BB962C8B-B14F-4D97-AF65-F5344CB8AC3E}">
        <p14:creationId xmlns:p14="http://schemas.microsoft.com/office/powerpoint/2010/main" val="3007359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Order of Selection Categories for Kentucky</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Eligible Individuals who have the most significant disabilities.</a:t>
            </a:r>
          </a:p>
          <a:p>
            <a:pPr marL="457200" indent="-457200">
              <a:buFont typeface="+mj-lt"/>
              <a:buAutoNum type="arabicPeriod"/>
            </a:pPr>
            <a:r>
              <a:rPr lang="en-US" dirty="0" smtClean="0"/>
              <a:t>Eligible individuals with significant disabilities who have limitations in two (2) major areas of functional limitations.</a:t>
            </a:r>
          </a:p>
          <a:p>
            <a:pPr marL="457200" indent="-457200">
              <a:buFont typeface="+mj-lt"/>
              <a:buAutoNum type="arabicPeriod"/>
            </a:pPr>
            <a:r>
              <a:rPr lang="en-US" dirty="0" smtClean="0"/>
              <a:t>Eligible individuals with significant disabilities who have limitations in one (1) major area of functional limitations.</a:t>
            </a:r>
          </a:p>
          <a:p>
            <a:pPr marL="457200" indent="-457200">
              <a:buFont typeface="+mj-lt"/>
              <a:buAutoNum type="arabicPeriod"/>
            </a:pPr>
            <a:r>
              <a:rPr lang="en-US" dirty="0" smtClean="0"/>
              <a:t>Eligible individuals with non-significant disabilities.</a:t>
            </a:r>
            <a:endParaRPr lang="en-US" dirty="0"/>
          </a:p>
        </p:txBody>
      </p:sp>
    </p:spTree>
    <p:extLst>
      <p:ext uri="{BB962C8B-B14F-4D97-AF65-F5344CB8AC3E}">
        <p14:creationId xmlns:p14="http://schemas.microsoft.com/office/powerpoint/2010/main" val="996926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 and Order of Selection Category</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Eligible for services or presumed eligible for services </a:t>
            </a:r>
          </a:p>
          <a:p>
            <a:pPr lvl="1">
              <a:buFont typeface="Wingdings" panose="05000000000000000000" pitchFamily="2" charset="2"/>
              <a:buChar char="§"/>
            </a:pPr>
            <a:r>
              <a:rPr lang="en-US" dirty="0" smtClean="0"/>
              <a:t>Eligible in an open category (1, 2 or 3) - a plan is developed and services move forward</a:t>
            </a:r>
          </a:p>
          <a:p>
            <a:pPr lvl="1">
              <a:buFont typeface="Wingdings" panose="05000000000000000000" pitchFamily="2" charset="2"/>
              <a:buChar char="§"/>
            </a:pPr>
            <a:r>
              <a:rPr lang="en-US" dirty="0" smtClean="0"/>
              <a:t>Eligible in category 4- given the option of being placed on the waiting list </a:t>
            </a:r>
          </a:p>
          <a:p>
            <a:pPr>
              <a:buFont typeface="Wingdings" panose="05000000000000000000" pitchFamily="2" charset="2"/>
              <a:buChar char="§"/>
            </a:pPr>
            <a:r>
              <a:rPr lang="en-US" dirty="0" smtClean="0"/>
              <a:t>Ineligible for services</a:t>
            </a:r>
          </a:p>
          <a:p>
            <a:pPr lvl="1">
              <a:buFont typeface="Wingdings" panose="05000000000000000000" pitchFamily="2" charset="2"/>
              <a:buChar char="§"/>
            </a:pPr>
            <a:r>
              <a:rPr lang="en-US" dirty="0" smtClean="0"/>
              <a:t>If determined ineligible for services counselors can provide guidance and counseling  to referral resources for other assistance opportunities</a:t>
            </a:r>
            <a:endParaRPr lang="en-US" dirty="0"/>
          </a:p>
        </p:txBody>
      </p:sp>
    </p:spTree>
    <p:custDataLst>
      <p:tags r:id="rId1"/>
    </p:custDataLst>
    <p:extLst>
      <p:ext uri="{BB962C8B-B14F-4D97-AF65-F5344CB8AC3E}">
        <p14:creationId xmlns:p14="http://schemas.microsoft.com/office/powerpoint/2010/main" val="2210721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Vocational Rehabilitation Individualized Plan for Employment</a:t>
            </a:r>
            <a:endParaRPr lang="en-US" dirty="0"/>
          </a:p>
        </p:txBody>
      </p:sp>
      <p:sp>
        <p:nvSpPr>
          <p:cNvPr id="2" name="Text Placeholder 1"/>
          <p:cNvSpPr>
            <a:spLocks noGrp="1"/>
          </p:cNvSpPr>
          <p:nvPr>
            <p:ph type="body" idx="1"/>
          </p:nvPr>
        </p:nvSpPr>
        <p:spPr/>
        <p:txBody>
          <a:bodyPr/>
          <a:lstStyle/>
          <a:p>
            <a:r>
              <a:rPr lang="en-US" dirty="0" smtClean="0"/>
              <a:t>Plan Development</a:t>
            </a:r>
            <a:endParaRPr lang="en-US" dirty="0"/>
          </a:p>
        </p:txBody>
      </p:sp>
    </p:spTree>
    <p:custDataLst>
      <p:tags r:id="rId1"/>
    </p:custDataLst>
    <p:extLst>
      <p:ext uri="{BB962C8B-B14F-4D97-AF65-F5344CB8AC3E}">
        <p14:creationId xmlns:p14="http://schemas.microsoft.com/office/powerpoint/2010/main" val="1736013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What </a:t>
            </a:r>
            <a:r>
              <a:rPr lang="en-US" altLang="en-US" dirty="0"/>
              <a:t>is an IPE?</a:t>
            </a:r>
            <a:endParaRPr lang="en-US" dirty="0"/>
          </a:p>
        </p:txBody>
      </p:sp>
      <p:sp>
        <p:nvSpPr>
          <p:cNvPr id="3" name="Content Placeholder 2"/>
          <p:cNvSpPr>
            <a:spLocks noGrp="1"/>
          </p:cNvSpPr>
          <p:nvPr>
            <p:ph idx="1"/>
          </p:nvPr>
        </p:nvSpPr>
        <p:spPr>
          <a:xfrm>
            <a:off x="1484310" y="2214880"/>
            <a:ext cx="10018713" cy="3962399"/>
          </a:xfrm>
        </p:spPr>
        <p:txBody>
          <a:bodyPr>
            <a:normAutofit fontScale="47500" lnSpcReduction="20000"/>
          </a:bodyPr>
          <a:lstStyle/>
          <a:p>
            <a:pPr>
              <a:lnSpc>
                <a:spcPct val="90000"/>
              </a:lnSpc>
              <a:buFont typeface="Wingdings" panose="05000000000000000000" pitchFamily="2" charset="2"/>
              <a:buChar char="§"/>
            </a:pPr>
            <a:endParaRPr lang="en-US" altLang="en-US" sz="2800" dirty="0" smtClean="0"/>
          </a:p>
          <a:p>
            <a:pPr>
              <a:lnSpc>
                <a:spcPct val="90000"/>
              </a:lnSpc>
              <a:buFont typeface="Wingdings" panose="05000000000000000000" pitchFamily="2" charset="2"/>
              <a:buChar char="§"/>
            </a:pPr>
            <a:r>
              <a:rPr lang="en-US" altLang="en-US" sz="5100" dirty="0" smtClean="0"/>
              <a:t>Once eligibility has been determined under Category 1 a plan is developed.</a:t>
            </a:r>
          </a:p>
          <a:p>
            <a:pPr>
              <a:lnSpc>
                <a:spcPct val="90000"/>
              </a:lnSpc>
              <a:buFont typeface="Wingdings" panose="05000000000000000000" pitchFamily="2" charset="2"/>
              <a:buChar char="§"/>
            </a:pPr>
            <a:r>
              <a:rPr lang="en-US" altLang="en-US" sz="5100" dirty="0" smtClean="0"/>
              <a:t>An </a:t>
            </a:r>
            <a:r>
              <a:rPr lang="en-US" altLang="en-US" sz="5100" dirty="0"/>
              <a:t>IPE is an </a:t>
            </a:r>
            <a:r>
              <a:rPr lang="en-US" altLang="en-US" sz="5100" b="1" dirty="0"/>
              <a:t>“</a:t>
            </a:r>
            <a:r>
              <a:rPr lang="en-US" altLang="en-US" sz="5100" dirty="0"/>
              <a:t>Individualized Plan for Employment” that results from a combination of rehabilitation and vocational services. It’s purpose is to</a:t>
            </a:r>
            <a:r>
              <a:rPr lang="en-US" altLang="en-US" sz="5100" dirty="0" smtClean="0"/>
              <a:t>….</a:t>
            </a:r>
            <a:endParaRPr lang="en-US" altLang="en-US" sz="5100" dirty="0"/>
          </a:p>
          <a:p>
            <a:pPr lvl="1">
              <a:lnSpc>
                <a:spcPct val="90000"/>
              </a:lnSpc>
              <a:buFont typeface="Wingdings" panose="05000000000000000000" pitchFamily="2" charset="2"/>
              <a:buChar char="§"/>
            </a:pPr>
            <a:r>
              <a:rPr lang="en-US" altLang="en-US" sz="5100" dirty="0"/>
              <a:t>Identify the employment outcome</a:t>
            </a:r>
          </a:p>
          <a:p>
            <a:pPr lvl="1">
              <a:lnSpc>
                <a:spcPct val="90000"/>
              </a:lnSpc>
              <a:buFont typeface="Wingdings" panose="05000000000000000000" pitchFamily="2" charset="2"/>
              <a:buChar char="§"/>
            </a:pPr>
            <a:r>
              <a:rPr lang="en-US" altLang="en-US" sz="5100" dirty="0"/>
              <a:t>Select VR services</a:t>
            </a:r>
          </a:p>
          <a:p>
            <a:pPr lvl="1">
              <a:lnSpc>
                <a:spcPct val="90000"/>
              </a:lnSpc>
              <a:buFont typeface="Wingdings" panose="05000000000000000000" pitchFamily="2" charset="2"/>
              <a:buChar char="§"/>
            </a:pPr>
            <a:r>
              <a:rPr lang="en-US" altLang="en-US" sz="5100" dirty="0"/>
              <a:t>Choose service providers</a:t>
            </a:r>
          </a:p>
          <a:p>
            <a:pPr lvl="1">
              <a:lnSpc>
                <a:spcPct val="90000"/>
              </a:lnSpc>
              <a:buFont typeface="Wingdings" panose="05000000000000000000" pitchFamily="2" charset="2"/>
              <a:buChar char="§"/>
            </a:pPr>
            <a:r>
              <a:rPr lang="en-US" altLang="en-US" sz="5100" dirty="0"/>
              <a:t>Establish timelines</a:t>
            </a:r>
          </a:p>
          <a:p>
            <a:pPr lvl="1">
              <a:lnSpc>
                <a:spcPct val="90000"/>
              </a:lnSpc>
              <a:buFont typeface="Wingdings" panose="05000000000000000000" pitchFamily="2" charset="2"/>
              <a:buChar char="§"/>
            </a:pPr>
            <a:r>
              <a:rPr lang="en-US" altLang="en-US" sz="5100" dirty="0"/>
              <a:t>Identify responsibilities</a:t>
            </a:r>
          </a:p>
          <a:p>
            <a:pPr lvl="1">
              <a:lnSpc>
                <a:spcPct val="90000"/>
              </a:lnSpc>
              <a:buFont typeface="Wingdings" panose="05000000000000000000" pitchFamily="2" charset="2"/>
              <a:buChar char="§"/>
            </a:pPr>
            <a:r>
              <a:rPr lang="en-US" altLang="en-US" sz="5100" dirty="0"/>
              <a:t>Other individualized needs</a:t>
            </a:r>
          </a:p>
          <a:p>
            <a:endParaRPr lang="en-US" dirty="0"/>
          </a:p>
        </p:txBody>
      </p:sp>
    </p:spTree>
    <p:custDataLst>
      <p:tags r:id="rId1"/>
    </p:custDataLst>
    <p:extLst>
      <p:ext uri="{BB962C8B-B14F-4D97-AF65-F5344CB8AC3E}">
        <p14:creationId xmlns:p14="http://schemas.microsoft.com/office/powerpoint/2010/main" val="2130459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VR Services</a:t>
            </a:r>
          </a:p>
        </p:txBody>
      </p:sp>
      <p:sp>
        <p:nvSpPr>
          <p:cNvPr id="3" name="Content Placeholder 2"/>
          <p:cNvSpPr>
            <a:spLocks noGrp="1"/>
          </p:cNvSpPr>
          <p:nvPr>
            <p:ph idx="1"/>
          </p:nvPr>
        </p:nvSpPr>
        <p:spPr/>
        <p:txBody>
          <a:bodyPr>
            <a:noAutofit/>
          </a:bodyPr>
          <a:lstStyle/>
          <a:p>
            <a:pPr>
              <a:buFont typeface="Wingdings" panose="05000000000000000000" pitchFamily="2" charset="2"/>
              <a:buChar char="§"/>
            </a:pPr>
            <a:r>
              <a:rPr lang="en-US" dirty="0" smtClean="0"/>
              <a:t>Each service, whether purchased, provided or arranged must be tied to the agreed upon vocational goal established in the plan</a:t>
            </a:r>
          </a:p>
          <a:p>
            <a:pPr>
              <a:buFont typeface="Wingdings" panose="05000000000000000000" pitchFamily="2" charset="2"/>
              <a:buChar char="§"/>
            </a:pPr>
            <a:r>
              <a:rPr lang="en-US" dirty="0" smtClean="0"/>
              <a:t>Services may be provided directly by your counselor, coordinated with other OVR employees or purchased by the VR agency on your behalf</a:t>
            </a:r>
          </a:p>
          <a:p>
            <a:pPr>
              <a:buFont typeface="Wingdings" panose="05000000000000000000" pitchFamily="2" charset="2"/>
              <a:buChar char="§"/>
            </a:pPr>
            <a:r>
              <a:rPr lang="en-US" dirty="0" smtClean="0"/>
              <a:t>Many services cannot be purchased until an IPE is developed.  </a:t>
            </a:r>
          </a:p>
          <a:p>
            <a:pPr lvl="1">
              <a:buFont typeface="Wingdings" panose="05000000000000000000" pitchFamily="2" charset="2"/>
              <a:buChar char="§"/>
            </a:pPr>
            <a:r>
              <a:rPr lang="en-US" dirty="0" smtClean="0"/>
              <a:t>Exception: Assessments necessary to determine eligibility may be purchased without an IPE in place</a:t>
            </a:r>
            <a:endParaRPr lang="en-US" dirty="0"/>
          </a:p>
        </p:txBody>
      </p:sp>
    </p:spTree>
    <p:custDataLst>
      <p:tags r:id="rId1"/>
    </p:custDataLst>
    <p:extLst>
      <p:ext uri="{BB962C8B-B14F-4D97-AF65-F5344CB8AC3E}">
        <p14:creationId xmlns:p14="http://schemas.microsoft.com/office/powerpoint/2010/main" val="2197583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 Available</a:t>
            </a:r>
            <a:endParaRPr lang="en-US" dirty="0"/>
          </a:p>
        </p:txBody>
      </p:sp>
      <p:sp>
        <p:nvSpPr>
          <p:cNvPr id="3" name="Content Placeholder 2"/>
          <p:cNvSpPr>
            <a:spLocks noGrp="1"/>
          </p:cNvSpPr>
          <p:nvPr>
            <p:ph sz="half" idx="1"/>
          </p:nvPr>
        </p:nvSpPr>
        <p:spPr>
          <a:xfrm>
            <a:off x="1484311" y="2220686"/>
            <a:ext cx="4895055" cy="3624943"/>
          </a:xfrm>
        </p:spPr>
        <p:txBody>
          <a:bodyPr>
            <a:normAutofit fontScale="92500"/>
          </a:bodyPr>
          <a:lstStyle/>
          <a:p>
            <a:pPr>
              <a:buFont typeface="Wingdings" panose="05000000000000000000" pitchFamily="2" charset="2"/>
              <a:buChar char="§"/>
            </a:pPr>
            <a:r>
              <a:rPr lang="en-US" sz="2400" dirty="0" smtClean="0"/>
              <a:t>Vocational Guidance and Counseling (the foundation of our services)</a:t>
            </a:r>
          </a:p>
          <a:p>
            <a:pPr>
              <a:buFont typeface="Wingdings" panose="05000000000000000000" pitchFamily="2" charset="2"/>
              <a:buChar char="§"/>
            </a:pPr>
            <a:r>
              <a:rPr lang="en-US" sz="2400" dirty="0" smtClean="0"/>
              <a:t>Job Placement Assistance and Job Readiness Training</a:t>
            </a:r>
          </a:p>
          <a:p>
            <a:pPr>
              <a:buFont typeface="Wingdings" panose="05000000000000000000" pitchFamily="2" charset="2"/>
              <a:buChar char="§"/>
            </a:pPr>
            <a:r>
              <a:rPr lang="en-US" sz="2400" dirty="0" smtClean="0"/>
              <a:t>College or Vocational Training</a:t>
            </a:r>
          </a:p>
          <a:p>
            <a:pPr>
              <a:buFont typeface="Wingdings" panose="05000000000000000000" pitchFamily="2" charset="2"/>
              <a:buChar char="§"/>
            </a:pPr>
            <a:r>
              <a:rPr lang="en-US" sz="2400" dirty="0" smtClean="0"/>
              <a:t>Supported Employment Services</a:t>
            </a:r>
          </a:p>
          <a:p>
            <a:pPr>
              <a:buFont typeface="Wingdings" panose="05000000000000000000" pitchFamily="2" charset="2"/>
              <a:buChar char="§"/>
            </a:pPr>
            <a:r>
              <a:rPr lang="en-US" sz="2400" dirty="0" smtClean="0"/>
              <a:t>Skills Training or On the Job Training</a:t>
            </a:r>
            <a:endParaRPr lang="en-US" sz="2400" dirty="0"/>
          </a:p>
        </p:txBody>
      </p:sp>
      <p:sp>
        <p:nvSpPr>
          <p:cNvPr id="4" name="Content Placeholder 3"/>
          <p:cNvSpPr>
            <a:spLocks noGrp="1"/>
          </p:cNvSpPr>
          <p:nvPr>
            <p:ph sz="half" idx="2"/>
          </p:nvPr>
        </p:nvSpPr>
        <p:spPr>
          <a:xfrm>
            <a:off x="6607968" y="2144486"/>
            <a:ext cx="4895056" cy="3483429"/>
          </a:xfrm>
        </p:spPr>
        <p:txBody>
          <a:bodyPr>
            <a:normAutofit fontScale="92500"/>
          </a:bodyPr>
          <a:lstStyle/>
          <a:p>
            <a:pPr>
              <a:buFont typeface="Wingdings" panose="05000000000000000000" pitchFamily="2" charset="2"/>
              <a:buChar char="§"/>
            </a:pPr>
            <a:r>
              <a:rPr lang="en-US" sz="2400" dirty="0" smtClean="0"/>
              <a:t>Job Coaching or Tutoring</a:t>
            </a:r>
          </a:p>
          <a:p>
            <a:pPr>
              <a:buFont typeface="Wingdings" panose="05000000000000000000" pitchFamily="2" charset="2"/>
              <a:buChar char="§"/>
            </a:pPr>
            <a:r>
              <a:rPr lang="en-US" sz="2400" dirty="0" smtClean="0"/>
              <a:t>Transportation</a:t>
            </a:r>
          </a:p>
          <a:p>
            <a:pPr>
              <a:buFont typeface="Wingdings" panose="05000000000000000000" pitchFamily="2" charset="2"/>
              <a:buChar char="§"/>
            </a:pPr>
            <a:r>
              <a:rPr lang="en-US" sz="2400" dirty="0" smtClean="0"/>
              <a:t>Interpreter/Translator Services</a:t>
            </a:r>
          </a:p>
          <a:p>
            <a:pPr>
              <a:buFont typeface="Wingdings" panose="05000000000000000000" pitchFamily="2" charset="2"/>
              <a:buChar char="§"/>
            </a:pPr>
            <a:r>
              <a:rPr lang="en-US" sz="2400" dirty="0" smtClean="0"/>
              <a:t>Assistive and Rehabilitation Technology</a:t>
            </a:r>
          </a:p>
          <a:p>
            <a:pPr>
              <a:buFont typeface="Wingdings" panose="05000000000000000000" pitchFamily="2" charset="2"/>
              <a:buChar char="§"/>
            </a:pPr>
            <a:r>
              <a:rPr lang="en-US" sz="2400" dirty="0" smtClean="0"/>
              <a:t>Referral Services</a:t>
            </a:r>
            <a:endParaRPr lang="en-US" sz="2400" dirty="0"/>
          </a:p>
        </p:txBody>
      </p:sp>
    </p:spTree>
    <p:custDataLst>
      <p:tags r:id="rId1"/>
    </p:custDataLst>
    <p:extLst>
      <p:ext uri="{BB962C8B-B14F-4D97-AF65-F5344CB8AC3E}">
        <p14:creationId xmlns:p14="http://schemas.microsoft.com/office/powerpoint/2010/main" val="1508101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VR Services to the Consumer</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There is no cost to apply for VR services and to find out if you are eligible for the program</a:t>
            </a:r>
          </a:p>
          <a:p>
            <a:pPr>
              <a:buFont typeface="Wingdings" panose="05000000000000000000" pitchFamily="2" charset="2"/>
              <a:buChar char="§"/>
            </a:pPr>
            <a:r>
              <a:rPr lang="en-US" dirty="0" smtClean="0"/>
              <a:t>Depending on financial resources you may be asked to help contribute to the cost of certain services</a:t>
            </a:r>
          </a:p>
          <a:p>
            <a:pPr>
              <a:buFont typeface="Wingdings" panose="05000000000000000000" pitchFamily="2" charset="2"/>
              <a:buChar char="§"/>
            </a:pPr>
            <a:r>
              <a:rPr lang="en-US" dirty="0" smtClean="0"/>
              <a:t>For a consumer under 18 still claimed on parents income will require financial information form the parents</a:t>
            </a:r>
            <a:endParaRPr lang="en-US" dirty="0"/>
          </a:p>
        </p:txBody>
      </p:sp>
    </p:spTree>
    <p:custDataLst>
      <p:tags r:id="rId1"/>
    </p:custDataLst>
    <p:extLst>
      <p:ext uri="{BB962C8B-B14F-4D97-AF65-F5344CB8AC3E}">
        <p14:creationId xmlns:p14="http://schemas.microsoft.com/office/powerpoint/2010/main" val="1581146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Vocational Rehabilitation?</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The Vocational Rehabilitation (VR) program helps people with disabilities prepare for, enter, engage in or advance in competitive employment.</a:t>
            </a:r>
          </a:p>
          <a:p>
            <a:pPr>
              <a:buFont typeface="Wingdings" panose="05000000000000000000" pitchFamily="2" charset="2"/>
              <a:buChar char="§"/>
            </a:pPr>
            <a:r>
              <a:rPr lang="en-US" dirty="0" smtClean="0"/>
              <a:t>The program also helps businesses and employers recruit, retain and accommodate employees with disabilities.</a:t>
            </a:r>
          </a:p>
          <a:p>
            <a:pPr>
              <a:buFont typeface="Wingdings" panose="05000000000000000000" pitchFamily="2" charset="2"/>
              <a:buChar char="§"/>
            </a:pPr>
            <a:r>
              <a:rPr lang="en-US" dirty="0" smtClean="0"/>
              <a:t>Our customers are adults with disabilities, youth and students with disabilities and businesses/employers.</a:t>
            </a:r>
            <a:endParaRPr lang="en-US" dirty="0"/>
          </a:p>
        </p:txBody>
      </p:sp>
    </p:spTree>
    <p:custDataLst>
      <p:tags r:id="rId1"/>
    </p:custDataLst>
    <p:extLst>
      <p:ext uri="{BB962C8B-B14F-4D97-AF65-F5344CB8AC3E}">
        <p14:creationId xmlns:p14="http://schemas.microsoft.com/office/powerpoint/2010/main" val="1680042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Rehabilitation Providers (CRP’s)</a:t>
            </a:r>
            <a:endParaRPr lang="en-US" dirty="0"/>
          </a:p>
        </p:txBody>
      </p:sp>
      <p:sp>
        <p:nvSpPr>
          <p:cNvPr id="3" name="Content Placeholder 2"/>
          <p:cNvSpPr>
            <a:spLocks noGrp="1"/>
          </p:cNvSpPr>
          <p:nvPr>
            <p:ph idx="1"/>
          </p:nvPr>
        </p:nvSpPr>
        <p:spPr>
          <a:xfrm>
            <a:off x="1484310" y="2336801"/>
            <a:ext cx="10018713" cy="3922486"/>
          </a:xfrm>
        </p:spPr>
        <p:txBody>
          <a:bodyPr>
            <a:normAutofit lnSpcReduction="10000"/>
          </a:bodyPr>
          <a:lstStyle/>
          <a:p>
            <a:pPr>
              <a:buFont typeface="Wingdings" panose="05000000000000000000" pitchFamily="2" charset="2"/>
              <a:buChar char="§"/>
            </a:pPr>
            <a:r>
              <a:rPr lang="en-US" dirty="0" smtClean="0"/>
              <a:t>VR agencies frequently purchase services from vendors in the community know as CRP’s.  Examples of purchased services include:</a:t>
            </a:r>
          </a:p>
          <a:p>
            <a:pPr lvl="1">
              <a:buFont typeface="Wingdings" panose="05000000000000000000" pitchFamily="2" charset="2"/>
              <a:buChar char="§"/>
            </a:pPr>
            <a:r>
              <a:rPr lang="en-US" dirty="0" smtClean="0"/>
              <a:t>Vocational Assessments</a:t>
            </a:r>
          </a:p>
          <a:p>
            <a:pPr lvl="1">
              <a:buFont typeface="Wingdings" panose="05000000000000000000" pitchFamily="2" charset="2"/>
              <a:buChar char="§"/>
            </a:pPr>
            <a:r>
              <a:rPr lang="en-US" dirty="0" smtClean="0"/>
              <a:t>Job Placement Services</a:t>
            </a:r>
          </a:p>
          <a:p>
            <a:pPr lvl="1">
              <a:buFont typeface="Wingdings" panose="05000000000000000000" pitchFamily="2" charset="2"/>
              <a:buChar char="§"/>
            </a:pPr>
            <a:r>
              <a:rPr lang="en-US" dirty="0" smtClean="0"/>
              <a:t>Job Coaching</a:t>
            </a:r>
          </a:p>
          <a:p>
            <a:pPr lvl="1">
              <a:buFont typeface="Wingdings" panose="05000000000000000000" pitchFamily="2" charset="2"/>
              <a:buChar char="§"/>
            </a:pPr>
            <a:r>
              <a:rPr lang="en-US" dirty="0" smtClean="0"/>
              <a:t>Work adjustment training</a:t>
            </a:r>
          </a:p>
          <a:p>
            <a:pPr lvl="1">
              <a:buFont typeface="Wingdings" panose="05000000000000000000" pitchFamily="2" charset="2"/>
              <a:buChar char="§"/>
            </a:pPr>
            <a:r>
              <a:rPr lang="en-US" dirty="0" smtClean="0"/>
              <a:t>Vocational adjustment training</a:t>
            </a:r>
          </a:p>
          <a:p>
            <a:pPr lvl="1">
              <a:buFont typeface="Wingdings" panose="05000000000000000000" pitchFamily="2" charset="2"/>
              <a:buChar char="§"/>
            </a:pPr>
            <a:r>
              <a:rPr lang="en-US" dirty="0" smtClean="0"/>
              <a:t>Supported Employment Services</a:t>
            </a:r>
          </a:p>
          <a:p>
            <a:pPr lvl="1">
              <a:buFont typeface="Wingdings" panose="05000000000000000000" pitchFamily="2" charset="2"/>
              <a:buChar char="§"/>
            </a:pPr>
            <a:r>
              <a:rPr lang="en-US" dirty="0" smtClean="0"/>
              <a:t>Financial counseling</a:t>
            </a:r>
          </a:p>
          <a:p>
            <a:pPr marL="457200" lvl="1" indent="0">
              <a:buNone/>
            </a:pPr>
            <a:endParaRPr lang="en-US" dirty="0"/>
          </a:p>
        </p:txBody>
      </p:sp>
    </p:spTree>
    <p:custDataLst>
      <p:tags r:id="rId1"/>
    </p:custDataLst>
    <p:extLst>
      <p:ext uri="{BB962C8B-B14F-4D97-AF65-F5344CB8AC3E}">
        <p14:creationId xmlns:p14="http://schemas.microsoft.com/office/powerpoint/2010/main" val="766649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You are eligible, a plan is developed, services have been provided...what now?</a:t>
            </a:r>
            <a:endParaRPr lang="en-US" dirty="0"/>
          </a:p>
        </p:txBody>
      </p:sp>
    </p:spTree>
    <p:custDataLst>
      <p:tags r:id="rId1"/>
    </p:custDataLst>
    <p:extLst>
      <p:ext uri="{BB962C8B-B14F-4D97-AF65-F5344CB8AC3E}">
        <p14:creationId xmlns:p14="http://schemas.microsoft.com/office/powerpoint/2010/main" val="4183797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Employment </a:t>
            </a:r>
            <a:endParaRPr lang="en-US" dirty="0"/>
          </a:p>
        </p:txBody>
      </p:sp>
      <p:sp>
        <p:nvSpPr>
          <p:cNvPr id="5" name="Content Placeholder 4"/>
          <p:cNvSpPr>
            <a:spLocks noGrp="1"/>
          </p:cNvSpPr>
          <p:nvPr>
            <p:ph idx="1"/>
          </p:nvPr>
        </p:nvSpPr>
        <p:spPr/>
        <p:txBody>
          <a:bodyPr/>
          <a:lstStyle/>
          <a:p>
            <a:pPr>
              <a:buFont typeface="Wingdings" panose="05000000000000000000" pitchFamily="2" charset="2"/>
              <a:buChar char="§"/>
            </a:pPr>
            <a:r>
              <a:rPr lang="en-US" dirty="0" smtClean="0"/>
              <a:t>The goal has always been employment!</a:t>
            </a:r>
          </a:p>
          <a:p>
            <a:pPr>
              <a:buFont typeface="Wingdings" panose="05000000000000000000" pitchFamily="2" charset="2"/>
              <a:buChar char="§"/>
            </a:pPr>
            <a:r>
              <a:rPr lang="en-US" dirty="0" smtClean="0"/>
              <a:t>Once services have been provided to meet the employment goal established on the Individualized Plan for Employment</a:t>
            </a:r>
          </a:p>
          <a:p>
            <a:pPr>
              <a:buFont typeface="Wingdings" panose="05000000000000000000" pitchFamily="2" charset="2"/>
              <a:buChar char="§"/>
            </a:pPr>
            <a:r>
              <a:rPr lang="en-US" dirty="0" smtClean="0"/>
              <a:t>You are now prepared and ready to work!</a:t>
            </a:r>
          </a:p>
          <a:p>
            <a:pPr>
              <a:buFont typeface="Wingdings" panose="05000000000000000000" pitchFamily="2" charset="2"/>
              <a:buChar char="§"/>
            </a:pPr>
            <a:r>
              <a:rPr lang="en-US" dirty="0" smtClean="0"/>
              <a:t>Job searches leading to employment are the primary focus until successful employment is achieved.</a:t>
            </a:r>
            <a:endParaRPr lang="en-US" dirty="0"/>
          </a:p>
        </p:txBody>
      </p:sp>
    </p:spTree>
    <p:custDataLst>
      <p:tags r:id="rId1"/>
    </p:custDataLst>
    <p:extLst>
      <p:ext uri="{BB962C8B-B14F-4D97-AF65-F5344CB8AC3E}">
        <p14:creationId xmlns:p14="http://schemas.microsoft.com/office/powerpoint/2010/main" val="2237034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Searching for Employment</a:t>
            </a:r>
            <a:endParaRPr lang="en-US" dirty="0"/>
          </a:p>
        </p:txBody>
      </p:sp>
      <p:sp>
        <p:nvSpPr>
          <p:cNvPr id="3" name="Content Placeholder 2"/>
          <p:cNvSpPr>
            <a:spLocks noGrp="1"/>
          </p:cNvSpPr>
          <p:nvPr>
            <p:ph idx="1"/>
          </p:nvPr>
        </p:nvSpPr>
        <p:spPr/>
        <p:txBody>
          <a:bodyPr>
            <a:normAutofit/>
          </a:bodyPr>
          <a:lstStyle/>
          <a:p>
            <a:r>
              <a:rPr lang="en-US" sz="2800" dirty="0" smtClean="0"/>
              <a:t>Looking for employment is your job until you have a job!</a:t>
            </a:r>
          </a:p>
          <a:p>
            <a:pPr lvl="1"/>
            <a:r>
              <a:rPr lang="en-US" sz="2400" dirty="0" smtClean="0"/>
              <a:t>Work with your counselor, employment specialist or CRP.</a:t>
            </a:r>
          </a:p>
          <a:p>
            <a:pPr lvl="1"/>
            <a:r>
              <a:rPr lang="en-US" sz="2400" dirty="0" smtClean="0"/>
              <a:t>Show up for interviews prepared.</a:t>
            </a:r>
          </a:p>
          <a:p>
            <a:pPr lvl="1"/>
            <a:r>
              <a:rPr lang="en-US" sz="2400" dirty="0" smtClean="0"/>
              <a:t>Follow-through and follow-up on interviews.</a:t>
            </a:r>
          </a:p>
          <a:p>
            <a:pPr lvl="1"/>
            <a:r>
              <a:rPr lang="en-US" sz="2400" dirty="0" smtClean="0"/>
              <a:t>Stay focused on the goal.  It may take a little while to find the position that is right for you.</a:t>
            </a:r>
            <a:endParaRPr lang="en-US" sz="2400" dirty="0"/>
          </a:p>
        </p:txBody>
      </p:sp>
    </p:spTree>
    <p:custDataLst>
      <p:tags r:id="rId1"/>
    </p:custDataLst>
    <p:extLst>
      <p:ext uri="{BB962C8B-B14F-4D97-AF65-F5344CB8AC3E}">
        <p14:creationId xmlns:p14="http://schemas.microsoft.com/office/powerpoint/2010/main" val="550465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Positive Employment Outcome or PEO’s</a:t>
            </a:r>
            <a:endParaRPr lang="en-US" dirty="0"/>
          </a:p>
        </p:txBody>
      </p:sp>
      <p:sp>
        <p:nvSpPr>
          <p:cNvPr id="5" name="Content Placeholder 4"/>
          <p:cNvSpPr>
            <a:spLocks noGrp="1"/>
          </p:cNvSpPr>
          <p:nvPr>
            <p:ph idx="1"/>
          </p:nvPr>
        </p:nvSpPr>
        <p:spPr/>
        <p:txBody>
          <a:bodyPr/>
          <a:lstStyle/>
          <a:p>
            <a:pPr marL="0" indent="0" algn="ctr">
              <a:buNone/>
            </a:pPr>
            <a:r>
              <a:rPr lang="en-US" altLang="en-US" sz="2800" dirty="0"/>
              <a:t>Positive Employment </a:t>
            </a:r>
            <a:r>
              <a:rPr lang="en-US" altLang="en-US" sz="2800" dirty="0" smtClean="0"/>
              <a:t>Outcome (PEO)</a:t>
            </a:r>
            <a:endParaRPr lang="en-US" altLang="en-US" sz="2800" dirty="0"/>
          </a:p>
          <a:p>
            <a:pPr marL="0" indent="0" algn="ctr">
              <a:buNone/>
            </a:pPr>
            <a:r>
              <a:rPr lang="en-US" altLang="en-US" sz="2800" dirty="0"/>
              <a:t>What everyone wants! </a:t>
            </a:r>
          </a:p>
          <a:p>
            <a:pPr marL="0" indent="0" algn="ctr">
              <a:buNone/>
            </a:pPr>
            <a:r>
              <a:rPr lang="en-US" altLang="en-US" sz="2800" dirty="0"/>
              <a:t>Success for the individual!</a:t>
            </a:r>
          </a:p>
          <a:p>
            <a:pPr marL="0" indent="0" algn="ctr">
              <a:buNone/>
            </a:pPr>
            <a:r>
              <a:rPr lang="en-US" altLang="en-US" sz="2800" dirty="0"/>
              <a:t>Success for the program!</a:t>
            </a:r>
          </a:p>
          <a:p>
            <a:endParaRPr lang="en-US" dirty="0"/>
          </a:p>
        </p:txBody>
      </p:sp>
    </p:spTree>
    <p:custDataLst>
      <p:tags r:id="rId1"/>
    </p:custDataLst>
    <p:extLst>
      <p:ext uri="{BB962C8B-B14F-4D97-AF65-F5344CB8AC3E}">
        <p14:creationId xmlns:p14="http://schemas.microsoft.com/office/powerpoint/2010/main" val="2730207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VR Process - Positive </a:t>
            </a:r>
            <a:r>
              <a:rPr lang="en-US" altLang="en-US" dirty="0"/>
              <a:t>Employment Outcome</a:t>
            </a:r>
            <a:endParaRPr lang="en-US" dirty="0"/>
          </a:p>
        </p:txBody>
      </p:sp>
      <p:sp>
        <p:nvSpPr>
          <p:cNvPr id="5" name="Content Placeholder 4"/>
          <p:cNvSpPr>
            <a:spLocks noGrp="1"/>
          </p:cNvSpPr>
          <p:nvPr>
            <p:ph idx="1"/>
          </p:nvPr>
        </p:nvSpPr>
        <p:spPr>
          <a:xfrm>
            <a:off x="1981200" y="2265680"/>
            <a:ext cx="9521823" cy="3860799"/>
          </a:xfrm>
        </p:spPr>
        <p:txBody>
          <a:bodyPr>
            <a:normAutofit/>
          </a:bodyPr>
          <a:lstStyle/>
          <a:p>
            <a:pPr>
              <a:buFont typeface="Wingdings" panose="05000000000000000000" pitchFamily="2" charset="2"/>
              <a:buChar char="§"/>
            </a:pPr>
            <a:r>
              <a:rPr lang="en-US" altLang="en-US" sz="2800" dirty="0" smtClean="0"/>
              <a:t>Successful Rehabilitation Criteria </a:t>
            </a:r>
            <a:endParaRPr lang="en-US" altLang="en-US" sz="2800" dirty="0"/>
          </a:p>
          <a:p>
            <a:pPr lvl="1">
              <a:buFont typeface="Wingdings" panose="05000000000000000000" pitchFamily="2" charset="2"/>
              <a:buChar char="§"/>
            </a:pPr>
            <a:r>
              <a:rPr lang="en-US" altLang="en-US" sz="2800" dirty="0" smtClean="0"/>
              <a:t>VR </a:t>
            </a:r>
            <a:r>
              <a:rPr lang="en-US" altLang="en-US" sz="2800" dirty="0"/>
              <a:t>services contributed to the outcome</a:t>
            </a:r>
          </a:p>
          <a:p>
            <a:pPr lvl="1">
              <a:buFont typeface="Wingdings" panose="05000000000000000000" pitchFamily="2" charset="2"/>
              <a:buChar char="§"/>
            </a:pPr>
            <a:r>
              <a:rPr lang="en-US" altLang="en-US" sz="2800" dirty="0"/>
              <a:t>The right job for the individual</a:t>
            </a:r>
          </a:p>
          <a:p>
            <a:pPr lvl="1">
              <a:buFont typeface="Wingdings" panose="05000000000000000000" pitchFamily="2" charset="2"/>
              <a:buChar char="§"/>
            </a:pPr>
            <a:r>
              <a:rPr lang="en-US" altLang="en-US" sz="2800" dirty="0"/>
              <a:t>The right workplace</a:t>
            </a:r>
          </a:p>
          <a:p>
            <a:pPr lvl="1">
              <a:buFont typeface="Wingdings" panose="05000000000000000000" pitchFamily="2" charset="2"/>
              <a:buChar char="§"/>
            </a:pPr>
            <a:r>
              <a:rPr lang="en-US" altLang="en-US" sz="2800" dirty="0"/>
              <a:t>Employed for 90 days</a:t>
            </a:r>
          </a:p>
          <a:p>
            <a:pPr lvl="1">
              <a:buFont typeface="Wingdings" panose="05000000000000000000" pitchFamily="2" charset="2"/>
              <a:buChar char="§"/>
            </a:pPr>
            <a:r>
              <a:rPr lang="en-US" altLang="en-US" sz="2800" dirty="0"/>
              <a:t>Individual and counselor agreement</a:t>
            </a:r>
          </a:p>
          <a:p>
            <a:endParaRPr lang="en-US" dirty="0"/>
          </a:p>
        </p:txBody>
      </p:sp>
    </p:spTree>
    <p:custDataLst>
      <p:tags r:id="rId1"/>
    </p:custDataLst>
    <p:extLst>
      <p:ext uri="{BB962C8B-B14F-4D97-AF65-F5344CB8AC3E}">
        <p14:creationId xmlns:p14="http://schemas.microsoft.com/office/powerpoint/2010/main" val="968290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Successful Case Closure</a:t>
            </a:r>
            <a:endParaRPr lang="en-US" dirty="0"/>
          </a:p>
        </p:txBody>
      </p:sp>
      <p:sp>
        <p:nvSpPr>
          <p:cNvPr id="3" name="Content Placeholder 2"/>
          <p:cNvSpPr>
            <a:spLocks noGrp="1"/>
          </p:cNvSpPr>
          <p:nvPr>
            <p:ph idx="1"/>
          </p:nvPr>
        </p:nvSpPr>
        <p:spPr>
          <a:xfrm>
            <a:off x="1484310" y="2082800"/>
            <a:ext cx="10018713" cy="3708401"/>
          </a:xfrm>
        </p:spPr>
        <p:txBody>
          <a:bodyPr>
            <a:normAutofit/>
          </a:bodyPr>
          <a:lstStyle/>
          <a:p>
            <a:pPr>
              <a:buFont typeface="Wingdings" panose="05000000000000000000" pitchFamily="2" charset="2"/>
              <a:buChar char="§"/>
            </a:pPr>
            <a:r>
              <a:rPr lang="en-US" sz="2800" dirty="0" smtClean="0"/>
              <a:t>What is a successful case closure?</a:t>
            </a:r>
          </a:p>
          <a:p>
            <a:pPr lvl="1">
              <a:buFont typeface="Wingdings" panose="05000000000000000000" pitchFamily="2" charset="2"/>
              <a:buChar char="§"/>
            </a:pPr>
            <a:r>
              <a:rPr lang="en-US" sz="2400" dirty="0" smtClean="0"/>
              <a:t>Employment is achieved as described on the plan.</a:t>
            </a:r>
          </a:p>
          <a:p>
            <a:pPr lvl="1">
              <a:buFont typeface="Wingdings" panose="05000000000000000000" pitchFamily="2" charset="2"/>
              <a:buChar char="§"/>
            </a:pPr>
            <a:r>
              <a:rPr lang="en-US" sz="2400" dirty="0" smtClean="0"/>
              <a:t>The job is consistent with strengths, resources, priorities, concerns, abilities, capabilities, interests and informed choice.</a:t>
            </a:r>
          </a:p>
          <a:p>
            <a:pPr lvl="1">
              <a:buFont typeface="Wingdings" panose="05000000000000000000" pitchFamily="2" charset="2"/>
              <a:buChar char="§"/>
            </a:pPr>
            <a:r>
              <a:rPr lang="en-US" sz="2400" dirty="0" smtClean="0"/>
              <a:t>Employment has been in place for at least 90 days.</a:t>
            </a:r>
          </a:p>
          <a:p>
            <a:pPr lvl="1">
              <a:buFont typeface="Wingdings" panose="05000000000000000000" pitchFamily="2" charset="2"/>
              <a:buChar char="§"/>
            </a:pPr>
            <a:r>
              <a:rPr lang="en-US" sz="2400" dirty="0" smtClean="0"/>
              <a:t>No additional services are necessary and the consumer and employer are satisfied with the outcome.</a:t>
            </a:r>
          </a:p>
        </p:txBody>
      </p:sp>
    </p:spTree>
    <p:custDataLst>
      <p:tags r:id="rId1"/>
    </p:custDataLst>
    <p:extLst>
      <p:ext uri="{BB962C8B-B14F-4D97-AF65-F5344CB8AC3E}">
        <p14:creationId xmlns:p14="http://schemas.microsoft.com/office/powerpoint/2010/main" val="3425882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Carl D. Perkins Vocational Training Center</a:t>
            </a:r>
            <a:endParaRPr lang="en-US" dirty="0"/>
          </a:p>
        </p:txBody>
      </p:sp>
      <p:sp>
        <p:nvSpPr>
          <p:cNvPr id="5" name="Text Placeholder 4"/>
          <p:cNvSpPr>
            <a:spLocks noGrp="1"/>
          </p:cNvSpPr>
          <p:nvPr>
            <p:ph type="body" idx="1"/>
          </p:nvPr>
        </p:nvSpPr>
        <p:spPr/>
        <p:txBody>
          <a:bodyPr>
            <a:normAutofit/>
          </a:bodyPr>
          <a:lstStyle/>
          <a:p>
            <a:r>
              <a:rPr lang="en-US" dirty="0" smtClean="0"/>
              <a:t>A Division of the Kentucky Office of Vocational Rehabilitation</a:t>
            </a:r>
            <a:br>
              <a:rPr lang="en-US" dirty="0" smtClean="0"/>
            </a:br>
            <a:r>
              <a:rPr lang="en-US" dirty="0" smtClean="0"/>
              <a:t>Located in Thelma, KY</a:t>
            </a:r>
            <a:endParaRPr lang="en-US" dirty="0"/>
          </a:p>
        </p:txBody>
      </p:sp>
    </p:spTree>
    <p:custDataLst>
      <p:tags r:id="rId1"/>
    </p:custDataLst>
    <p:extLst>
      <p:ext uri="{BB962C8B-B14F-4D97-AF65-F5344CB8AC3E}">
        <p14:creationId xmlns:p14="http://schemas.microsoft.com/office/powerpoint/2010/main" val="16482257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CDPVTC</a:t>
            </a:r>
            <a:endParaRPr lang="en-US" dirty="0"/>
          </a:p>
        </p:txBody>
      </p:sp>
      <p:sp>
        <p:nvSpPr>
          <p:cNvPr id="5" name="Content Placeholder 4"/>
          <p:cNvSpPr>
            <a:spLocks noGrp="1"/>
          </p:cNvSpPr>
          <p:nvPr>
            <p:ph idx="1"/>
          </p:nvPr>
        </p:nvSpPr>
        <p:spPr>
          <a:xfrm>
            <a:off x="1484310" y="2209800"/>
            <a:ext cx="10018713" cy="4190999"/>
          </a:xfrm>
        </p:spPr>
        <p:txBody>
          <a:bodyPr>
            <a:normAutofit fontScale="92500"/>
          </a:bodyPr>
          <a:lstStyle/>
          <a:p>
            <a:r>
              <a:rPr lang="en-US" dirty="0" smtClean="0"/>
              <a:t>The </a:t>
            </a:r>
            <a:r>
              <a:rPr lang="en-US" dirty="0"/>
              <a:t>mission of </a:t>
            </a:r>
            <a:r>
              <a:rPr lang="en-US"/>
              <a:t>the </a:t>
            </a:r>
            <a:r>
              <a:rPr lang="en-US" smtClean="0"/>
              <a:t>Carl </a:t>
            </a:r>
            <a:r>
              <a:rPr lang="en-US" dirty="0"/>
              <a:t>D. Perkins Vocational Training </a:t>
            </a:r>
            <a:r>
              <a:rPr lang="en-US" dirty="0" smtClean="0"/>
              <a:t>Center (CDPVTC) </a:t>
            </a:r>
            <a:r>
              <a:rPr lang="en-US" dirty="0"/>
              <a:t>is that persons will achieve sustainable competitive integrated employment, maximize independence, and yet gain self-respect through the provision of comprehensive services</a:t>
            </a:r>
            <a:r>
              <a:rPr lang="en-US" dirty="0" smtClean="0"/>
              <a:t>.</a:t>
            </a:r>
          </a:p>
          <a:p>
            <a:r>
              <a:rPr lang="en-US" dirty="0" smtClean="0"/>
              <a:t>The </a:t>
            </a:r>
            <a:r>
              <a:rPr lang="en-US" dirty="0"/>
              <a:t>Perkins Center serves individuals with many types of disabilities that include, but are not limited to, learning disabilities, Autism Spectrum Disorders, traumatic brain injury, intellectual  disability, deaf/hard of hearing, and physical disabilities.  </a:t>
            </a:r>
            <a:endParaRPr lang="en-US" dirty="0" smtClean="0"/>
          </a:p>
          <a:p>
            <a:r>
              <a:rPr lang="en-US" dirty="0" smtClean="0"/>
              <a:t>The </a:t>
            </a:r>
            <a:r>
              <a:rPr lang="en-US" dirty="0"/>
              <a:t>Center currently operates several programs and services that enable consumers to achieve their vocational goals.  Our </a:t>
            </a:r>
            <a:r>
              <a:rPr lang="en-US" dirty="0" smtClean="0"/>
              <a:t>brochure can be found at this </a:t>
            </a:r>
            <a:r>
              <a:rPr lang="en-US" dirty="0" smtClean="0">
                <a:hlinkClick r:id="rId3"/>
              </a:rPr>
              <a:t>link </a:t>
            </a:r>
            <a:r>
              <a:rPr lang="en-US" dirty="0" smtClean="0"/>
              <a:t>and </a:t>
            </a:r>
            <a:r>
              <a:rPr lang="en-US" dirty="0"/>
              <a:t>will give an excellent overview of our many programs and services.  </a:t>
            </a:r>
          </a:p>
          <a:p>
            <a:endParaRPr lang="en-US" dirty="0"/>
          </a:p>
        </p:txBody>
      </p:sp>
    </p:spTree>
    <p:custDataLst>
      <p:tags r:id="rId1"/>
    </p:custDataLst>
    <p:extLst>
      <p:ext uri="{BB962C8B-B14F-4D97-AF65-F5344CB8AC3E}">
        <p14:creationId xmlns:p14="http://schemas.microsoft.com/office/powerpoint/2010/main" val="30075294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Student Services</a:t>
            </a:r>
            <a:endParaRPr lang="en-US" dirty="0"/>
          </a:p>
        </p:txBody>
      </p:sp>
    </p:spTree>
    <p:custDataLst>
      <p:tags r:id="rId1"/>
    </p:custDataLst>
    <p:extLst>
      <p:ext uri="{BB962C8B-B14F-4D97-AF65-F5344CB8AC3E}">
        <p14:creationId xmlns:p14="http://schemas.microsoft.com/office/powerpoint/2010/main" val="1360685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altLang="en-US" dirty="0"/>
              <a:t>Purpose of the </a:t>
            </a:r>
            <a:r>
              <a:rPr lang="en-US" altLang="en-US" dirty="0" smtClean="0"/>
              <a:t>VR Program</a:t>
            </a:r>
            <a:endParaRPr lang="en-US" dirty="0"/>
          </a:p>
        </p:txBody>
      </p:sp>
      <p:sp>
        <p:nvSpPr>
          <p:cNvPr id="5" name="Content Placeholder 4"/>
          <p:cNvSpPr>
            <a:spLocks noGrp="1"/>
          </p:cNvSpPr>
          <p:nvPr>
            <p:ph idx="1"/>
          </p:nvPr>
        </p:nvSpPr>
        <p:spPr>
          <a:xfrm>
            <a:off x="1626550" y="2656839"/>
            <a:ext cx="10018713" cy="3124201"/>
          </a:xfrm>
        </p:spPr>
        <p:txBody>
          <a:bodyPr/>
          <a:lstStyle/>
          <a:p>
            <a:pPr marL="0" indent="0">
              <a:buNone/>
            </a:pPr>
            <a:r>
              <a:rPr lang="en-US" altLang="en-US" sz="3200" dirty="0"/>
              <a:t>To empower individuals with disabilities to maximize employment, achieve economic </a:t>
            </a:r>
            <a:r>
              <a:rPr lang="en-US" altLang="en-US" sz="3200" dirty="0" smtClean="0"/>
              <a:t>self-sufficiency </a:t>
            </a:r>
            <a:r>
              <a:rPr lang="en-US" altLang="en-US" sz="3200" dirty="0"/>
              <a:t>and independence, and to contribute back to society.</a:t>
            </a:r>
          </a:p>
          <a:p>
            <a:pPr marL="0" indent="0">
              <a:buNone/>
            </a:pPr>
            <a:endParaRPr lang="en-US" dirty="0"/>
          </a:p>
        </p:txBody>
      </p:sp>
    </p:spTree>
    <p:custDataLst>
      <p:tags r:id="rId1"/>
    </p:custDataLst>
    <p:extLst>
      <p:ext uri="{BB962C8B-B14F-4D97-AF65-F5344CB8AC3E}">
        <p14:creationId xmlns:p14="http://schemas.microsoft.com/office/powerpoint/2010/main" val="446368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Transition Services for Students</a:t>
            </a:r>
            <a:endParaRPr lang="en-US" dirty="0"/>
          </a:p>
        </p:txBody>
      </p:sp>
      <p:sp>
        <p:nvSpPr>
          <p:cNvPr id="5" name="Content Placeholder 4"/>
          <p:cNvSpPr>
            <a:spLocks noGrp="1"/>
          </p:cNvSpPr>
          <p:nvPr>
            <p:ph idx="1"/>
          </p:nvPr>
        </p:nvSpPr>
        <p:spPr>
          <a:xfrm>
            <a:off x="1484310" y="2275115"/>
            <a:ext cx="10018713" cy="3831772"/>
          </a:xfrm>
        </p:spPr>
        <p:txBody>
          <a:bodyPr>
            <a:normAutofit fontScale="92500" lnSpcReduction="10000"/>
          </a:bodyPr>
          <a:lstStyle/>
          <a:p>
            <a:pPr>
              <a:buFont typeface="Wingdings" panose="05000000000000000000" pitchFamily="2" charset="2"/>
              <a:buChar char="§"/>
            </a:pPr>
            <a:r>
              <a:rPr lang="en-US" dirty="0" smtClean="0"/>
              <a:t>The goal of transition services is to identify and begin working with students before they graduate so there isn’t a delay in supports when they exit school</a:t>
            </a:r>
          </a:p>
          <a:p>
            <a:pPr>
              <a:buFont typeface="Wingdings" panose="05000000000000000000" pitchFamily="2" charset="2"/>
              <a:buChar char="§"/>
            </a:pPr>
            <a:r>
              <a:rPr lang="en-US" dirty="0" smtClean="0"/>
              <a:t>Schools assist with referring students and sharing information about VR</a:t>
            </a:r>
          </a:p>
          <a:p>
            <a:pPr>
              <a:buFont typeface="Wingdings" panose="05000000000000000000" pitchFamily="2" charset="2"/>
              <a:buChar char="§"/>
            </a:pPr>
            <a:r>
              <a:rPr lang="en-US" dirty="0" smtClean="0"/>
              <a:t>VR can take applications on students in high school age 14 – 21</a:t>
            </a:r>
          </a:p>
          <a:p>
            <a:pPr>
              <a:buFont typeface="Wingdings" panose="05000000000000000000" pitchFamily="2" charset="2"/>
              <a:buChar char="§"/>
            </a:pPr>
            <a:r>
              <a:rPr lang="en-US" dirty="0" smtClean="0"/>
              <a:t>Counselors are assigned to high schools and work closely with the special education department and 504 teams</a:t>
            </a:r>
          </a:p>
          <a:p>
            <a:pPr>
              <a:buFont typeface="Wingdings" panose="05000000000000000000" pitchFamily="2" charset="2"/>
              <a:buChar char="§"/>
            </a:pPr>
            <a:r>
              <a:rPr lang="en-US" dirty="0" smtClean="0"/>
              <a:t>Counselors can take applications and conduct meetings on site at school</a:t>
            </a:r>
          </a:p>
          <a:p>
            <a:pPr>
              <a:buFont typeface="Wingdings" panose="05000000000000000000" pitchFamily="2" charset="2"/>
              <a:buChar char="§"/>
            </a:pPr>
            <a:r>
              <a:rPr lang="en-US" dirty="0" smtClean="0"/>
              <a:t>Counselors participate in Admissions and Release Committee (ARC) meetings</a:t>
            </a:r>
          </a:p>
          <a:p>
            <a:pPr>
              <a:buFont typeface="Wingdings" panose="05000000000000000000" pitchFamily="2" charset="2"/>
              <a:buChar char="§"/>
            </a:pPr>
            <a:r>
              <a:rPr lang="en-US" dirty="0" smtClean="0"/>
              <a:t>Link to additional information on </a:t>
            </a:r>
            <a:r>
              <a:rPr lang="en-US" dirty="0" smtClean="0">
                <a:hlinkClick r:id="rId3"/>
              </a:rPr>
              <a:t>KY OVR Transition Services for Students </a:t>
            </a:r>
            <a:endParaRPr lang="en-US" dirty="0" smtClean="0"/>
          </a:p>
          <a:p>
            <a:endParaRPr lang="en-US" dirty="0"/>
          </a:p>
        </p:txBody>
      </p:sp>
    </p:spTree>
    <p:custDataLst>
      <p:tags r:id="rId1"/>
    </p:custDataLst>
    <p:extLst>
      <p:ext uri="{BB962C8B-B14F-4D97-AF65-F5344CB8AC3E}">
        <p14:creationId xmlns:p14="http://schemas.microsoft.com/office/powerpoint/2010/main" val="20575234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Pre-Employment Transition Services</a:t>
            </a:r>
            <a:endParaRPr lang="en-US" dirty="0"/>
          </a:p>
        </p:txBody>
      </p:sp>
      <p:sp>
        <p:nvSpPr>
          <p:cNvPr id="3" name="Content Placeholder 2"/>
          <p:cNvSpPr>
            <a:spLocks noGrp="1"/>
          </p:cNvSpPr>
          <p:nvPr>
            <p:ph idx="1"/>
          </p:nvPr>
        </p:nvSpPr>
        <p:spPr>
          <a:xfrm>
            <a:off x="1484310" y="2174241"/>
            <a:ext cx="10018713" cy="3616960"/>
          </a:xfrm>
        </p:spPr>
        <p:txBody>
          <a:bodyPr>
            <a:normAutofit fontScale="92500" lnSpcReduction="20000"/>
          </a:bodyPr>
          <a:lstStyle/>
          <a:p>
            <a:pPr>
              <a:buFont typeface="Wingdings" panose="05000000000000000000" pitchFamily="2" charset="2"/>
              <a:buChar char="§"/>
            </a:pPr>
            <a:r>
              <a:rPr lang="en-US" dirty="0"/>
              <a:t>The Workforce Innovation and Opportunity Act (WIOA) amends the Rehabilitation Act of 1973 and now requires vocational rehabilitation (VR) agencies to set aside at least 15% of their federal funds to provide "pre-employment transition services" to "Students with Disabilities who are eligible or potentially eligible for VR services </a:t>
            </a:r>
            <a:r>
              <a:rPr lang="en-US" dirty="0" smtClean="0"/>
              <a:t>.“</a:t>
            </a:r>
          </a:p>
          <a:p>
            <a:pPr>
              <a:buFont typeface="Wingdings" panose="05000000000000000000" pitchFamily="2" charset="2"/>
              <a:buChar char="§"/>
            </a:pPr>
            <a:r>
              <a:rPr lang="en-US" dirty="0"/>
              <a:t>Potentially Eligible: All students with disabilities, including those who have not applied or been determined eligible for VR services</a:t>
            </a:r>
            <a:r>
              <a:rPr lang="en-US" dirty="0" smtClean="0"/>
              <a:t>.</a:t>
            </a:r>
          </a:p>
          <a:p>
            <a:pPr>
              <a:buFont typeface="Wingdings" panose="05000000000000000000" pitchFamily="2" charset="2"/>
              <a:buChar char="§"/>
            </a:pPr>
            <a:r>
              <a:rPr lang="en-US" dirty="0"/>
              <a:t>Student (with a disability): Is in an Educational Program, is </a:t>
            </a:r>
            <a:r>
              <a:rPr lang="en-US" dirty="0" smtClean="0"/>
              <a:t>14-22 </a:t>
            </a:r>
            <a:r>
              <a:rPr lang="en-US" dirty="0"/>
              <a:t>years of age and is eligible for and receiving special education or related services under IDEA or is an individual with a disability for purposes of section 504 of IDEA. </a:t>
            </a:r>
            <a:endParaRPr lang="en-US" dirty="0" smtClean="0"/>
          </a:p>
          <a:p>
            <a:pPr>
              <a:buFont typeface="Wingdings" panose="05000000000000000000" pitchFamily="2" charset="2"/>
              <a:buChar char="§"/>
            </a:pPr>
            <a:r>
              <a:rPr lang="en-US" dirty="0" smtClean="0"/>
              <a:t>For additional information visit our introductory video on </a:t>
            </a:r>
            <a:r>
              <a:rPr lang="en-US" dirty="0" smtClean="0">
                <a:hlinkClick r:id="rId3"/>
              </a:rPr>
              <a:t>Pre-Employment </a:t>
            </a:r>
            <a:r>
              <a:rPr lang="en-US" dirty="0">
                <a:hlinkClick r:id="rId3"/>
              </a:rPr>
              <a:t>Transition Services </a:t>
            </a:r>
            <a:endParaRPr lang="en-US" dirty="0"/>
          </a:p>
        </p:txBody>
      </p:sp>
    </p:spTree>
    <p:custDataLst>
      <p:tags r:id="rId1"/>
    </p:custDataLst>
    <p:extLst>
      <p:ext uri="{BB962C8B-B14F-4D97-AF65-F5344CB8AC3E}">
        <p14:creationId xmlns:p14="http://schemas.microsoft.com/office/powerpoint/2010/main" val="21542582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McDowell Center</a:t>
            </a:r>
            <a:endParaRPr lang="en-US" dirty="0"/>
          </a:p>
        </p:txBody>
      </p:sp>
      <p:sp>
        <p:nvSpPr>
          <p:cNvPr id="3" name="Text Placeholder 2"/>
          <p:cNvSpPr>
            <a:spLocks noGrp="1"/>
          </p:cNvSpPr>
          <p:nvPr>
            <p:ph type="body" idx="1"/>
          </p:nvPr>
        </p:nvSpPr>
        <p:spPr/>
        <p:txBody>
          <a:bodyPr>
            <a:normAutofit fontScale="85000" lnSpcReduction="10000"/>
          </a:bodyPr>
          <a:lstStyle/>
          <a:p>
            <a:pPr algn="ctr"/>
            <a:r>
              <a:rPr lang="en-US" dirty="0"/>
              <a:t>At the Charles W. McDowell Rehabilitation Center, staff is committed to assisting individuals who are blind and visually impaired achieve their educational, vocational and independent living goals. Training opportunities at the center are designed to promote independence.</a:t>
            </a:r>
          </a:p>
        </p:txBody>
      </p:sp>
    </p:spTree>
    <p:extLst>
      <p:ext uri="{BB962C8B-B14F-4D97-AF65-F5344CB8AC3E}">
        <p14:creationId xmlns:p14="http://schemas.microsoft.com/office/powerpoint/2010/main" val="21683267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910244"/>
          </a:xfrm>
        </p:spPr>
        <p:txBody>
          <a:bodyPr/>
          <a:lstStyle/>
          <a:p>
            <a:r>
              <a:rPr lang="en-US" dirty="0" smtClean="0"/>
              <a:t>McDowell Center Programs</a:t>
            </a:r>
            <a:endParaRPr lang="en-US" dirty="0"/>
          </a:p>
        </p:txBody>
      </p:sp>
      <p:sp>
        <p:nvSpPr>
          <p:cNvPr id="5" name="Content Placeholder 4"/>
          <p:cNvSpPr>
            <a:spLocks noGrp="1"/>
          </p:cNvSpPr>
          <p:nvPr>
            <p:ph idx="1"/>
          </p:nvPr>
        </p:nvSpPr>
        <p:spPr>
          <a:xfrm>
            <a:off x="1484310" y="1970116"/>
            <a:ext cx="10018713" cy="4522124"/>
          </a:xfrm>
        </p:spPr>
        <p:txBody>
          <a:bodyPr>
            <a:normAutofit fontScale="92500" lnSpcReduction="20000"/>
          </a:bodyPr>
          <a:lstStyle/>
          <a:p>
            <a:r>
              <a:rPr lang="en-US" dirty="0" smtClean="0"/>
              <a:t>The </a:t>
            </a:r>
            <a:r>
              <a:rPr lang="en-US" dirty="0"/>
              <a:t>center offers programs to meet an individual’s training needs. A vocational or independent living counselor will determine an individual’s eligibility to receive services at the center. Once a person is referred to the center training program, he or she participates in activities that will assist them in meeting their goals. There is no direct charge for training, instruction or room and board while at the center. The training components offered are:</a:t>
            </a:r>
          </a:p>
          <a:p>
            <a:pPr lvl="1"/>
            <a:r>
              <a:rPr lang="en-US" dirty="0" smtClean="0"/>
              <a:t>Braille Instruction</a:t>
            </a:r>
            <a:endParaRPr lang="en-US" dirty="0"/>
          </a:p>
          <a:p>
            <a:pPr lvl="1"/>
            <a:r>
              <a:rPr lang="en-US" dirty="0"/>
              <a:t>Orientation and </a:t>
            </a:r>
            <a:r>
              <a:rPr lang="en-US" dirty="0" smtClean="0"/>
              <a:t>Mobility</a:t>
            </a:r>
            <a:endParaRPr lang="en-US" dirty="0"/>
          </a:p>
          <a:p>
            <a:pPr lvl="1"/>
            <a:r>
              <a:rPr lang="en-US" dirty="0"/>
              <a:t>Assistive </a:t>
            </a:r>
            <a:r>
              <a:rPr lang="en-US" dirty="0" smtClean="0"/>
              <a:t>Technology</a:t>
            </a:r>
            <a:endParaRPr lang="en-US" dirty="0"/>
          </a:p>
          <a:p>
            <a:pPr lvl="1"/>
            <a:r>
              <a:rPr lang="en-US" dirty="0"/>
              <a:t>Adult </a:t>
            </a:r>
            <a:r>
              <a:rPr lang="en-US" dirty="0" smtClean="0"/>
              <a:t>Education</a:t>
            </a:r>
            <a:endParaRPr lang="en-US" dirty="0"/>
          </a:p>
          <a:p>
            <a:pPr lvl="1"/>
            <a:r>
              <a:rPr lang="en-US" dirty="0"/>
              <a:t>Career </a:t>
            </a:r>
            <a:r>
              <a:rPr lang="en-US" dirty="0" smtClean="0"/>
              <a:t>Development</a:t>
            </a:r>
            <a:endParaRPr lang="en-US" dirty="0"/>
          </a:p>
          <a:p>
            <a:pPr lvl="1"/>
            <a:r>
              <a:rPr lang="en-US" dirty="0"/>
              <a:t>Life </a:t>
            </a:r>
            <a:r>
              <a:rPr lang="en-US" dirty="0" smtClean="0"/>
              <a:t>Skills</a:t>
            </a:r>
            <a:endParaRPr lang="en-US" dirty="0"/>
          </a:p>
          <a:p>
            <a:pPr lvl="1"/>
            <a:r>
              <a:rPr lang="en-US" dirty="0"/>
              <a:t>Personal </a:t>
            </a:r>
            <a:r>
              <a:rPr lang="en-US" dirty="0" smtClean="0"/>
              <a:t>Development</a:t>
            </a:r>
            <a:endParaRPr lang="en-US" dirty="0"/>
          </a:p>
          <a:p>
            <a:endParaRPr lang="en-US" dirty="0"/>
          </a:p>
        </p:txBody>
      </p:sp>
    </p:spTree>
    <p:extLst>
      <p:ext uri="{BB962C8B-B14F-4D97-AF65-F5344CB8AC3E}">
        <p14:creationId xmlns:p14="http://schemas.microsoft.com/office/powerpoint/2010/main" val="11748152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McDowell Length of Stay and Contact Info</a:t>
            </a:r>
            <a:endParaRPr lang="en-US" dirty="0"/>
          </a:p>
        </p:txBody>
      </p:sp>
      <p:sp>
        <p:nvSpPr>
          <p:cNvPr id="3" name="Content Placeholder 2"/>
          <p:cNvSpPr>
            <a:spLocks noGrp="1"/>
          </p:cNvSpPr>
          <p:nvPr>
            <p:ph idx="1"/>
          </p:nvPr>
        </p:nvSpPr>
        <p:spPr>
          <a:xfrm>
            <a:off x="1484310" y="2169623"/>
            <a:ext cx="10018713" cy="3621578"/>
          </a:xfrm>
        </p:spPr>
        <p:txBody>
          <a:bodyPr>
            <a:normAutofit fontScale="92500" lnSpcReduction="10000"/>
          </a:bodyPr>
          <a:lstStyle/>
          <a:p>
            <a:r>
              <a:rPr lang="en-US" dirty="0"/>
              <a:t>The amount of time an individual stays in the rehabilitation program at the center depends on the needs of each individual. The center offers a highly qualified rehabilitation staff that provides support and instruction in a professional environment. Staff is committed to providing services that empower individuals who are blind and visually impaired to fully participate in their employment, community and society</a:t>
            </a:r>
            <a:r>
              <a:rPr lang="en-US" dirty="0" smtClean="0"/>
              <a:t>.</a:t>
            </a:r>
          </a:p>
          <a:p>
            <a:r>
              <a:rPr lang="en-US" dirty="0"/>
              <a:t>8412 Westport Road</a:t>
            </a:r>
            <a:br>
              <a:rPr lang="en-US" dirty="0"/>
            </a:br>
            <a:r>
              <a:rPr lang="en-US" dirty="0"/>
              <a:t>Louisville, KY 40242</a:t>
            </a:r>
            <a:br>
              <a:rPr lang="en-US" dirty="0"/>
            </a:br>
            <a:r>
              <a:rPr lang="en-US" dirty="0"/>
              <a:t>(502) 429-4460 or (800) 346-2115</a:t>
            </a:r>
            <a:br>
              <a:rPr lang="en-US" dirty="0"/>
            </a:br>
            <a:r>
              <a:rPr lang="en-US" dirty="0"/>
              <a:t>Fax: (502) 429-7101​</a:t>
            </a:r>
          </a:p>
          <a:p>
            <a:endParaRPr lang="en-US" dirty="0"/>
          </a:p>
        </p:txBody>
      </p:sp>
    </p:spTree>
    <p:extLst>
      <p:ext uri="{BB962C8B-B14F-4D97-AF65-F5344CB8AC3E}">
        <p14:creationId xmlns:p14="http://schemas.microsoft.com/office/powerpoint/2010/main" val="6628286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Kentucky Business Enterprise</a:t>
            </a:r>
            <a:endParaRPr lang="en-US" dirty="0"/>
          </a:p>
        </p:txBody>
      </p:sp>
      <p:sp>
        <p:nvSpPr>
          <p:cNvPr id="3" name="Text Placeholder 2"/>
          <p:cNvSpPr>
            <a:spLocks noGrp="1"/>
          </p:cNvSpPr>
          <p:nvPr>
            <p:ph type="body" idx="1"/>
          </p:nvPr>
        </p:nvSpPr>
        <p:spPr>
          <a:xfrm>
            <a:off x="2572278" y="4777381"/>
            <a:ext cx="8930748" cy="1149594"/>
          </a:xfrm>
        </p:spPr>
        <p:txBody>
          <a:bodyPr>
            <a:noAutofit/>
          </a:bodyPr>
          <a:lstStyle/>
          <a:p>
            <a:pPr algn="ctr"/>
            <a:r>
              <a:rPr lang="en-US" sz="1700" dirty="0"/>
              <a:t>Kentucky Business Enterprises (KBE) is one of the nation's leading vending and food service programs operated by people who are visually impaired or blind. The program trains and places individuals as self-employed operators of snack bars, dining facilities and automated vending facilities in public and private buildings across the state.</a:t>
            </a:r>
          </a:p>
        </p:txBody>
      </p:sp>
    </p:spTree>
    <p:extLst>
      <p:ext uri="{BB962C8B-B14F-4D97-AF65-F5344CB8AC3E}">
        <p14:creationId xmlns:p14="http://schemas.microsoft.com/office/powerpoint/2010/main" val="40420228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Licensed Vendors</a:t>
            </a:r>
            <a:endParaRPr lang="en-US" dirty="0"/>
          </a:p>
        </p:txBody>
      </p:sp>
      <p:sp>
        <p:nvSpPr>
          <p:cNvPr id="5" name="Content Placeholder 4"/>
          <p:cNvSpPr>
            <a:spLocks noGrp="1"/>
          </p:cNvSpPr>
          <p:nvPr>
            <p:ph idx="1"/>
          </p:nvPr>
        </p:nvSpPr>
        <p:spPr>
          <a:xfrm>
            <a:off x="1484310" y="2019993"/>
            <a:ext cx="10018713" cy="3771207"/>
          </a:xfrm>
        </p:spPr>
        <p:txBody>
          <a:bodyPr/>
          <a:lstStyle/>
          <a:p>
            <a:r>
              <a:rPr lang="en-US" dirty="0"/>
              <a:t>Qualified consumers of the Office </a:t>
            </a:r>
            <a:r>
              <a:rPr lang="en-US" dirty="0" smtClean="0"/>
              <a:t>of Vocational Rehabilitation receive </a:t>
            </a:r>
            <a:r>
              <a:rPr lang="en-US" dirty="0"/>
              <a:t>specialized training in food services and are certified as Kentucky Business Enterprise licensed vendors. They operate food and vending facilities at public and private locations under Kentucky Business Enterprise rules and regulations. Costs of initial stock and equipment are provided by Office </a:t>
            </a:r>
            <a:r>
              <a:rPr lang="en-US" dirty="0" smtClean="0"/>
              <a:t>of Vocational Rehabilitation, </a:t>
            </a:r>
            <a:r>
              <a:rPr lang="en-US" dirty="0"/>
              <a:t>and title for these items remain with Kentucky.</a:t>
            </a:r>
            <a:br>
              <a:rPr lang="en-US" dirty="0"/>
            </a:br>
            <a:endParaRPr lang="en-US" dirty="0"/>
          </a:p>
        </p:txBody>
      </p:sp>
    </p:spTree>
    <p:extLst>
      <p:ext uri="{BB962C8B-B14F-4D97-AF65-F5344CB8AC3E}">
        <p14:creationId xmlns:p14="http://schemas.microsoft.com/office/powerpoint/2010/main" val="10948584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317567"/>
          </a:xfrm>
        </p:spPr>
        <p:txBody>
          <a:bodyPr/>
          <a:lstStyle/>
          <a:p>
            <a:r>
              <a:rPr lang="en-US" dirty="0" smtClean="0"/>
              <a:t>About the Vendors and Facilities</a:t>
            </a:r>
            <a:endParaRPr lang="en-US" dirty="0"/>
          </a:p>
        </p:txBody>
      </p:sp>
      <p:sp>
        <p:nvSpPr>
          <p:cNvPr id="3" name="Content Placeholder 2"/>
          <p:cNvSpPr>
            <a:spLocks noGrp="1"/>
          </p:cNvSpPr>
          <p:nvPr>
            <p:ph idx="1"/>
          </p:nvPr>
        </p:nvSpPr>
        <p:spPr>
          <a:xfrm>
            <a:off x="1484310" y="2202873"/>
            <a:ext cx="10018713" cy="3588327"/>
          </a:xfrm>
        </p:spPr>
        <p:txBody>
          <a:bodyPr>
            <a:normAutofit fontScale="85000" lnSpcReduction="20000"/>
          </a:bodyPr>
          <a:lstStyle/>
          <a:p>
            <a:r>
              <a:rPr lang="en-US" dirty="0"/>
              <a:t>Vendors operate their facilities as their own businesses, receiving income from the net profits.</a:t>
            </a:r>
          </a:p>
          <a:p>
            <a:r>
              <a:rPr lang="en-US" dirty="0"/>
              <a:t>Kentucky is a full-time vendor, not a delivery service. Dedication to customer satisfaction is one of the main reasons for Kentucky Business Enterprises' success. Each service location is designed to provide the products customers want in an attractive </a:t>
            </a:r>
            <a:r>
              <a:rPr lang="en-US" dirty="0" smtClean="0"/>
              <a:t>setting.</a:t>
            </a:r>
          </a:p>
          <a:p>
            <a:r>
              <a:rPr lang="en-US" dirty="0" smtClean="0"/>
              <a:t>Each </a:t>
            </a:r>
            <a:r>
              <a:rPr lang="en-US" dirty="0"/>
              <a:t>facility is adequately stocked from the first day of operation, offering a large selection of quality products at competitive prices. When possible, products are purchased from local wholesalers, allowing the vendor to secure each customer's product preferences</a:t>
            </a:r>
            <a:r>
              <a:rPr lang="en-US" dirty="0" smtClean="0"/>
              <a:t>.</a:t>
            </a:r>
            <a:r>
              <a:rPr lang="en-US" dirty="0"/>
              <a:t> </a:t>
            </a:r>
            <a:endParaRPr lang="en-US" dirty="0" smtClean="0"/>
          </a:p>
          <a:p>
            <a:r>
              <a:rPr lang="en-US" dirty="0" smtClean="0"/>
              <a:t>Each </a:t>
            </a:r>
            <a:r>
              <a:rPr lang="en-US" dirty="0"/>
              <a:t>KBE facility is operated by a well-trained vendor whose top priority is providing courteous and immediate service.</a:t>
            </a:r>
            <a:br>
              <a:rPr lang="en-US" dirty="0"/>
            </a:br>
            <a:endParaRPr lang="en-US" dirty="0"/>
          </a:p>
          <a:p>
            <a:endParaRPr lang="en-US" dirty="0"/>
          </a:p>
        </p:txBody>
      </p:sp>
    </p:spTree>
    <p:extLst>
      <p:ext uri="{BB962C8B-B14F-4D97-AF65-F5344CB8AC3E}">
        <p14:creationId xmlns:p14="http://schemas.microsoft.com/office/powerpoint/2010/main" val="22167839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234440"/>
          </a:xfrm>
        </p:spPr>
        <p:txBody>
          <a:bodyPr/>
          <a:lstStyle/>
          <a:p>
            <a:r>
              <a:rPr lang="en-US" dirty="0" smtClean="0"/>
              <a:t>Why KBE is a Good Vending Choice?</a:t>
            </a:r>
            <a:endParaRPr lang="en-US" dirty="0"/>
          </a:p>
        </p:txBody>
      </p:sp>
      <p:sp>
        <p:nvSpPr>
          <p:cNvPr id="3" name="Content Placeholder 2"/>
          <p:cNvSpPr>
            <a:spLocks noGrp="1"/>
          </p:cNvSpPr>
          <p:nvPr>
            <p:ph idx="1"/>
          </p:nvPr>
        </p:nvSpPr>
        <p:spPr>
          <a:xfrm>
            <a:off x="1484310" y="2094807"/>
            <a:ext cx="10018713" cy="4006735"/>
          </a:xfrm>
        </p:spPr>
        <p:txBody>
          <a:bodyPr>
            <a:normAutofit lnSpcReduction="10000"/>
          </a:bodyPr>
          <a:lstStyle/>
          <a:p>
            <a:r>
              <a:rPr lang="en-US" dirty="0"/>
              <a:t>Onsite vendors stock their own machines, keep food service areas clean and make sure customers receive immediate return of any lost monies.  Why should you choose Kentucky Business Enterprises for your vending and food service?</a:t>
            </a:r>
          </a:p>
          <a:p>
            <a:pPr lvl="1"/>
            <a:r>
              <a:rPr lang="en-US" dirty="0" smtClean="0"/>
              <a:t>Attractive </a:t>
            </a:r>
            <a:r>
              <a:rPr lang="en-US" dirty="0"/>
              <a:t>and pleasant facilities</a:t>
            </a:r>
          </a:p>
          <a:p>
            <a:pPr lvl="1"/>
            <a:r>
              <a:rPr lang="en-US" dirty="0"/>
              <a:t>Well maintained, up-to-date equipment</a:t>
            </a:r>
          </a:p>
          <a:p>
            <a:pPr lvl="1"/>
            <a:r>
              <a:rPr lang="en-US" dirty="0"/>
              <a:t>High-quality, brand-name products</a:t>
            </a:r>
          </a:p>
          <a:p>
            <a:pPr lvl="1"/>
            <a:r>
              <a:rPr lang="en-US" dirty="0"/>
              <a:t>Competitive prices</a:t>
            </a:r>
          </a:p>
          <a:p>
            <a:pPr lvl="1"/>
            <a:r>
              <a:rPr lang="en-US" dirty="0"/>
              <a:t>Reliable equipment maintenance and repair</a:t>
            </a:r>
          </a:p>
          <a:p>
            <a:pPr lvl="1"/>
            <a:r>
              <a:rPr lang="en-US" dirty="0"/>
              <a:t>Knowledgeable, service-oriented vendors​ </a:t>
            </a:r>
          </a:p>
          <a:p>
            <a:endParaRPr lang="en-US" dirty="0"/>
          </a:p>
        </p:txBody>
      </p:sp>
    </p:spTree>
    <p:extLst>
      <p:ext uri="{BB962C8B-B14F-4D97-AF65-F5344CB8AC3E}">
        <p14:creationId xmlns:p14="http://schemas.microsoft.com/office/powerpoint/2010/main" val="440723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Confidentiality</a:t>
            </a:r>
            <a:endParaRPr lang="en-US" dirty="0"/>
          </a:p>
        </p:txBody>
      </p:sp>
    </p:spTree>
    <p:custDataLst>
      <p:tags r:id="rId1"/>
    </p:custDataLst>
    <p:extLst>
      <p:ext uri="{BB962C8B-B14F-4D97-AF65-F5344CB8AC3E}">
        <p14:creationId xmlns:p14="http://schemas.microsoft.com/office/powerpoint/2010/main" val="893733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VR Basics</a:t>
            </a:r>
            <a:endParaRPr lang="en-US" dirty="0"/>
          </a:p>
        </p:txBody>
      </p:sp>
      <p:sp>
        <p:nvSpPr>
          <p:cNvPr id="5" name="Content Placeholder 4"/>
          <p:cNvSpPr>
            <a:spLocks noGrp="1"/>
          </p:cNvSpPr>
          <p:nvPr>
            <p:ph idx="1"/>
          </p:nvPr>
        </p:nvSpPr>
        <p:spPr>
          <a:xfrm>
            <a:off x="1484310" y="2090057"/>
            <a:ext cx="10018713" cy="4365172"/>
          </a:xfrm>
        </p:spPr>
        <p:txBody>
          <a:bodyPr>
            <a:normAutofit fontScale="55000" lnSpcReduction="20000"/>
          </a:bodyPr>
          <a:lstStyle/>
          <a:p>
            <a:pPr>
              <a:buFont typeface="Wingdings" panose="05000000000000000000" pitchFamily="2" charset="2"/>
              <a:buChar char="§"/>
            </a:pPr>
            <a:endParaRPr lang="en-US" altLang="en-US" sz="2800" dirty="0" smtClean="0"/>
          </a:p>
          <a:p>
            <a:pPr>
              <a:buFont typeface="Wingdings" panose="05000000000000000000" pitchFamily="2" charset="2"/>
              <a:buChar char="§"/>
            </a:pPr>
            <a:endParaRPr lang="en-US" altLang="en-US" sz="2800" dirty="0"/>
          </a:p>
          <a:p>
            <a:pPr>
              <a:buFont typeface="Wingdings" panose="05000000000000000000" pitchFamily="2" charset="2"/>
              <a:buChar char="§"/>
            </a:pPr>
            <a:r>
              <a:rPr lang="en-US" altLang="en-US" sz="4400" dirty="0" smtClean="0"/>
              <a:t>VR </a:t>
            </a:r>
            <a:r>
              <a:rPr lang="en-US" altLang="en-US" sz="4400" dirty="0"/>
              <a:t>is an eligibility program, NOT an entitlement program. </a:t>
            </a:r>
            <a:endParaRPr lang="en-US" altLang="en-US" sz="4400" dirty="0" smtClean="0"/>
          </a:p>
          <a:p>
            <a:pPr>
              <a:buFont typeface="Wingdings" panose="05000000000000000000" pitchFamily="2" charset="2"/>
              <a:buChar char="§"/>
            </a:pPr>
            <a:r>
              <a:rPr lang="en-US" altLang="en-US" sz="4400" dirty="0" smtClean="0"/>
              <a:t>Income is not a factor in eligibility, but may be considered as part of the cost of certain services.</a:t>
            </a:r>
          </a:p>
          <a:p>
            <a:pPr>
              <a:buFont typeface="Wingdings" panose="05000000000000000000" pitchFamily="2" charset="2"/>
              <a:buChar char="§"/>
            </a:pPr>
            <a:r>
              <a:rPr lang="en-US" altLang="en-US" sz="4400" dirty="0" smtClean="0"/>
              <a:t>Once a person has completed the application for services VR has 60 days to determine eligibility.</a:t>
            </a:r>
          </a:p>
          <a:p>
            <a:pPr>
              <a:buFont typeface="Wingdings" panose="05000000000000000000" pitchFamily="2" charset="2"/>
              <a:buChar char="§"/>
            </a:pPr>
            <a:r>
              <a:rPr lang="en-US" altLang="en-US" sz="4400" dirty="0" smtClean="0"/>
              <a:t>We are not an emergency services provider.</a:t>
            </a:r>
          </a:p>
          <a:p>
            <a:pPr>
              <a:buFont typeface="Wingdings" panose="05000000000000000000" pitchFamily="2" charset="2"/>
              <a:buChar char="§"/>
            </a:pPr>
            <a:r>
              <a:rPr lang="en-US" altLang="en-US" sz="4400" dirty="0" smtClean="0"/>
              <a:t>Our services not intended to be long-term, but if supports are needed long-term the agency will work to identify alternatives and provide referrals for potential resources.</a:t>
            </a:r>
          </a:p>
          <a:p>
            <a:pPr>
              <a:buFont typeface="Wingdings" panose="05000000000000000000" pitchFamily="2" charset="2"/>
              <a:buChar char="§"/>
            </a:pPr>
            <a:endParaRPr lang="en-US" altLang="en-US" sz="2800" dirty="0" smtClean="0"/>
          </a:p>
          <a:p>
            <a:pPr marL="0" indent="0">
              <a:buNone/>
            </a:pPr>
            <a:endParaRPr lang="en-US" altLang="en-US" sz="2800" dirty="0"/>
          </a:p>
          <a:p>
            <a:endParaRPr lang="en-US" dirty="0"/>
          </a:p>
        </p:txBody>
      </p:sp>
    </p:spTree>
    <p:custDataLst>
      <p:tags r:id="rId1"/>
    </p:custDataLst>
    <p:extLst>
      <p:ext uri="{BB962C8B-B14F-4D97-AF65-F5344CB8AC3E}">
        <p14:creationId xmlns:p14="http://schemas.microsoft.com/office/powerpoint/2010/main" val="30121016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Confidentiality Policy Governance</a:t>
            </a:r>
            <a:endParaRPr lang="en-US" dirty="0"/>
          </a:p>
        </p:txBody>
      </p:sp>
      <p:sp>
        <p:nvSpPr>
          <p:cNvPr id="5" name="Content Placeholder 4"/>
          <p:cNvSpPr>
            <a:spLocks noGrp="1"/>
          </p:cNvSpPr>
          <p:nvPr>
            <p:ph idx="1"/>
          </p:nvPr>
        </p:nvSpPr>
        <p:spPr>
          <a:xfrm>
            <a:off x="1484310" y="2339439"/>
            <a:ext cx="10018713" cy="3451761"/>
          </a:xfrm>
        </p:spPr>
        <p:txBody>
          <a:bodyPr>
            <a:noAutofit/>
          </a:bodyPr>
          <a:lstStyle/>
          <a:p>
            <a:pPr>
              <a:buFont typeface="Wingdings" panose="05000000000000000000" pitchFamily="2" charset="2"/>
              <a:buChar char="§"/>
            </a:pPr>
            <a:r>
              <a:rPr lang="en-US" sz="2500" dirty="0" smtClean="0"/>
              <a:t>Confidentiality of our consumers is extremely important and applies to all aspects of the vocational rehabilitation process  including:</a:t>
            </a:r>
          </a:p>
          <a:p>
            <a:pPr lvl="1">
              <a:buFont typeface="Wingdings" panose="05000000000000000000" pitchFamily="2" charset="2"/>
              <a:buChar char="§"/>
            </a:pPr>
            <a:r>
              <a:rPr lang="en-US" sz="2500" dirty="0" smtClean="0"/>
              <a:t>Collection of information</a:t>
            </a:r>
          </a:p>
          <a:p>
            <a:pPr lvl="1">
              <a:buFont typeface="Wingdings" panose="05000000000000000000" pitchFamily="2" charset="2"/>
              <a:buChar char="§"/>
            </a:pPr>
            <a:r>
              <a:rPr lang="en-US" sz="2500" dirty="0" smtClean="0"/>
              <a:t>Protection of information</a:t>
            </a:r>
          </a:p>
          <a:p>
            <a:pPr lvl="1">
              <a:buFont typeface="Wingdings" panose="05000000000000000000" pitchFamily="2" charset="2"/>
              <a:buChar char="§"/>
            </a:pPr>
            <a:r>
              <a:rPr lang="en-US" sz="2500" dirty="0" smtClean="0"/>
              <a:t>Use of information</a:t>
            </a:r>
          </a:p>
          <a:p>
            <a:pPr lvl="1">
              <a:buFont typeface="Wingdings" panose="05000000000000000000" pitchFamily="2" charset="2"/>
              <a:buChar char="§"/>
            </a:pPr>
            <a:r>
              <a:rPr lang="en-US" sz="2500" dirty="0" smtClean="0"/>
              <a:t>Release of information</a:t>
            </a:r>
          </a:p>
          <a:p>
            <a:pPr lvl="1">
              <a:buFont typeface="Wingdings" panose="05000000000000000000" pitchFamily="2" charset="2"/>
              <a:buChar char="§"/>
            </a:pPr>
            <a:r>
              <a:rPr lang="en-US" sz="2500" dirty="0" smtClean="0"/>
              <a:t>Recipients of information</a:t>
            </a:r>
            <a:endParaRPr lang="en-US" sz="2500" dirty="0"/>
          </a:p>
        </p:txBody>
      </p:sp>
    </p:spTree>
    <p:custDataLst>
      <p:tags r:id="rId1"/>
    </p:custDataLst>
    <p:extLst>
      <p:ext uri="{BB962C8B-B14F-4D97-AF65-F5344CB8AC3E}">
        <p14:creationId xmlns:p14="http://schemas.microsoft.com/office/powerpoint/2010/main" val="41794233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Information Resources</a:t>
            </a:r>
            <a:endParaRPr lang="en-US" dirty="0"/>
          </a:p>
        </p:txBody>
      </p:sp>
    </p:spTree>
    <p:custDataLst>
      <p:tags r:id="rId1"/>
    </p:custDataLst>
    <p:extLst>
      <p:ext uri="{BB962C8B-B14F-4D97-AF65-F5344CB8AC3E}">
        <p14:creationId xmlns:p14="http://schemas.microsoft.com/office/powerpoint/2010/main" val="20382208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Kentucky Office of Vocational Rehabilitation</a:t>
            </a:r>
            <a:endParaRPr lang="en-US" sz="4000" dirty="0"/>
          </a:p>
        </p:txBody>
      </p:sp>
      <p:sp>
        <p:nvSpPr>
          <p:cNvPr id="5" name="Text Placeholder 4"/>
          <p:cNvSpPr>
            <a:spLocks noGrp="1"/>
          </p:cNvSpPr>
          <p:nvPr>
            <p:ph type="body" idx="1"/>
          </p:nvPr>
        </p:nvSpPr>
        <p:spPr>
          <a:xfrm>
            <a:off x="1484312" y="3261360"/>
            <a:ext cx="10018711" cy="2845526"/>
          </a:xfrm>
        </p:spPr>
        <p:txBody>
          <a:bodyPr>
            <a:noAutofit/>
          </a:bodyPr>
          <a:lstStyle/>
          <a:p>
            <a:r>
              <a:rPr lang="en-US" sz="2800" dirty="0" smtClean="0"/>
              <a:t>Central Office:</a:t>
            </a:r>
          </a:p>
          <a:p>
            <a:r>
              <a:rPr lang="en-US" sz="2800" dirty="0" smtClean="0"/>
              <a:t>500 Mero Street</a:t>
            </a:r>
            <a:endParaRPr lang="en-US" sz="2800" dirty="0" smtClean="0"/>
          </a:p>
          <a:p>
            <a:r>
              <a:rPr lang="en-US" sz="2800" dirty="0" smtClean="0"/>
              <a:t>Frankfort, KY </a:t>
            </a:r>
            <a:r>
              <a:rPr lang="en-US" sz="2800" dirty="0" smtClean="0"/>
              <a:t>40601</a:t>
            </a:r>
            <a:endParaRPr lang="en-US" sz="2800" dirty="0" smtClean="0"/>
          </a:p>
          <a:p>
            <a:r>
              <a:rPr lang="en-US" sz="2800" dirty="0" smtClean="0"/>
              <a:t>502-564-4440</a:t>
            </a:r>
          </a:p>
          <a:p>
            <a:r>
              <a:rPr lang="en-US" sz="2800" dirty="0" smtClean="0">
                <a:hlinkClick r:id="rId3"/>
              </a:rPr>
              <a:t>Kentucky Career Center – OVR Website</a:t>
            </a:r>
            <a:endParaRPr lang="en-US" sz="2800" dirty="0"/>
          </a:p>
        </p:txBody>
      </p:sp>
    </p:spTree>
    <p:custDataLst>
      <p:tags r:id="rId1"/>
    </p:custDataLst>
    <p:extLst>
      <p:ext uri="{BB962C8B-B14F-4D97-AF65-F5344CB8AC3E}">
        <p14:creationId xmlns:p14="http://schemas.microsoft.com/office/powerpoint/2010/main" val="12493941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for Additional Information</a:t>
            </a:r>
            <a:endParaRPr lang="en-US" dirty="0"/>
          </a:p>
        </p:txBody>
      </p:sp>
      <p:sp>
        <p:nvSpPr>
          <p:cNvPr id="4" name="Content Placeholder 3"/>
          <p:cNvSpPr>
            <a:spLocks noGrp="1"/>
          </p:cNvSpPr>
          <p:nvPr>
            <p:ph idx="1"/>
          </p:nvPr>
        </p:nvSpPr>
        <p:spPr/>
        <p:txBody>
          <a:bodyPr/>
          <a:lstStyle/>
          <a:p>
            <a:r>
              <a:rPr lang="en-US" dirty="0" smtClean="0"/>
              <a:t>An overview of VR from the </a:t>
            </a:r>
            <a:r>
              <a:rPr lang="en-US" dirty="0" smtClean="0">
                <a:hlinkClick r:id="rId3"/>
              </a:rPr>
              <a:t>Rehabilitation Services Administration</a:t>
            </a:r>
            <a:endParaRPr lang="en-US" dirty="0" smtClean="0"/>
          </a:p>
          <a:p>
            <a:r>
              <a:rPr lang="en-US" dirty="0" smtClean="0"/>
              <a:t>Kentucky Office of Vocational Rehabilitation “</a:t>
            </a:r>
            <a:r>
              <a:rPr lang="en-US" dirty="0" smtClean="0">
                <a:hlinkClick r:id="rId4"/>
              </a:rPr>
              <a:t>What to Expect</a:t>
            </a:r>
            <a:r>
              <a:rPr lang="en-US" dirty="0" smtClean="0"/>
              <a:t>”</a:t>
            </a:r>
          </a:p>
          <a:p>
            <a:r>
              <a:rPr lang="en-US" dirty="0" smtClean="0">
                <a:hlinkClick r:id="rId5"/>
              </a:rPr>
              <a:t>Kentucky Disability Employment Videos</a:t>
            </a:r>
            <a:endParaRPr lang="en-US" dirty="0"/>
          </a:p>
        </p:txBody>
      </p:sp>
    </p:spTree>
    <p:custDataLst>
      <p:tags r:id="rId1"/>
    </p:custDataLst>
    <p:extLst>
      <p:ext uri="{BB962C8B-B14F-4D97-AF65-F5344CB8AC3E}">
        <p14:creationId xmlns:p14="http://schemas.microsoft.com/office/powerpoint/2010/main" val="2145514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VR Counselor </a:t>
            </a:r>
            <a:r>
              <a:rPr lang="en-US" altLang="en-US" dirty="0"/>
              <a:t>Responsibilities</a:t>
            </a:r>
            <a:endParaRPr lang="en-US" dirty="0"/>
          </a:p>
        </p:txBody>
      </p:sp>
      <p:sp>
        <p:nvSpPr>
          <p:cNvPr id="5" name="Content Placeholder 4"/>
          <p:cNvSpPr>
            <a:spLocks noGrp="1"/>
          </p:cNvSpPr>
          <p:nvPr>
            <p:ph idx="1"/>
          </p:nvPr>
        </p:nvSpPr>
        <p:spPr/>
        <p:txBody>
          <a:bodyPr/>
          <a:lstStyle/>
          <a:p>
            <a:pPr>
              <a:lnSpc>
                <a:spcPct val="90000"/>
              </a:lnSpc>
              <a:buFont typeface="Wingdings" panose="05000000000000000000" pitchFamily="2" charset="2"/>
              <a:buChar char="§"/>
            </a:pPr>
            <a:r>
              <a:rPr lang="en-US" altLang="en-US" sz="3200" dirty="0"/>
              <a:t>Determine eligibility</a:t>
            </a:r>
          </a:p>
          <a:p>
            <a:pPr>
              <a:lnSpc>
                <a:spcPct val="90000"/>
              </a:lnSpc>
              <a:buFont typeface="Wingdings" panose="05000000000000000000" pitchFamily="2" charset="2"/>
              <a:buChar char="§"/>
            </a:pPr>
            <a:r>
              <a:rPr lang="en-US" altLang="en-US" sz="3200" dirty="0"/>
              <a:t> Decide the nature and scope of services</a:t>
            </a:r>
          </a:p>
          <a:p>
            <a:pPr>
              <a:lnSpc>
                <a:spcPct val="90000"/>
              </a:lnSpc>
              <a:buFont typeface="Wingdings" panose="05000000000000000000" pitchFamily="2" charset="2"/>
              <a:buChar char="§"/>
            </a:pPr>
            <a:r>
              <a:rPr lang="en-US" altLang="en-US" sz="3200" dirty="0"/>
              <a:t> Coordinate and authorize for services</a:t>
            </a:r>
          </a:p>
          <a:p>
            <a:pPr>
              <a:lnSpc>
                <a:spcPct val="90000"/>
              </a:lnSpc>
              <a:buFont typeface="Wingdings" panose="05000000000000000000" pitchFamily="2" charset="2"/>
              <a:buChar char="§"/>
            </a:pPr>
            <a:r>
              <a:rPr lang="en-US" altLang="en-US" sz="3200" dirty="0"/>
              <a:t> Allocate expenditures</a:t>
            </a:r>
          </a:p>
          <a:p>
            <a:pPr>
              <a:lnSpc>
                <a:spcPct val="90000"/>
              </a:lnSpc>
              <a:buFont typeface="Wingdings" panose="05000000000000000000" pitchFamily="2" charset="2"/>
              <a:buChar char="§"/>
            </a:pPr>
            <a:r>
              <a:rPr lang="en-US" altLang="en-US" sz="3200" dirty="0"/>
              <a:t> Establish the suitability of closure</a:t>
            </a:r>
          </a:p>
          <a:p>
            <a:endParaRPr lang="en-US" dirty="0"/>
          </a:p>
        </p:txBody>
      </p:sp>
    </p:spTree>
    <p:custDataLst>
      <p:tags r:id="rId1"/>
    </p:custDataLst>
    <p:extLst>
      <p:ext uri="{BB962C8B-B14F-4D97-AF65-F5344CB8AC3E}">
        <p14:creationId xmlns:p14="http://schemas.microsoft.com/office/powerpoint/2010/main" val="2836838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VR Consumer Responsibilities</a:t>
            </a:r>
            <a:endParaRPr lang="en-US" dirty="0"/>
          </a:p>
        </p:txBody>
      </p:sp>
      <p:sp>
        <p:nvSpPr>
          <p:cNvPr id="3" name="Content Placeholder 2"/>
          <p:cNvSpPr>
            <a:spLocks noGrp="1"/>
          </p:cNvSpPr>
          <p:nvPr>
            <p:ph idx="1"/>
          </p:nvPr>
        </p:nvSpPr>
        <p:spPr>
          <a:xfrm>
            <a:off x="1484310" y="2336801"/>
            <a:ext cx="10018713" cy="3454400"/>
          </a:xfrm>
        </p:spPr>
        <p:txBody>
          <a:bodyPr>
            <a:noAutofit/>
          </a:bodyPr>
          <a:lstStyle/>
          <a:p>
            <a:pPr>
              <a:buFont typeface="Wingdings" panose="05000000000000000000" pitchFamily="2" charset="2"/>
              <a:buChar char="§"/>
            </a:pPr>
            <a:endParaRPr lang="en-US" altLang="en-US" sz="2800" dirty="0" smtClean="0"/>
          </a:p>
          <a:p>
            <a:pPr>
              <a:buFont typeface="Wingdings" panose="05000000000000000000" pitchFamily="2" charset="2"/>
              <a:buChar char="§"/>
            </a:pPr>
            <a:r>
              <a:rPr lang="en-US" altLang="en-US" sz="2800" dirty="0" smtClean="0"/>
              <a:t>Keep </a:t>
            </a:r>
            <a:r>
              <a:rPr lang="en-US" altLang="en-US" sz="2800" dirty="0"/>
              <a:t>all scheduled appointments</a:t>
            </a:r>
          </a:p>
          <a:p>
            <a:pPr marL="284163" indent="-284163">
              <a:buFont typeface="Wingdings" panose="05000000000000000000" pitchFamily="2" charset="2"/>
              <a:buChar char="§"/>
              <a:tabLst>
                <a:tab pos="284163" algn="l"/>
                <a:tab pos="457200" algn="l"/>
              </a:tabLst>
            </a:pPr>
            <a:r>
              <a:rPr lang="en-US" altLang="en-US" sz="2800" dirty="0"/>
              <a:t>Stay involved with the entire process from eligibility to closure</a:t>
            </a:r>
          </a:p>
          <a:p>
            <a:pPr marL="284163" indent="-284163">
              <a:buFont typeface="Wingdings" panose="05000000000000000000" pitchFamily="2" charset="2"/>
              <a:buChar char="§"/>
            </a:pPr>
            <a:r>
              <a:rPr lang="en-US" altLang="en-US" sz="2800" dirty="0"/>
              <a:t>Ask questions and make your wishes known</a:t>
            </a:r>
          </a:p>
          <a:p>
            <a:pPr marL="284163" indent="-284163">
              <a:buFont typeface="Wingdings" panose="05000000000000000000" pitchFamily="2" charset="2"/>
              <a:buChar char="§"/>
              <a:tabLst>
                <a:tab pos="284163" algn="l"/>
              </a:tabLst>
            </a:pPr>
            <a:r>
              <a:rPr lang="en-US" altLang="en-US" sz="2800" dirty="0"/>
              <a:t>Return all forms sent home for signature</a:t>
            </a:r>
          </a:p>
          <a:p>
            <a:pPr marL="284163" indent="-284163">
              <a:buFont typeface="Wingdings" panose="05000000000000000000" pitchFamily="2" charset="2"/>
              <a:buChar char="§"/>
              <a:tabLst>
                <a:tab pos="284163" algn="l"/>
              </a:tabLst>
            </a:pPr>
            <a:r>
              <a:rPr lang="en-US" altLang="en-US" sz="2800" dirty="0"/>
              <a:t>Keep your counselor informed of all changes</a:t>
            </a:r>
          </a:p>
          <a:p>
            <a:pPr marL="284163" indent="-284163">
              <a:buFont typeface="Wingdings" panose="05000000000000000000" pitchFamily="2" charset="2"/>
              <a:buChar char="§"/>
            </a:pPr>
            <a:r>
              <a:rPr lang="en-US" altLang="en-US" sz="2800" dirty="0"/>
              <a:t>Make your counselor aware once you become employed. </a:t>
            </a:r>
          </a:p>
          <a:p>
            <a:endParaRPr lang="en-US" sz="2800" dirty="0"/>
          </a:p>
        </p:txBody>
      </p:sp>
    </p:spTree>
    <p:custDataLst>
      <p:tags r:id="rId1"/>
    </p:custDataLst>
    <p:extLst>
      <p:ext uri="{BB962C8B-B14F-4D97-AF65-F5344CB8AC3E}">
        <p14:creationId xmlns:p14="http://schemas.microsoft.com/office/powerpoint/2010/main" val="754480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VR Process At-A-Glance</a:t>
            </a:r>
            <a:endParaRPr lang="en-US" dirty="0"/>
          </a:p>
        </p:txBody>
      </p:sp>
      <p:graphicFrame>
        <p:nvGraphicFramePr>
          <p:cNvPr id="6" name="Content Placeholder 5" title="Flow-Chart of VR Process"/>
          <p:cNvGraphicFramePr>
            <a:graphicFrameLocks noGrp="1"/>
          </p:cNvGraphicFramePr>
          <p:nvPr>
            <p:ph idx="1"/>
            <p:extLst>
              <p:ext uri="{D42A27DB-BD31-4B8C-83A1-F6EECF244321}">
                <p14:modId xmlns:p14="http://schemas.microsoft.com/office/powerpoint/2010/main" val="1049464640"/>
              </p:ext>
            </p:extLst>
          </p:nvPr>
        </p:nvGraphicFramePr>
        <p:xfrm>
          <a:off x="1484311" y="2438399"/>
          <a:ext cx="10018712" cy="312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1289933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Vocational Rehabilitation Referral, Application and Eligibility</a:t>
            </a:r>
            <a:endParaRPr lang="en-US" dirty="0"/>
          </a:p>
        </p:txBody>
      </p:sp>
    </p:spTree>
    <p:custDataLst>
      <p:tags r:id="rId1"/>
    </p:custDataLst>
    <p:extLst>
      <p:ext uri="{BB962C8B-B14F-4D97-AF65-F5344CB8AC3E}">
        <p14:creationId xmlns:p14="http://schemas.microsoft.com/office/powerpoint/2010/main" val="3660223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Referral and Application</a:t>
            </a:r>
            <a:endParaRPr lang="en-US" dirty="0"/>
          </a:p>
        </p:txBody>
      </p:sp>
      <p:sp>
        <p:nvSpPr>
          <p:cNvPr id="3" name="Content Placeholder 2"/>
          <p:cNvSpPr>
            <a:spLocks noGrp="1"/>
          </p:cNvSpPr>
          <p:nvPr>
            <p:ph idx="1"/>
          </p:nvPr>
        </p:nvSpPr>
        <p:spPr/>
        <p:txBody>
          <a:bodyPr/>
          <a:lstStyle/>
          <a:p>
            <a:pPr lvl="1">
              <a:buFont typeface="Wingdings" panose="05000000000000000000" pitchFamily="2" charset="2"/>
              <a:buChar char="§"/>
            </a:pPr>
            <a:r>
              <a:rPr lang="en-US" altLang="en-US" sz="2800" dirty="0" smtClean="0"/>
              <a:t>Referral - </a:t>
            </a:r>
            <a:r>
              <a:rPr lang="en-US" altLang="en-US" sz="2800" dirty="0"/>
              <a:t>When an individual or service provider contacts VR with a desire to apply for services.</a:t>
            </a:r>
          </a:p>
          <a:p>
            <a:pPr lvl="1">
              <a:buFont typeface="Wingdings" panose="05000000000000000000" pitchFamily="2" charset="2"/>
              <a:buChar char="§"/>
            </a:pPr>
            <a:r>
              <a:rPr lang="en-US" altLang="en-US" sz="2800" dirty="0" smtClean="0"/>
              <a:t>Application - </a:t>
            </a:r>
            <a:r>
              <a:rPr lang="en-US" altLang="en-US" sz="2800" dirty="0"/>
              <a:t>The initial meeting between a counselor and individual. </a:t>
            </a:r>
            <a:r>
              <a:rPr lang="en-US" altLang="en-US" sz="2800" dirty="0" smtClean="0"/>
              <a:t>A VR professional will </a:t>
            </a:r>
            <a:r>
              <a:rPr lang="en-US" altLang="en-US" sz="2800" dirty="0"/>
              <a:t>conduct an interview and complete application forms.</a:t>
            </a:r>
          </a:p>
          <a:p>
            <a:endParaRPr lang="en-US" dirty="0"/>
          </a:p>
        </p:txBody>
      </p:sp>
    </p:spTree>
    <p:custDataLst>
      <p:tags r:id="rId1"/>
    </p:custDataLst>
    <p:extLst>
      <p:ext uri="{BB962C8B-B14F-4D97-AF65-F5344CB8AC3E}">
        <p14:creationId xmlns:p14="http://schemas.microsoft.com/office/powerpoint/2010/main" val="29799214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5"/>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13AA8A2554E5C4FA7AD6F13F5858E84" ma:contentTypeVersion="2" ma:contentTypeDescription="Create a new document." ma:contentTypeScope="" ma:versionID="f0c3f6f9766a75a09bd3a7f32a294caf">
  <xsd:schema xmlns:xsd="http://www.w3.org/2001/XMLSchema" xmlns:xs="http://www.w3.org/2001/XMLSchema" xmlns:p="http://schemas.microsoft.com/office/2006/metadata/properties" xmlns:ns1="http://schemas.microsoft.com/sharepoint/v3" xmlns:ns2="62511544-38af-49c2-8996-37c0f6a636fd" targetNamespace="http://schemas.microsoft.com/office/2006/metadata/properties" ma:root="true" ma:fieldsID="ae98c3180133931dce84fabadd3aec07" ns1:_="" ns2:_="">
    <xsd:import namespace="http://schemas.microsoft.com/sharepoint/v3"/>
    <xsd:import namespace="62511544-38af-49c2-8996-37c0f6a636fd"/>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2511544-38af-49c2-8996-37c0f6a636f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F79BD99-F78A-49E4-BF6C-7520C4A66200}">
  <ds:schemaRefs>
    <ds:schemaRef ds:uri="http://schemas.microsoft.com/sharepoint/v3/contenttype/forms"/>
  </ds:schemaRefs>
</ds:datastoreItem>
</file>

<file path=customXml/itemProps2.xml><?xml version="1.0" encoding="utf-8"?>
<ds:datastoreItem xmlns:ds="http://schemas.openxmlformats.org/officeDocument/2006/customXml" ds:itemID="{AFC407AE-726F-44C2-8B95-DEFAC09EAA9F}"/>
</file>

<file path=customXml/itemProps3.xml><?xml version="1.0" encoding="utf-8"?>
<ds:datastoreItem xmlns:ds="http://schemas.openxmlformats.org/officeDocument/2006/customXml" ds:itemID="{16E274BF-5536-42D8-AA85-95DD148AB9B3}">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992</TotalTime>
  <Words>2329</Words>
  <Application>Microsoft Office PowerPoint</Application>
  <PresentationFormat>Widescreen</PresentationFormat>
  <Paragraphs>214</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Corbel</vt:lpstr>
      <vt:lpstr>Wingdings</vt:lpstr>
      <vt:lpstr>Parallax</vt:lpstr>
      <vt:lpstr>An Overview of Kentucky  Vocational Rehabilitation</vt:lpstr>
      <vt:lpstr>What is Vocational Rehabilitation?</vt:lpstr>
      <vt:lpstr>Purpose of the VR Program</vt:lpstr>
      <vt:lpstr>VR Basics</vt:lpstr>
      <vt:lpstr>VR Counselor Responsibilities</vt:lpstr>
      <vt:lpstr>VR Consumer Responsibilities</vt:lpstr>
      <vt:lpstr>VR Process At-A-Glance</vt:lpstr>
      <vt:lpstr>Vocational Rehabilitation Referral, Application and Eligibility</vt:lpstr>
      <vt:lpstr>Referral and Application</vt:lpstr>
      <vt:lpstr>Eligibility Criteria for VR Services</vt:lpstr>
      <vt:lpstr>Eligibility – How is it determined?</vt:lpstr>
      <vt:lpstr>Eligibility and Order of Selection </vt:lpstr>
      <vt:lpstr>Four Order of Selection Categories for Kentucky</vt:lpstr>
      <vt:lpstr>Eligibility and Order of Selection Category</vt:lpstr>
      <vt:lpstr>The Vocational Rehabilitation Individualized Plan for Employment</vt:lpstr>
      <vt:lpstr>What is an IPE?</vt:lpstr>
      <vt:lpstr>VR Services</vt:lpstr>
      <vt:lpstr>Services Available</vt:lpstr>
      <vt:lpstr>Cost of VR Services to the Consumer</vt:lpstr>
      <vt:lpstr>Community Rehabilitation Providers (CRP’s)</vt:lpstr>
      <vt:lpstr>You are eligible, a plan is developed, services have been provided...what now?</vt:lpstr>
      <vt:lpstr>Employment </vt:lpstr>
      <vt:lpstr>Searching for Employment</vt:lpstr>
      <vt:lpstr>Positive Employment Outcome or PEO’s</vt:lpstr>
      <vt:lpstr>VR Process - Positive Employment Outcome</vt:lpstr>
      <vt:lpstr>Successful Case Closure</vt:lpstr>
      <vt:lpstr>Carl D. Perkins Vocational Training Center</vt:lpstr>
      <vt:lpstr>CDPVTC</vt:lpstr>
      <vt:lpstr>Student Services</vt:lpstr>
      <vt:lpstr>Transition Services for Students</vt:lpstr>
      <vt:lpstr>Pre-Employment Transition Services</vt:lpstr>
      <vt:lpstr>Charles McDowell Center</vt:lpstr>
      <vt:lpstr>McDowell Center Programs</vt:lpstr>
      <vt:lpstr>McDowell Length of Stay and Contact Info</vt:lpstr>
      <vt:lpstr>Kentucky Business Enterprise</vt:lpstr>
      <vt:lpstr>Licensed Vendors</vt:lpstr>
      <vt:lpstr>About the Vendors and Facilities</vt:lpstr>
      <vt:lpstr>Why KBE is a Good Vending Choice?</vt:lpstr>
      <vt:lpstr>Confidentiality</vt:lpstr>
      <vt:lpstr>Confidentiality Policy Governance</vt:lpstr>
      <vt:lpstr>Additional Information Resources</vt:lpstr>
      <vt:lpstr>Kentucky Office of Vocational Rehabilitation</vt:lpstr>
      <vt:lpstr>Resources for Additional Information</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Vocational Rehabilitation</dc:title>
  <dc:creator>Edwards, Susie M  (OVR-FK)</dc:creator>
  <cp:lastModifiedBy>Edwards, Susie M  (OVR-FK)</cp:lastModifiedBy>
  <cp:revision>71</cp:revision>
  <cp:lastPrinted>2017-09-28T13:13:29Z</cp:lastPrinted>
  <dcterms:created xsi:type="dcterms:W3CDTF">2017-09-27T18:24:14Z</dcterms:created>
  <dcterms:modified xsi:type="dcterms:W3CDTF">2021-02-09T16:32:08Z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81C8DF2D-0BC6-4FCE-87FE-F2E894FDA838</vt:lpwstr>
  </property>
  <property fmtid="{D5CDD505-2E9C-101B-9397-08002B2CF9AE}" pid="3" name="ArticulatePath">
    <vt:lpwstr>Presentation3</vt:lpwstr>
  </property>
  <property fmtid="{D5CDD505-2E9C-101B-9397-08002B2CF9AE}" pid="4" name="ContentTypeId">
    <vt:lpwstr>0x010100A13AA8A2554E5C4FA7AD6F13F5858E84</vt:lpwstr>
  </property>
  <property fmtid="{D5CDD505-2E9C-101B-9397-08002B2CF9AE}" pid="5" name="Order">
    <vt:r8>49500</vt:r8>
  </property>
  <property fmtid="{D5CDD505-2E9C-101B-9397-08002B2CF9AE}" pid="6" name="TemplateUrl">
    <vt:lpwstr/>
  </property>
  <property fmtid="{D5CDD505-2E9C-101B-9397-08002B2CF9AE}" pid="7" name="_SourceUrl">
    <vt:lpwstr/>
  </property>
  <property fmtid="{D5CDD505-2E9C-101B-9397-08002B2CF9AE}" pid="8" name="_SharedFileIndex">
    <vt:lpwstr/>
  </property>
  <property fmtid="{D5CDD505-2E9C-101B-9397-08002B2CF9AE}" pid="9" name="xd_Signature">
    <vt:bool>false</vt:bool>
  </property>
  <property fmtid="{D5CDD505-2E9C-101B-9397-08002B2CF9AE}" pid="10" name="xd_ProgID">
    <vt:lpwstr/>
  </property>
</Properties>
</file>