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4"/>
  </p:sldMasterIdLst>
  <p:notesMasterIdLst>
    <p:notesMasterId r:id="rId39"/>
  </p:notesMasterIdLst>
  <p:sldIdLst>
    <p:sldId id="256" r:id="rId5"/>
    <p:sldId id="257" r:id="rId6"/>
    <p:sldId id="282" r:id="rId7"/>
    <p:sldId id="286" r:id="rId8"/>
    <p:sldId id="268" r:id="rId9"/>
    <p:sldId id="269" r:id="rId10"/>
    <p:sldId id="267" r:id="rId11"/>
    <p:sldId id="285" r:id="rId12"/>
    <p:sldId id="258" r:id="rId13"/>
    <p:sldId id="305" r:id="rId14"/>
    <p:sldId id="297" r:id="rId15"/>
    <p:sldId id="260" r:id="rId16"/>
    <p:sldId id="304" r:id="rId17"/>
    <p:sldId id="298" r:id="rId18"/>
    <p:sldId id="300" r:id="rId19"/>
    <p:sldId id="263" r:id="rId20"/>
    <p:sldId id="288" r:id="rId21"/>
    <p:sldId id="289" r:id="rId22"/>
    <p:sldId id="292" r:id="rId23"/>
    <p:sldId id="295" r:id="rId24"/>
    <p:sldId id="294" r:id="rId25"/>
    <p:sldId id="296" r:id="rId26"/>
    <p:sldId id="306" r:id="rId27"/>
    <p:sldId id="284" r:id="rId28"/>
    <p:sldId id="259" r:id="rId29"/>
    <p:sldId id="302" r:id="rId30"/>
    <p:sldId id="303" r:id="rId31"/>
    <p:sldId id="277" r:id="rId32"/>
    <p:sldId id="275" r:id="rId33"/>
    <p:sldId id="276" r:id="rId34"/>
    <p:sldId id="279" r:id="rId35"/>
    <p:sldId id="280" r:id="rId36"/>
    <p:sldId id="281" r:id="rId37"/>
    <p:sldId id="30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8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B08A9-B1D6-4A15-826A-B2BC31094FA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5122FDA1-D3AB-4331-BAFB-045073E37B84}">
      <dgm:prSet/>
      <dgm:spPr/>
      <dgm:t>
        <a:bodyPr/>
        <a:lstStyle/>
        <a:p>
          <a:pPr rtl="0"/>
          <a:r>
            <a:rPr lang="en-US" dirty="0">
              <a:latin typeface="Calibri Light" panose="020F0302020204030204"/>
            </a:rPr>
            <a:t>They DO </a:t>
          </a:r>
          <a:r>
            <a:rPr lang="en-US" dirty="0"/>
            <a:t>NOT report</a:t>
          </a:r>
          <a:r>
            <a:rPr lang="en-US" dirty="0">
              <a:latin typeface="Calibri Light" panose="020F0302020204030204"/>
            </a:rPr>
            <a:t> consumer</a:t>
          </a:r>
          <a:r>
            <a:rPr lang="en-US" dirty="0"/>
            <a:t> information to Social Security or other state or federal agencies.</a:t>
          </a:r>
          <a:r>
            <a:rPr lang="en-US" dirty="0">
              <a:latin typeface="Calibri Light" panose="020F0302020204030204"/>
            </a:rPr>
            <a:t> </a:t>
          </a:r>
          <a:r>
            <a:rPr lang="en-US" dirty="0"/>
            <a:t> They do teach beneficiaries how to effectively communicate with Social Security and other agencies.</a:t>
          </a:r>
          <a:r>
            <a:rPr lang="en-US" dirty="0">
              <a:latin typeface="Calibri Light" panose="020F0302020204030204"/>
            </a:rPr>
            <a:t> </a:t>
          </a:r>
        </a:p>
      </dgm:t>
    </dgm:pt>
    <dgm:pt modelId="{8241520C-A298-4A34-B644-B8D8A2346E21}" type="parTrans" cxnId="{49FDB7B3-8C16-4B58-A858-0B166FB81916}">
      <dgm:prSet/>
      <dgm:spPr/>
      <dgm:t>
        <a:bodyPr/>
        <a:lstStyle/>
        <a:p>
          <a:endParaRPr lang="en-US"/>
        </a:p>
      </dgm:t>
    </dgm:pt>
    <dgm:pt modelId="{4D3FA3F3-ECE9-4594-A0A9-9BB66E005705}" type="sibTrans" cxnId="{49FDB7B3-8C16-4B58-A858-0B166FB81916}">
      <dgm:prSet/>
      <dgm:spPr/>
      <dgm:t>
        <a:bodyPr/>
        <a:lstStyle/>
        <a:p>
          <a:endParaRPr lang="en-US"/>
        </a:p>
      </dgm:t>
    </dgm:pt>
    <dgm:pt modelId="{1CCC9F77-635D-42BE-8F89-9E9FB5291160}">
      <dgm:prSet/>
      <dgm:spPr/>
      <dgm:t>
        <a:bodyPr/>
        <a:lstStyle/>
        <a:p>
          <a:pPr rtl="0"/>
          <a:r>
            <a:rPr lang="en-US" dirty="0">
              <a:latin typeface="Calibri Light" panose="020F0302020204030204"/>
            </a:rPr>
            <a:t>They DO</a:t>
          </a:r>
          <a:r>
            <a:rPr lang="en-US" dirty="0"/>
            <a:t> NOT provide employment services or employment supports directly to </a:t>
          </a:r>
          <a:r>
            <a:rPr lang="en-US" dirty="0">
              <a:latin typeface="Calibri Light" panose="020F0302020204030204"/>
            </a:rPr>
            <a:t>consumers</a:t>
          </a:r>
          <a:r>
            <a:rPr lang="en-US" dirty="0"/>
            <a:t>. </a:t>
          </a:r>
        </a:p>
      </dgm:t>
    </dgm:pt>
    <dgm:pt modelId="{B5F67663-68D1-4DD0-98E8-23AF1897691C}" type="parTrans" cxnId="{2DE32137-4B56-4427-A54F-BF971B1725CD}">
      <dgm:prSet/>
      <dgm:spPr/>
      <dgm:t>
        <a:bodyPr/>
        <a:lstStyle/>
        <a:p>
          <a:endParaRPr lang="en-US"/>
        </a:p>
      </dgm:t>
    </dgm:pt>
    <dgm:pt modelId="{DA322C67-EB5C-45BF-99C3-210F93AD25E9}" type="sibTrans" cxnId="{2DE32137-4B56-4427-A54F-BF971B1725CD}">
      <dgm:prSet/>
      <dgm:spPr/>
      <dgm:t>
        <a:bodyPr/>
        <a:lstStyle/>
        <a:p>
          <a:endParaRPr lang="en-US"/>
        </a:p>
      </dgm:t>
    </dgm:pt>
    <dgm:pt modelId="{E9001875-9B29-4B09-9069-4F980FB90755}">
      <dgm:prSet/>
      <dgm:spPr/>
      <dgm:t>
        <a:bodyPr/>
        <a:lstStyle/>
        <a:p>
          <a:pPr rtl="0"/>
          <a:r>
            <a:rPr lang="en-US" dirty="0">
              <a:latin typeface="Calibri Light" panose="020F0302020204030204"/>
            </a:rPr>
            <a:t>They work</a:t>
          </a:r>
          <a:r>
            <a:rPr lang="en-US" dirty="0"/>
            <a:t> as an integral part of the employment team including counselor, job placement specialist, case manager, etc. </a:t>
          </a:r>
        </a:p>
      </dgm:t>
    </dgm:pt>
    <dgm:pt modelId="{5A2F72C0-C882-4445-A085-7A00897C2520}" type="parTrans" cxnId="{5F0E5ACD-F8B5-4578-B309-59CA8BE24973}">
      <dgm:prSet/>
      <dgm:spPr/>
      <dgm:t>
        <a:bodyPr/>
        <a:lstStyle/>
        <a:p>
          <a:endParaRPr lang="en-US"/>
        </a:p>
      </dgm:t>
    </dgm:pt>
    <dgm:pt modelId="{415E41E6-6905-4354-BE4C-4B11D62C956E}" type="sibTrans" cxnId="{5F0E5ACD-F8B5-4578-B309-59CA8BE24973}">
      <dgm:prSet/>
      <dgm:spPr/>
      <dgm:t>
        <a:bodyPr/>
        <a:lstStyle/>
        <a:p>
          <a:endParaRPr lang="en-US"/>
        </a:p>
      </dgm:t>
    </dgm:pt>
    <dgm:pt modelId="{BA7AED16-86A4-4A68-B5BB-220D519F78B8}">
      <dgm:prSet/>
      <dgm:spPr/>
      <dgm:t>
        <a:bodyPr/>
        <a:lstStyle/>
        <a:p>
          <a:pPr rtl="0"/>
          <a:r>
            <a:rPr lang="en-US" dirty="0">
              <a:latin typeface="Calibri Light" panose="020F0302020204030204"/>
            </a:rPr>
            <a:t>They DO</a:t>
          </a:r>
          <a:r>
            <a:rPr lang="en-US" dirty="0"/>
            <a:t> NOT assist with the benefits application process and cannot </a:t>
          </a:r>
          <a:r>
            <a:rPr lang="en-US" dirty="0">
              <a:latin typeface="Calibri Light" panose="020F0302020204030204"/>
            </a:rPr>
            <a:t>represent consumers</a:t>
          </a:r>
          <a:r>
            <a:rPr lang="en-US" dirty="0"/>
            <a:t> in any appeals process.</a:t>
          </a:r>
        </a:p>
      </dgm:t>
    </dgm:pt>
    <dgm:pt modelId="{5E291325-C0D2-4628-8315-636B5978A77C}" type="parTrans" cxnId="{7E4E6FC9-A65F-465A-8D47-B9224BB04FC9}">
      <dgm:prSet/>
      <dgm:spPr/>
      <dgm:t>
        <a:bodyPr/>
        <a:lstStyle/>
        <a:p>
          <a:endParaRPr lang="en-US"/>
        </a:p>
      </dgm:t>
    </dgm:pt>
    <dgm:pt modelId="{274C5B4E-EC57-4AEA-B1C6-141519D15E75}" type="sibTrans" cxnId="{7E4E6FC9-A65F-465A-8D47-B9224BB04FC9}">
      <dgm:prSet/>
      <dgm:spPr/>
      <dgm:t>
        <a:bodyPr/>
        <a:lstStyle/>
        <a:p>
          <a:endParaRPr lang="en-US"/>
        </a:p>
      </dgm:t>
    </dgm:pt>
    <dgm:pt modelId="{EEAD5D23-EEEA-4FAF-9737-DFEE91A2D505}">
      <dgm:prSet/>
      <dgm:spPr/>
      <dgm:t>
        <a:bodyPr/>
        <a:lstStyle/>
        <a:p>
          <a:pPr rtl="0"/>
          <a:r>
            <a:rPr lang="en-US" dirty="0"/>
            <a:t>WIPA/KWIC services are</a:t>
          </a:r>
          <a:r>
            <a:rPr lang="en-US" dirty="0">
              <a:latin typeface="Calibri Light" panose="020F0302020204030204"/>
            </a:rPr>
            <a:t> </a:t>
          </a:r>
          <a:endParaRPr lang="en-US" dirty="0"/>
        </a:p>
        <a:p>
          <a:r>
            <a:rPr lang="en-US" dirty="0"/>
            <a:t>Free and Confidential!</a:t>
          </a:r>
        </a:p>
      </dgm:t>
    </dgm:pt>
    <dgm:pt modelId="{C58890B5-A35E-4B0D-A986-7742D6433BFA}" type="parTrans" cxnId="{EFEC834B-4A24-4EAE-924A-DB19678D32B8}">
      <dgm:prSet/>
      <dgm:spPr/>
      <dgm:t>
        <a:bodyPr/>
        <a:lstStyle/>
        <a:p>
          <a:endParaRPr lang="en-US"/>
        </a:p>
      </dgm:t>
    </dgm:pt>
    <dgm:pt modelId="{C12691F8-F3D7-4F10-B62C-C124BBD46C9B}" type="sibTrans" cxnId="{EFEC834B-4A24-4EAE-924A-DB19678D32B8}">
      <dgm:prSet/>
      <dgm:spPr/>
      <dgm:t>
        <a:bodyPr/>
        <a:lstStyle/>
        <a:p>
          <a:endParaRPr lang="en-US"/>
        </a:p>
      </dgm:t>
    </dgm:pt>
    <dgm:pt modelId="{20B3866F-4942-4BEF-9DBE-2C5B252FD7E6}">
      <dgm:prSet phldr="0"/>
      <dgm:spPr/>
      <dgm:t>
        <a:bodyPr/>
        <a:lstStyle/>
        <a:p>
          <a:pPr rtl="0"/>
          <a:r>
            <a:rPr lang="en-US" dirty="0">
              <a:latin typeface="Calibri Light" panose="020F0302020204030204"/>
            </a:rPr>
            <a:t>They support consumers</a:t>
          </a:r>
          <a:r>
            <a:rPr lang="en-US" dirty="0"/>
            <a:t> long-term by teaching them how to manage their own benefits and work incentives! They are the go-to person if a benefits issue or question arises!</a:t>
          </a:r>
        </a:p>
      </dgm:t>
    </dgm:pt>
    <dgm:pt modelId="{897562DD-8137-423A-A6CF-054BA97D83C5}" type="parTrans" cxnId="{1508FE13-4A1B-4EDE-B916-5A22AB935F17}">
      <dgm:prSet/>
      <dgm:spPr/>
    </dgm:pt>
    <dgm:pt modelId="{3769205F-672C-4AA0-A20A-D86EF2284B0E}" type="sibTrans" cxnId="{1508FE13-4A1B-4EDE-B916-5A22AB935F17}">
      <dgm:prSet/>
      <dgm:spPr/>
    </dgm:pt>
    <dgm:pt modelId="{E2FA6953-12A0-48AE-B909-683EC1901FCD}" type="pres">
      <dgm:prSet presAssocID="{B6FB08A9-B1D6-4A15-826A-B2BC31094FA0}" presName="diagram" presStyleCnt="0">
        <dgm:presLayoutVars>
          <dgm:dir/>
          <dgm:resizeHandles val="exact"/>
        </dgm:presLayoutVars>
      </dgm:prSet>
      <dgm:spPr/>
    </dgm:pt>
    <dgm:pt modelId="{F0904624-4023-4DB7-BE2B-BA7518A38960}" type="pres">
      <dgm:prSet presAssocID="{5122FDA1-D3AB-4331-BAFB-045073E37B84}" presName="node" presStyleLbl="node1" presStyleIdx="0" presStyleCnt="6">
        <dgm:presLayoutVars>
          <dgm:bulletEnabled val="1"/>
        </dgm:presLayoutVars>
      </dgm:prSet>
      <dgm:spPr/>
    </dgm:pt>
    <dgm:pt modelId="{1D48B4E2-B65A-47BA-B73B-1A8C96A64589}" type="pres">
      <dgm:prSet presAssocID="{4D3FA3F3-ECE9-4594-A0A9-9BB66E005705}" presName="sibTrans" presStyleCnt="0"/>
      <dgm:spPr/>
    </dgm:pt>
    <dgm:pt modelId="{87C64379-FD54-423F-887F-AC9820D11467}" type="pres">
      <dgm:prSet presAssocID="{20B3866F-4942-4BEF-9DBE-2C5B252FD7E6}" presName="node" presStyleLbl="node1" presStyleIdx="1" presStyleCnt="6">
        <dgm:presLayoutVars>
          <dgm:bulletEnabled val="1"/>
        </dgm:presLayoutVars>
      </dgm:prSet>
      <dgm:spPr/>
    </dgm:pt>
    <dgm:pt modelId="{49D15FE5-B1AE-475E-A3E0-F0AA79E5C2B0}" type="pres">
      <dgm:prSet presAssocID="{3769205F-672C-4AA0-A20A-D86EF2284B0E}" presName="sibTrans" presStyleCnt="0"/>
      <dgm:spPr/>
    </dgm:pt>
    <dgm:pt modelId="{CE63EAAE-ECD3-4C21-9150-EA80932A055A}" type="pres">
      <dgm:prSet presAssocID="{1CCC9F77-635D-42BE-8F89-9E9FB5291160}" presName="node" presStyleLbl="node1" presStyleIdx="2" presStyleCnt="6">
        <dgm:presLayoutVars>
          <dgm:bulletEnabled val="1"/>
        </dgm:presLayoutVars>
      </dgm:prSet>
      <dgm:spPr/>
    </dgm:pt>
    <dgm:pt modelId="{41568A95-C6C3-40A2-9F61-160D8CAE6FD1}" type="pres">
      <dgm:prSet presAssocID="{DA322C67-EB5C-45BF-99C3-210F93AD25E9}" presName="sibTrans" presStyleCnt="0"/>
      <dgm:spPr/>
    </dgm:pt>
    <dgm:pt modelId="{3BB2E39C-0DF2-4891-840E-1F814F3CCB3B}" type="pres">
      <dgm:prSet presAssocID="{E9001875-9B29-4B09-9069-4F980FB90755}" presName="node" presStyleLbl="node1" presStyleIdx="3" presStyleCnt="6">
        <dgm:presLayoutVars>
          <dgm:bulletEnabled val="1"/>
        </dgm:presLayoutVars>
      </dgm:prSet>
      <dgm:spPr/>
    </dgm:pt>
    <dgm:pt modelId="{347ED957-6B32-434B-AE6E-872D08138646}" type="pres">
      <dgm:prSet presAssocID="{415E41E6-6905-4354-BE4C-4B11D62C956E}" presName="sibTrans" presStyleCnt="0"/>
      <dgm:spPr/>
    </dgm:pt>
    <dgm:pt modelId="{5643FEB3-9C26-480B-B39E-352EBBEACE0D}" type="pres">
      <dgm:prSet presAssocID="{BA7AED16-86A4-4A68-B5BB-220D519F78B8}" presName="node" presStyleLbl="node1" presStyleIdx="4" presStyleCnt="6">
        <dgm:presLayoutVars>
          <dgm:bulletEnabled val="1"/>
        </dgm:presLayoutVars>
      </dgm:prSet>
      <dgm:spPr/>
    </dgm:pt>
    <dgm:pt modelId="{EAED0CDD-5BB4-40D4-9514-02C75A1EAADF}" type="pres">
      <dgm:prSet presAssocID="{274C5B4E-EC57-4AEA-B1C6-141519D15E75}" presName="sibTrans" presStyleCnt="0"/>
      <dgm:spPr/>
    </dgm:pt>
    <dgm:pt modelId="{97AF21DA-1B19-4D63-B628-356E179D2ADB}" type="pres">
      <dgm:prSet presAssocID="{EEAD5D23-EEEA-4FAF-9737-DFEE91A2D505}" presName="node" presStyleLbl="node1" presStyleIdx="5" presStyleCnt="6">
        <dgm:presLayoutVars>
          <dgm:bulletEnabled val="1"/>
        </dgm:presLayoutVars>
      </dgm:prSet>
      <dgm:spPr/>
    </dgm:pt>
  </dgm:ptLst>
  <dgm:cxnLst>
    <dgm:cxn modelId="{1508FE13-4A1B-4EDE-B916-5A22AB935F17}" srcId="{B6FB08A9-B1D6-4A15-826A-B2BC31094FA0}" destId="{20B3866F-4942-4BEF-9DBE-2C5B252FD7E6}" srcOrd="1" destOrd="0" parTransId="{897562DD-8137-423A-A6CF-054BA97D83C5}" sibTransId="{3769205F-672C-4AA0-A20A-D86EF2284B0E}"/>
    <dgm:cxn modelId="{949B9C2B-81FB-4F54-B534-DBE029EC2BEB}" type="presOf" srcId="{1CCC9F77-635D-42BE-8F89-9E9FB5291160}" destId="{CE63EAAE-ECD3-4C21-9150-EA80932A055A}" srcOrd="0" destOrd="0" presId="urn:microsoft.com/office/officeart/2005/8/layout/default"/>
    <dgm:cxn modelId="{2DE32137-4B56-4427-A54F-BF971B1725CD}" srcId="{B6FB08A9-B1D6-4A15-826A-B2BC31094FA0}" destId="{1CCC9F77-635D-42BE-8F89-9E9FB5291160}" srcOrd="2" destOrd="0" parTransId="{B5F67663-68D1-4DD0-98E8-23AF1897691C}" sibTransId="{DA322C67-EB5C-45BF-99C3-210F93AD25E9}"/>
    <dgm:cxn modelId="{EFEC834B-4A24-4EAE-924A-DB19678D32B8}" srcId="{B6FB08A9-B1D6-4A15-826A-B2BC31094FA0}" destId="{EEAD5D23-EEEA-4FAF-9737-DFEE91A2D505}" srcOrd="5" destOrd="0" parTransId="{C58890B5-A35E-4B0D-A986-7742D6433BFA}" sibTransId="{C12691F8-F3D7-4F10-B62C-C124BBD46C9B}"/>
    <dgm:cxn modelId="{CF402F73-0835-4839-8E12-B48F72ABB433}" type="presOf" srcId="{20B3866F-4942-4BEF-9DBE-2C5B252FD7E6}" destId="{87C64379-FD54-423F-887F-AC9820D11467}" srcOrd="0" destOrd="0" presId="urn:microsoft.com/office/officeart/2005/8/layout/default"/>
    <dgm:cxn modelId="{39304C95-BBBD-442A-85F9-32E45EE6BF8D}" type="presOf" srcId="{B6FB08A9-B1D6-4A15-826A-B2BC31094FA0}" destId="{E2FA6953-12A0-48AE-B909-683EC1901FCD}" srcOrd="0" destOrd="0" presId="urn:microsoft.com/office/officeart/2005/8/layout/default"/>
    <dgm:cxn modelId="{7C65729D-C518-42CA-84C2-45195F3B972C}" type="presOf" srcId="{E9001875-9B29-4B09-9069-4F980FB90755}" destId="{3BB2E39C-0DF2-4891-840E-1F814F3CCB3B}" srcOrd="0" destOrd="0" presId="urn:microsoft.com/office/officeart/2005/8/layout/default"/>
    <dgm:cxn modelId="{EEA0CEA9-E59A-469B-9FAA-B471F78717F2}" type="presOf" srcId="{BA7AED16-86A4-4A68-B5BB-220D519F78B8}" destId="{5643FEB3-9C26-480B-B39E-352EBBEACE0D}" srcOrd="0" destOrd="0" presId="urn:microsoft.com/office/officeart/2005/8/layout/default"/>
    <dgm:cxn modelId="{49FDB7B3-8C16-4B58-A858-0B166FB81916}" srcId="{B6FB08A9-B1D6-4A15-826A-B2BC31094FA0}" destId="{5122FDA1-D3AB-4331-BAFB-045073E37B84}" srcOrd="0" destOrd="0" parTransId="{8241520C-A298-4A34-B644-B8D8A2346E21}" sibTransId="{4D3FA3F3-ECE9-4594-A0A9-9BB66E005705}"/>
    <dgm:cxn modelId="{C804CEC6-BF19-4A9D-B75A-653269C7949A}" type="presOf" srcId="{EEAD5D23-EEEA-4FAF-9737-DFEE91A2D505}" destId="{97AF21DA-1B19-4D63-B628-356E179D2ADB}" srcOrd="0" destOrd="0" presId="urn:microsoft.com/office/officeart/2005/8/layout/default"/>
    <dgm:cxn modelId="{7E4E6FC9-A65F-465A-8D47-B9224BB04FC9}" srcId="{B6FB08A9-B1D6-4A15-826A-B2BC31094FA0}" destId="{BA7AED16-86A4-4A68-B5BB-220D519F78B8}" srcOrd="4" destOrd="0" parTransId="{5E291325-C0D2-4628-8315-636B5978A77C}" sibTransId="{274C5B4E-EC57-4AEA-B1C6-141519D15E75}"/>
    <dgm:cxn modelId="{5F0E5ACD-F8B5-4578-B309-59CA8BE24973}" srcId="{B6FB08A9-B1D6-4A15-826A-B2BC31094FA0}" destId="{E9001875-9B29-4B09-9069-4F980FB90755}" srcOrd="3" destOrd="0" parTransId="{5A2F72C0-C882-4445-A085-7A00897C2520}" sibTransId="{415E41E6-6905-4354-BE4C-4B11D62C956E}"/>
    <dgm:cxn modelId="{1C7237F9-D5EC-47EA-A014-15E1D5E5F71C}" type="presOf" srcId="{5122FDA1-D3AB-4331-BAFB-045073E37B84}" destId="{F0904624-4023-4DB7-BE2B-BA7518A38960}" srcOrd="0" destOrd="0" presId="urn:microsoft.com/office/officeart/2005/8/layout/default"/>
    <dgm:cxn modelId="{6F4667B9-82D1-4378-81A0-606B801ABFC6}" type="presParOf" srcId="{E2FA6953-12A0-48AE-B909-683EC1901FCD}" destId="{F0904624-4023-4DB7-BE2B-BA7518A38960}" srcOrd="0" destOrd="0" presId="urn:microsoft.com/office/officeart/2005/8/layout/default"/>
    <dgm:cxn modelId="{95887A23-1680-4362-8036-3F6165F6F33F}" type="presParOf" srcId="{E2FA6953-12A0-48AE-B909-683EC1901FCD}" destId="{1D48B4E2-B65A-47BA-B73B-1A8C96A64589}" srcOrd="1" destOrd="0" presId="urn:microsoft.com/office/officeart/2005/8/layout/default"/>
    <dgm:cxn modelId="{F0F92E62-EB28-4A10-AA36-3B0F5C25267F}" type="presParOf" srcId="{E2FA6953-12A0-48AE-B909-683EC1901FCD}" destId="{87C64379-FD54-423F-887F-AC9820D11467}" srcOrd="2" destOrd="0" presId="urn:microsoft.com/office/officeart/2005/8/layout/default"/>
    <dgm:cxn modelId="{EA02E52A-8B93-4FB4-A357-6989574A458D}" type="presParOf" srcId="{E2FA6953-12A0-48AE-B909-683EC1901FCD}" destId="{49D15FE5-B1AE-475E-A3E0-F0AA79E5C2B0}" srcOrd="3" destOrd="0" presId="urn:microsoft.com/office/officeart/2005/8/layout/default"/>
    <dgm:cxn modelId="{F3151DB4-0D46-4318-B8D2-33306B6B5C60}" type="presParOf" srcId="{E2FA6953-12A0-48AE-B909-683EC1901FCD}" destId="{CE63EAAE-ECD3-4C21-9150-EA80932A055A}" srcOrd="4" destOrd="0" presId="urn:microsoft.com/office/officeart/2005/8/layout/default"/>
    <dgm:cxn modelId="{6A13FBD6-EE4D-4D7D-8DBB-0B59D2DF0552}" type="presParOf" srcId="{E2FA6953-12A0-48AE-B909-683EC1901FCD}" destId="{41568A95-C6C3-40A2-9F61-160D8CAE6FD1}" srcOrd="5" destOrd="0" presId="urn:microsoft.com/office/officeart/2005/8/layout/default"/>
    <dgm:cxn modelId="{41260CAB-A853-454A-9BC8-A5821029B374}" type="presParOf" srcId="{E2FA6953-12A0-48AE-B909-683EC1901FCD}" destId="{3BB2E39C-0DF2-4891-840E-1F814F3CCB3B}" srcOrd="6" destOrd="0" presId="urn:microsoft.com/office/officeart/2005/8/layout/default"/>
    <dgm:cxn modelId="{428C35DC-0960-4F87-A9FB-B65E0762ECF7}" type="presParOf" srcId="{E2FA6953-12A0-48AE-B909-683EC1901FCD}" destId="{347ED957-6B32-434B-AE6E-872D08138646}" srcOrd="7" destOrd="0" presId="urn:microsoft.com/office/officeart/2005/8/layout/default"/>
    <dgm:cxn modelId="{574DFF06-4C17-4373-97E1-5B8547A0CA75}" type="presParOf" srcId="{E2FA6953-12A0-48AE-B909-683EC1901FCD}" destId="{5643FEB3-9C26-480B-B39E-352EBBEACE0D}" srcOrd="8" destOrd="0" presId="urn:microsoft.com/office/officeart/2005/8/layout/default"/>
    <dgm:cxn modelId="{9BBC321E-5049-469D-B7ED-B9FCEC4AA2E0}" type="presParOf" srcId="{E2FA6953-12A0-48AE-B909-683EC1901FCD}" destId="{EAED0CDD-5BB4-40D4-9514-02C75A1EAADF}" srcOrd="9" destOrd="0" presId="urn:microsoft.com/office/officeart/2005/8/layout/default"/>
    <dgm:cxn modelId="{D5A24B72-3B15-4DAA-BDD1-AB7766F25C0B}" type="presParOf" srcId="{E2FA6953-12A0-48AE-B909-683EC1901FCD}" destId="{97AF21DA-1B19-4D63-B628-356E179D2AD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1B24C-0C91-40FD-8460-62F7EEE235E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7B3C0CD-0500-405F-B59A-9A830172805A}">
      <dgm:prSet/>
      <dgm:spPr/>
      <dgm:t>
        <a:bodyPr/>
        <a:lstStyle/>
        <a:p>
          <a:r>
            <a:rPr lang="en-US"/>
            <a:t>Verify</a:t>
          </a:r>
        </a:p>
      </dgm:t>
    </dgm:pt>
    <dgm:pt modelId="{E28FFF63-3535-4383-B7A0-AA616F3B3EF6}" type="parTrans" cxnId="{90D92E15-FE20-4C67-A389-840416047C8B}">
      <dgm:prSet/>
      <dgm:spPr/>
      <dgm:t>
        <a:bodyPr/>
        <a:lstStyle/>
        <a:p>
          <a:endParaRPr lang="en-US"/>
        </a:p>
      </dgm:t>
    </dgm:pt>
    <dgm:pt modelId="{12E91948-3467-4C8E-91ED-4D7485FBCAA9}" type="sibTrans" cxnId="{90D92E15-FE20-4C67-A389-840416047C8B}">
      <dgm:prSet/>
      <dgm:spPr/>
      <dgm:t>
        <a:bodyPr/>
        <a:lstStyle/>
        <a:p>
          <a:endParaRPr lang="en-US"/>
        </a:p>
      </dgm:t>
    </dgm:pt>
    <dgm:pt modelId="{F3641569-58A6-4702-9325-33F23B0339ED}">
      <dgm:prSet/>
      <dgm:spPr/>
      <dgm:t>
        <a:bodyPr/>
        <a:lstStyle/>
        <a:p>
          <a:pPr rtl="0"/>
          <a:r>
            <a:rPr lang="en-US"/>
            <a:t>Create</a:t>
          </a:r>
          <a:r>
            <a:rPr lang="en-US">
              <a:latin typeface="Calibri Light" panose="020F0302020204030204"/>
            </a:rPr>
            <a:t> Benefits Summary &amp; Analysis (BSA)</a:t>
          </a:r>
          <a:endParaRPr lang="en-US"/>
        </a:p>
      </dgm:t>
    </dgm:pt>
    <dgm:pt modelId="{82D6991E-0433-4483-9C26-2974384E6600}" type="parTrans" cxnId="{F88AA626-DF25-4E57-A7DF-A9283324F6A1}">
      <dgm:prSet/>
      <dgm:spPr/>
      <dgm:t>
        <a:bodyPr/>
        <a:lstStyle/>
        <a:p>
          <a:endParaRPr lang="en-US"/>
        </a:p>
      </dgm:t>
    </dgm:pt>
    <dgm:pt modelId="{FD5BF96E-92A1-4A1A-84F9-9AEE057BDF76}" type="sibTrans" cxnId="{F88AA626-DF25-4E57-A7DF-A9283324F6A1}">
      <dgm:prSet/>
      <dgm:spPr/>
      <dgm:t>
        <a:bodyPr/>
        <a:lstStyle/>
        <a:p>
          <a:endParaRPr lang="en-US"/>
        </a:p>
      </dgm:t>
    </dgm:pt>
    <dgm:pt modelId="{65CE01AF-E8AF-426F-8D6E-5A95B3362505}">
      <dgm:prSet/>
      <dgm:spPr/>
      <dgm:t>
        <a:bodyPr/>
        <a:lstStyle/>
        <a:p>
          <a:r>
            <a:rPr lang="en-US"/>
            <a:t>Identify and connect</a:t>
          </a:r>
        </a:p>
      </dgm:t>
    </dgm:pt>
    <dgm:pt modelId="{2C0400B4-81C4-4D13-850E-3B2C98B79F12}" type="parTrans" cxnId="{8870C8B9-7402-4BFD-A845-0FA4CC2CA7F5}">
      <dgm:prSet/>
      <dgm:spPr/>
      <dgm:t>
        <a:bodyPr/>
        <a:lstStyle/>
        <a:p>
          <a:endParaRPr lang="en-US"/>
        </a:p>
      </dgm:t>
    </dgm:pt>
    <dgm:pt modelId="{33B6CEA9-3C68-4B62-9E4F-9AE94A8EA002}" type="sibTrans" cxnId="{8870C8B9-7402-4BFD-A845-0FA4CC2CA7F5}">
      <dgm:prSet/>
      <dgm:spPr/>
      <dgm:t>
        <a:bodyPr/>
        <a:lstStyle/>
        <a:p>
          <a:endParaRPr lang="en-US"/>
        </a:p>
      </dgm:t>
    </dgm:pt>
    <dgm:pt modelId="{C6879695-8F06-43C1-BD7D-695D3C097B24}">
      <dgm:prSet/>
      <dgm:spPr/>
      <dgm:t>
        <a:bodyPr/>
        <a:lstStyle/>
        <a:p>
          <a:r>
            <a:rPr lang="en-US"/>
            <a:t>Teach</a:t>
          </a:r>
        </a:p>
      </dgm:t>
    </dgm:pt>
    <dgm:pt modelId="{34FE904D-959B-4622-BA43-4D67EA18F82E}" type="parTrans" cxnId="{08ACBE09-87A3-487F-B4DA-3E2329377C88}">
      <dgm:prSet/>
      <dgm:spPr/>
      <dgm:t>
        <a:bodyPr/>
        <a:lstStyle/>
        <a:p>
          <a:endParaRPr lang="en-US"/>
        </a:p>
      </dgm:t>
    </dgm:pt>
    <dgm:pt modelId="{6720CFD1-4E83-4935-822C-D40D9471DD10}" type="sibTrans" cxnId="{08ACBE09-87A3-487F-B4DA-3E2329377C88}">
      <dgm:prSet/>
      <dgm:spPr/>
      <dgm:t>
        <a:bodyPr/>
        <a:lstStyle/>
        <a:p>
          <a:endParaRPr lang="en-US"/>
        </a:p>
      </dgm:t>
    </dgm:pt>
    <dgm:pt modelId="{D5E032F7-E6B8-4288-9E89-F4DDDEED4439}">
      <dgm:prSet/>
      <dgm:spPr/>
      <dgm:t>
        <a:bodyPr/>
        <a:lstStyle/>
        <a:p>
          <a:pPr rtl="0"/>
          <a:r>
            <a:rPr lang="en-US"/>
            <a:t>Create </a:t>
          </a:r>
          <a:r>
            <a:rPr lang="en-US">
              <a:latin typeface="Calibri Light" panose="020F0302020204030204"/>
            </a:rPr>
            <a:t>Work Incentive Plan (WIP)</a:t>
          </a:r>
          <a:endParaRPr lang="en-US"/>
        </a:p>
      </dgm:t>
    </dgm:pt>
    <dgm:pt modelId="{7FBDDE5F-CF3C-4C21-A3A2-93344FDAD5F6}" type="parTrans" cxnId="{B790F74B-45CE-4C09-9849-0426C7E00C3D}">
      <dgm:prSet/>
      <dgm:spPr/>
      <dgm:t>
        <a:bodyPr/>
        <a:lstStyle/>
        <a:p>
          <a:endParaRPr lang="en-US"/>
        </a:p>
      </dgm:t>
    </dgm:pt>
    <dgm:pt modelId="{42317C24-4D3F-4635-80B7-F4AD3E551F5D}" type="sibTrans" cxnId="{B790F74B-45CE-4C09-9849-0426C7E00C3D}">
      <dgm:prSet/>
      <dgm:spPr/>
      <dgm:t>
        <a:bodyPr/>
        <a:lstStyle/>
        <a:p>
          <a:endParaRPr lang="en-US"/>
        </a:p>
      </dgm:t>
    </dgm:pt>
    <dgm:pt modelId="{00F68B81-DB5F-47FB-AA3F-9360C4FEC2A5}">
      <dgm:prSet/>
      <dgm:spPr/>
      <dgm:t>
        <a:bodyPr/>
        <a:lstStyle/>
        <a:p>
          <a:pPr rtl="0"/>
          <a:r>
            <a:rPr lang="en-US"/>
            <a:t>Support</a:t>
          </a:r>
          <a:r>
            <a:rPr lang="en-US">
              <a:latin typeface="Calibri Light" panose="020F0302020204030204"/>
            </a:rPr>
            <a:t> consumer</a:t>
          </a:r>
          <a:endParaRPr lang="en-US"/>
        </a:p>
      </dgm:t>
    </dgm:pt>
    <dgm:pt modelId="{FBC501DD-F778-4C2E-8058-0610AA10917F}" type="parTrans" cxnId="{40A87735-2F52-4233-AD82-277341CF4B38}">
      <dgm:prSet/>
      <dgm:spPr/>
      <dgm:t>
        <a:bodyPr/>
        <a:lstStyle/>
        <a:p>
          <a:endParaRPr lang="en-US"/>
        </a:p>
      </dgm:t>
    </dgm:pt>
    <dgm:pt modelId="{68911C13-0C88-4870-A8A8-B02B50A5E207}" type="sibTrans" cxnId="{40A87735-2F52-4233-AD82-277341CF4B38}">
      <dgm:prSet/>
      <dgm:spPr/>
      <dgm:t>
        <a:bodyPr/>
        <a:lstStyle/>
        <a:p>
          <a:endParaRPr lang="en-US"/>
        </a:p>
      </dgm:t>
    </dgm:pt>
    <dgm:pt modelId="{89A56033-DB0A-4EEB-B62C-77AEB322B76C}">
      <dgm:prSet/>
      <dgm:spPr/>
      <dgm:t>
        <a:bodyPr/>
        <a:lstStyle/>
        <a:p>
          <a:pPr rtl="0"/>
          <a:r>
            <a:rPr lang="en-US"/>
            <a:t>Help</a:t>
          </a:r>
          <a:r>
            <a:rPr lang="en-US">
              <a:latin typeface="Calibri Light" panose="020F0302020204030204"/>
            </a:rPr>
            <a:t> manage benefits</a:t>
          </a:r>
          <a:endParaRPr lang="en-US"/>
        </a:p>
      </dgm:t>
    </dgm:pt>
    <dgm:pt modelId="{C1353A60-4393-4CF2-B428-1681192EDC5A}" type="parTrans" cxnId="{31348FD6-5431-45EC-8FB7-4154E414E5AA}">
      <dgm:prSet/>
      <dgm:spPr/>
      <dgm:t>
        <a:bodyPr/>
        <a:lstStyle/>
        <a:p>
          <a:endParaRPr lang="en-US"/>
        </a:p>
      </dgm:t>
    </dgm:pt>
    <dgm:pt modelId="{D575DE98-00D8-462F-BB7F-58F7C1A86BDC}" type="sibTrans" cxnId="{31348FD6-5431-45EC-8FB7-4154E414E5AA}">
      <dgm:prSet/>
      <dgm:spPr/>
      <dgm:t>
        <a:bodyPr/>
        <a:lstStyle/>
        <a:p>
          <a:endParaRPr lang="en-US"/>
        </a:p>
      </dgm:t>
    </dgm:pt>
    <dgm:pt modelId="{06B9D2D0-0F05-46F5-A1D6-6E9DB906DAF4}">
      <dgm:prSet/>
      <dgm:spPr/>
      <dgm:t>
        <a:bodyPr/>
        <a:lstStyle/>
        <a:p>
          <a:pPr rtl="0"/>
          <a:r>
            <a:rPr lang="en-US"/>
            <a:t>Analyze</a:t>
          </a:r>
          <a:r>
            <a:rPr lang="en-US">
              <a:latin typeface="Calibri Light" panose="020F0302020204030204"/>
            </a:rPr>
            <a:t> healthcare options</a:t>
          </a:r>
          <a:endParaRPr lang="en-US"/>
        </a:p>
      </dgm:t>
    </dgm:pt>
    <dgm:pt modelId="{FAF404D2-5167-42E8-B9FB-5B08BF0B3D88}" type="parTrans" cxnId="{10102F0E-EFCF-4F0D-AB88-9F273FCA1CE5}">
      <dgm:prSet/>
      <dgm:spPr/>
      <dgm:t>
        <a:bodyPr/>
        <a:lstStyle/>
        <a:p>
          <a:endParaRPr lang="en-US"/>
        </a:p>
      </dgm:t>
    </dgm:pt>
    <dgm:pt modelId="{895F939D-8D8C-49B8-8B3D-A468B45831DF}" type="sibTrans" cxnId="{10102F0E-EFCF-4F0D-AB88-9F273FCA1CE5}">
      <dgm:prSet/>
      <dgm:spPr/>
      <dgm:t>
        <a:bodyPr/>
        <a:lstStyle/>
        <a:p>
          <a:endParaRPr lang="en-US"/>
        </a:p>
      </dgm:t>
    </dgm:pt>
    <dgm:pt modelId="{B7B1067C-E9E1-4BF3-9A87-869FB55522DA}">
      <dgm:prSet/>
      <dgm:spPr/>
      <dgm:t>
        <a:bodyPr/>
        <a:lstStyle/>
        <a:p>
          <a:pPr rtl="0"/>
          <a:r>
            <a:rPr lang="en-US"/>
            <a:t>Offer</a:t>
          </a:r>
          <a:r>
            <a:rPr lang="en-US">
              <a:latin typeface="Calibri Light" panose="020F0302020204030204"/>
            </a:rPr>
            <a:t> resources</a:t>
          </a:r>
          <a:endParaRPr lang="en-US"/>
        </a:p>
      </dgm:t>
    </dgm:pt>
    <dgm:pt modelId="{0CA853A7-E85B-4D77-B88F-FFAEB9EA163C}" type="sibTrans" cxnId="{EE3FE5D9-B5F0-4415-AB55-77935AA23B47}">
      <dgm:prSet/>
      <dgm:spPr/>
      <dgm:t>
        <a:bodyPr/>
        <a:lstStyle/>
        <a:p>
          <a:endParaRPr lang="en-US"/>
        </a:p>
      </dgm:t>
    </dgm:pt>
    <dgm:pt modelId="{4CEE18B9-240B-4DBB-B88A-99CEEF2C6B5B}" type="parTrans" cxnId="{EE3FE5D9-B5F0-4415-AB55-77935AA23B47}">
      <dgm:prSet/>
      <dgm:spPr/>
      <dgm:t>
        <a:bodyPr/>
        <a:lstStyle/>
        <a:p>
          <a:endParaRPr lang="en-US"/>
        </a:p>
      </dgm:t>
    </dgm:pt>
    <dgm:pt modelId="{4E8C53C6-5ECC-4BE3-A42F-1D026DF4661F}" type="pres">
      <dgm:prSet presAssocID="{11A1B24C-0C91-40FD-8460-62F7EEE235E8}" presName="vert0" presStyleCnt="0">
        <dgm:presLayoutVars>
          <dgm:dir/>
          <dgm:animOne val="branch"/>
          <dgm:animLvl val="lvl"/>
        </dgm:presLayoutVars>
      </dgm:prSet>
      <dgm:spPr/>
    </dgm:pt>
    <dgm:pt modelId="{FA0919DA-C2A4-40AD-8E83-E0AA9C958772}" type="pres">
      <dgm:prSet presAssocID="{57B3C0CD-0500-405F-B59A-9A830172805A}" presName="thickLine" presStyleLbl="alignNode1" presStyleIdx="0" presStyleCnt="9"/>
      <dgm:spPr/>
    </dgm:pt>
    <dgm:pt modelId="{6BB647A4-8D53-4D11-9B93-BD312C2D0C48}" type="pres">
      <dgm:prSet presAssocID="{57B3C0CD-0500-405F-B59A-9A830172805A}" presName="horz1" presStyleCnt="0"/>
      <dgm:spPr/>
    </dgm:pt>
    <dgm:pt modelId="{60BB29F7-C92D-44B4-B5C2-5D0EB9C94050}" type="pres">
      <dgm:prSet presAssocID="{57B3C0CD-0500-405F-B59A-9A830172805A}" presName="tx1" presStyleLbl="revTx" presStyleIdx="0" presStyleCnt="9"/>
      <dgm:spPr/>
    </dgm:pt>
    <dgm:pt modelId="{52D74686-F6CE-438C-9DFC-4950475D39A6}" type="pres">
      <dgm:prSet presAssocID="{57B3C0CD-0500-405F-B59A-9A830172805A}" presName="vert1" presStyleCnt="0"/>
      <dgm:spPr/>
    </dgm:pt>
    <dgm:pt modelId="{AA867D35-43E9-4DD1-AA20-D5F8D4900689}" type="pres">
      <dgm:prSet presAssocID="{F3641569-58A6-4702-9325-33F23B0339ED}" presName="thickLine" presStyleLbl="alignNode1" presStyleIdx="1" presStyleCnt="9"/>
      <dgm:spPr/>
    </dgm:pt>
    <dgm:pt modelId="{ADF65239-24FF-426F-B308-5CE45ADB9CC6}" type="pres">
      <dgm:prSet presAssocID="{F3641569-58A6-4702-9325-33F23B0339ED}" presName="horz1" presStyleCnt="0"/>
      <dgm:spPr/>
    </dgm:pt>
    <dgm:pt modelId="{585A1166-8338-4283-B53F-1DC3A2CEC9DA}" type="pres">
      <dgm:prSet presAssocID="{F3641569-58A6-4702-9325-33F23B0339ED}" presName="tx1" presStyleLbl="revTx" presStyleIdx="1" presStyleCnt="9"/>
      <dgm:spPr/>
    </dgm:pt>
    <dgm:pt modelId="{64F35323-BDB7-4800-9411-0888E25E4EA9}" type="pres">
      <dgm:prSet presAssocID="{F3641569-58A6-4702-9325-33F23B0339ED}" presName="vert1" presStyleCnt="0"/>
      <dgm:spPr/>
    </dgm:pt>
    <dgm:pt modelId="{F0AD5060-54AC-419C-A7CF-64E3E61746FC}" type="pres">
      <dgm:prSet presAssocID="{65CE01AF-E8AF-426F-8D6E-5A95B3362505}" presName="thickLine" presStyleLbl="alignNode1" presStyleIdx="2" presStyleCnt="9"/>
      <dgm:spPr/>
    </dgm:pt>
    <dgm:pt modelId="{030906C5-BCD2-482B-87D7-DE1DDAA4E414}" type="pres">
      <dgm:prSet presAssocID="{65CE01AF-E8AF-426F-8D6E-5A95B3362505}" presName="horz1" presStyleCnt="0"/>
      <dgm:spPr/>
    </dgm:pt>
    <dgm:pt modelId="{54BA8730-F432-4355-8AB0-5467360E77B1}" type="pres">
      <dgm:prSet presAssocID="{65CE01AF-E8AF-426F-8D6E-5A95B3362505}" presName="tx1" presStyleLbl="revTx" presStyleIdx="2" presStyleCnt="9"/>
      <dgm:spPr/>
    </dgm:pt>
    <dgm:pt modelId="{8A153A6D-172A-4835-B9EB-E73ACE6426B8}" type="pres">
      <dgm:prSet presAssocID="{65CE01AF-E8AF-426F-8D6E-5A95B3362505}" presName="vert1" presStyleCnt="0"/>
      <dgm:spPr/>
    </dgm:pt>
    <dgm:pt modelId="{EB44659C-8AEA-4536-A6DC-D97A9BE0A876}" type="pres">
      <dgm:prSet presAssocID="{C6879695-8F06-43C1-BD7D-695D3C097B24}" presName="thickLine" presStyleLbl="alignNode1" presStyleIdx="3" presStyleCnt="9"/>
      <dgm:spPr/>
    </dgm:pt>
    <dgm:pt modelId="{B444C048-6692-4734-932A-50DB0EFDE070}" type="pres">
      <dgm:prSet presAssocID="{C6879695-8F06-43C1-BD7D-695D3C097B24}" presName="horz1" presStyleCnt="0"/>
      <dgm:spPr/>
    </dgm:pt>
    <dgm:pt modelId="{B9537E1D-3B28-4094-801F-11F52B38C39B}" type="pres">
      <dgm:prSet presAssocID="{C6879695-8F06-43C1-BD7D-695D3C097B24}" presName="tx1" presStyleLbl="revTx" presStyleIdx="3" presStyleCnt="9"/>
      <dgm:spPr/>
    </dgm:pt>
    <dgm:pt modelId="{EC8D6237-5AB5-449F-9792-A74E70831D61}" type="pres">
      <dgm:prSet presAssocID="{C6879695-8F06-43C1-BD7D-695D3C097B24}" presName="vert1" presStyleCnt="0"/>
      <dgm:spPr/>
    </dgm:pt>
    <dgm:pt modelId="{2322179B-CAED-4DB3-BAF5-E58A57B50211}" type="pres">
      <dgm:prSet presAssocID="{D5E032F7-E6B8-4288-9E89-F4DDDEED4439}" presName="thickLine" presStyleLbl="alignNode1" presStyleIdx="4" presStyleCnt="9"/>
      <dgm:spPr/>
    </dgm:pt>
    <dgm:pt modelId="{968FA78F-C195-4BA2-A83D-A66E0C3E43F1}" type="pres">
      <dgm:prSet presAssocID="{D5E032F7-E6B8-4288-9E89-F4DDDEED4439}" presName="horz1" presStyleCnt="0"/>
      <dgm:spPr/>
    </dgm:pt>
    <dgm:pt modelId="{ADBD7EE3-AA34-43F5-B5E3-1D29BF9431FF}" type="pres">
      <dgm:prSet presAssocID="{D5E032F7-E6B8-4288-9E89-F4DDDEED4439}" presName="tx1" presStyleLbl="revTx" presStyleIdx="4" presStyleCnt="9"/>
      <dgm:spPr/>
    </dgm:pt>
    <dgm:pt modelId="{42A31F40-E53A-4951-A6ED-7081D2DC3B25}" type="pres">
      <dgm:prSet presAssocID="{D5E032F7-E6B8-4288-9E89-F4DDDEED4439}" presName="vert1" presStyleCnt="0"/>
      <dgm:spPr/>
    </dgm:pt>
    <dgm:pt modelId="{BFB124F7-BE7B-4A79-9DED-04C7A82EDBDB}" type="pres">
      <dgm:prSet presAssocID="{00F68B81-DB5F-47FB-AA3F-9360C4FEC2A5}" presName="thickLine" presStyleLbl="alignNode1" presStyleIdx="5" presStyleCnt="9"/>
      <dgm:spPr/>
    </dgm:pt>
    <dgm:pt modelId="{B11B348A-6150-419F-8F65-11DDE212812A}" type="pres">
      <dgm:prSet presAssocID="{00F68B81-DB5F-47FB-AA3F-9360C4FEC2A5}" presName="horz1" presStyleCnt="0"/>
      <dgm:spPr/>
    </dgm:pt>
    <dgm:pt modelId="{F2273263-8F81-4344-94CB-556822FFE326}" type="pres">
      <dgm:prSet presAssocID="{00F68B81-DB5F-47FB-AA3F-9360C4FEC2A5}" presName="tx1" presStyleLbl="revTx" presStyleIdx="5" presStyleCnt="9"/>
      <dgm:spPr/>
    </dgm:pt>
    <dgm:pt modelId="{00906175-6F5B-41DA-A31B-936E69030B61}" type="pres">
      <dgm:prSet presAssocID="{00F68B81-DB5F-47FB-AA3F-9360C4FEC2A5}" presName="vert1" presStyleCnt="0"/>
      <dgm:spPr/>
    </dgm:pt>
    <dgm:pt modelId="{DCB4828A-BE9A-4E2E-9E4F-03D191A1311C}" type="pres">
      <dgm:prSet presAssocID="{89A56033-DB0A-4EEB-B62C-77AEB322B76C}" presName="thickLine" presStyleLbl="alignNode1" presStyleIdx="6" presStyleCnt="9"/>
      <dgm:spPr/>
    </dgm:pt>
    <dgm:pt modelId="{E518A265-A775-40D5-B752-EFD78C37F843}" type="pres">
      <dgm:prSet presAssocID="{89A56033-DB0A-4EEB-B62C-77AEB322B76C}" presName="horz1" presStyleCnt="0"/>
      <dgm:spPr/>
    </dgm:pt>
    <dgm:pt modelId="{07CF96DD-845A-4B7B-BC63-A6B78AE12008}" type="pres">
      <dgm:prSet presAssocID="{89A56033-DB0A-4EEB-B62C-77AEB322B76C}" presName="tx1" presStyleLbl="revTx" presStyleIdx="6" presStyleCnt="9"/>
      <dgm:spPr/>
    </dgm:pt>
    <dgm:pt modelId="{D8479E02-43E4-41D4-BE65-6618CE3F3F32}" type="pres">
      <dgm:prSet presAssocID="{89A56033-DB0A-4EEB-B62C-77AEB322B76C}" presName="vert1" presStyleCnt="0"/>
      <dgm:spPr/>
    </dgm:pt>
    <dgm:pt modelId="{73A4815D-52DE-4912-BFEB-BFDC4CF53F5A}" type="pres">
      <dgm:prSet presAssocID="{06B9D2D0-0F05-46F5-A1D6-6E9DB906DAF4}" presName="thickLine" presStyleLbl="alignNode1" presStyleIdx="7" presStyleCnt="9"/>
      <dgm:spPr/>
    </dgm:pt>
    <dgm:pt modelId="{1E3B701D-B2A4-43CA-9D6F-AEC9CFBDEAF2}" type="pres">
      <dgm:prSet presAssocID="{06B9D2D0-0F05-46F5-A1D6-6E9DB906DAF4}" presName="horz1" presStyleCnt="0"/>
      <dgm:spPr/>
    </dgm:pt>
    <dgm:pt modelId="{8913AE28-AB55-4A91-AD99-136D3E6185B5}" type="pres">
      <dgm:prSet presAssocID="{06B9D2D0-0F05-46F5-A1D6-6E9DB906DAF4}" presName="tx1" presStyleLbl="revTx" presStyleIdx="7" presStyleCnt="9"/>
      <dgm:spPr/>
    </dgm:pt>
    <dgm:pt modelId="{9EDD1BFD-9BCE-4582-9284-7A8CA496288F}" type="pres">
      <dgm:prSet presAssocID="{06B9D2D0-0F05-46F5-A1D6-6E9DB906DAF4}" presName="vert1" presStyleCnt="0"/>
      <dgm:spPr/>
    </dgm:pt>
    <dgm:pt modelId="{7EADF110-ABA7-4AF8-B215-21A43D2A5EF1}" type="pres">
      <dgm:prSet presAssocID="{B7B1067C-E9E1-4BF3-9A87-869FB55522DA}" presName="thickLine" presStyleLbl="alignNode1" presStyleIdx="8" presStyleCnt="9"/>
      <dgm:spPr/>
    </dgm:pt>
    <dgm:pt modelId="{34A8C4B5-569E-492B-B958-7DB0FAFAF3D6}" type="pres">
      <dgm:prSet presAssocID="{B7B1067C-E9E1-4BF3-9A87-869FB55522DA}" presName="horz1" presStyleCnt="0"/>
      <dgm:spPr/>
    </dgm:pt>
    <dgm:pt modelId="{6A3B747B-6576-441A-81CD-F098F14B1AD5}" type="pres">
      <dgm:prSet presAssocID="{B7B1067C-E9E1-4BF3-9A87-869FB55522DA}" presName="tx1" presStyleLbl="revTx" presStyleIdx="8" presStyleCnt="9"/>
      <dgm:spPr/>
    </dgm:pt>
    <dgm:pt modelId="{36A0D4D9-2753-48B8-A57F-A5322AD0F612}" type="pres">
      <dgm:prSet presAssocID="{B7B1067C-E9E1-4BF3-9A87-869FB55522DA}" presName="vert1" presStyleCnt="0"/>
      <dgm:spPr/>
    </dgm:pt>
  </dgm:ptLst>
  <dgm:cxnLst>
    <dgm:cxn modelId="{08ACBE09-87A3-487F-B4DA-3E2329377C88}" srcId="{11A1B24C-0C91-40FD-8460-62F7EEE235E8}" destId="{C6879695-8F06-43C1-BD7D-695D3C097B24}" srcOrd="3" destOrd="0" parTransId="{34FE904D-959B-4622-BA43-4D67EA18F82E}" sibTransId="{6720CFD1-4E83-4935-822C-D40D9471DD10}"/>
    <dgm:cxn modelId="{A939150B-71C6-46DA-9C7F-A4A1A9EED965}" type="presOf" srcId="{06B9D2D0-0F05-46F5-A1D6-6E9DB906DAF4}" destId="{8913AE28-AB55-4A91-AD99-136D3E6185B5}" srcOrd="0" destOrd="0" presId="urn:microsoft.com/office/officeart/2008/layout/LinedList"/>
    <dgm:cxn modelId="{606DED0B-BA16-480E-A2ED-D7141E42B7F3}" type="presOf" srcId="{D5E032F7-E6B8-4288-9E89-F4DDDEED4439}" destId="{ADBD7EE3-AA34-43F5-B5E3-1D29BF9431FF}" srcOrd="0" destOrd="0" presId="urn:microsoft.com/office/officeart/2008/layout/LinedList"/>
    <dgm:cxn modelId="{10102F0E-EFCF-4F0D-AB88-9F273FCA1CE5}" srcId="{11A1B24C-0C91-40FD-8460-62F7EEE235E8}" destId="{06B9D2D0-0F05-46F5-A1D6-6E9DB906DAF4}" srcOrd="7" destOrd="0" parTransId="{FAF404D2-5167-42E8-B9FB-5B08BF0B3D88}" sibTransId="{895F939D-8D8C-49B8-8B3D-A468B45831DF}"/>
    <dgm:cxn modelId="{90D92E15-FE20-4C67-A389-840416047C8B}" srcId="{11A1B24C-0C91-40FD-8460-62F7EEE235E8}" destId="{57B3C0CD-0500-405F-B59A-9A830172805A}" srcOrd="0" destOrd="0" parTransId="{E28FFF63-3535-4383-B7A0-AA616F3B3EF6}" sibTransId="{12E91948-3467-4C8E-91ED-4D7485FBCAA9}"/>
    <dgm:cxn modelId="{F88AA626-DF25-4E57-A7DF-A9283324F6A1}" srcId="{11A1B24C-0C91-40FD-8460-62F7EEE235E8}" destId="{F3641569-58A6-4702-9325-33F23B0339ED}" srcOrd="1" destOrd="0" parTransId="{82D6991E-0433-4483-9C26-2974384E6600}" sibTransId="{FD5BF96E-92A1-4A1A-84F9-9AEE057BDF76}"/>
    <dgm:cxn modelId="{37043632-1140-460B-98C5-DD319E3EDE76}" type="presOf" srcId="{65CE01AF-E8AF-426F-8D6E-5A95B3362505}" destId="{54BA8730-F432-4355-8AB0-5467360E77B1}" srcOrd="0" destOrd="0" presId="urn:microsoft.com/office/officeart/2008/layout/LinedList"/>
    <dgm:cxn modelId="{40A87735-2F52-4233-AD82-277341CF4B38}" srcId="{11A1B24C-0C91-40FD-8460-62F7EEE235E8}" destId="{00F68B81-DB5F-47FB-AA3F-9360C4FEC2A5}" srcOrd="5" destOrd="0" parTransId="{FBC501DD-F778-4C2E-8058-0610AA10917F}" sibTransId="{68911C13-0C88-4870-A8A8-B02B50A5E207}"/>
    <dgm:cxn modelId="{B790F74B-45CE-4C09-9849-0426C7E00C3D}" srcId="{11A1B24C-0C91-40FD-8460-62F7EEE235E8}" destId="{D5E032F7-E6B8-4288-9E89-F4DDDEED4439}" srcOrd="4" destOrd="0" parTransId="{7FBDDE5F-CF3C-4C21-A3A2-93344FDAD5F6}" sibTransId="{42317C24-4D3F-4635-80B7-F4AD3E551F5D}"/>
    <dgm:cxn modelId="{6D718150-0573-4CCC-AD20-C8654CA02A6F}" type="presOf" srcId="{89A56033-DB0A-4EEB-B62C-77AEB322B76C}" destId="{07CF96DD-845A-4B7B-BC63-A6B78AE12008}" srcOrd="0" destOrd="0" presId="urn:microsoft.com/office/officeart/2008/layout/LinedList"/>
    <dgm:cxn modelId="{B2E6458A-4B2B-4FF7-B18C-BAD63BF2CDE3}" type="presOf" srcId="{00F68B81-DB5F-47FB-AA3F-9360C4FEC2A5}" destId="{F2273263-8F81-4344-94CB-556822FFE326}" srcOrd="0" destOrd="0" presId="urn:microsoft.com/office/officeart/2008/layout/LinedList"/>
    <dgm:cxn modelId="{23F1FE8D-7432-46C9-A7AC-40C932008877}" type="presOf" srcId="{11A1B24C-0C91-40FD-8460-62F7EEE235E8}" destId="{4E8C53C6-5ECC-4BE3-A42F-1D026DF4661F}" srcOrd="0" destOrd="0" presId="urn:microsoft.com/office/officeart/2008/layout/LinedList"/>
    <dgm:cxn modelId="{BBBB1193-AFED-47C7-93CE-635A1068A744}" type="presOf" srcId="{F3641569-58A6-4702-9325-33F23B0339ED}" destId="{585A1166-8338-4283-B53F-1DC3A2CEC9DA}" srcOrd="0" destOrd="0" presId="urn:microsoft.com/office/officeart/2008/layout/LinedList"/>
    <dgm:cxn modelId="{8870C8B9-7402-4BFD-A845-0FA4CC2CA7F5}" srcId="{11A1B24C-0C91-40FD-8460-62F7EEE235E8}" destId="{65CE01AF-E8AF-426F-8D6E-5A95B3362505}" srcOrd="2" destOrd="0" parTransId="{2C0400B4-81C4-4D13-850E-3B2C98B79F12}" sibTransId="{33B6CEA9-3C68-4B62-9E4F-9AE94A8EA002}"/>
    <dgm:cxn modelId="{8B07F0CA-72B8-46E2-A548-71A99C8D50AC}" type="presOf" srcId="{B7B1067C-E9E1-4BF3-9A87-869FB55522DA}" destId="{6A3B747B-6576-441A-81CD-F098F14B1AD5}" srcOrd="0" destOrd="0" presId="urn:microsoft.com/office/officeart/2008/layout/LinedList"/>
    <dgm:cxn modelId="{8FE290D0-77B5-41DE-B8C7-8AD490ADF76C}" type="presOf" srcId="{57B3C0CD-0500-405F-B59A-9A830172805A}" destId="{60BB29F7-C92D-44B4-B5C2-5D0EB9C94050}" srcOrd="0" destOrd="0" presId="urn:microsoft.com/office/officeart/2008/layout/LinedList"/>
    <dgm:cxn modelId="{31348FD6-5431-45EC-8FB7-4154E414E5AA}" srcId="{11A1B24C-0C91-40FD-8460-62F7EEE235E8}" destId="{89A56033-DB0A-4EEB-B62C-77AEB322B76C}" srcOrd="6" destOrd="0" parTransId="{C1353A60-4393-4CF2-B428-1681192EDC5A}" sibTransId="{D575DE98-00D8-462F-BB7F-58F7C1A86BDC}"/>
    <dgm:cxn modelId="{EE3FE5D9-B5F0-4415-AB55-77935AA23B47}" srcId="{11A1B24C-0C91-40FD-8460-62F7EEE235E8}" destId="{B7B1067C-E9E1-4BF3-9A87-869FB55522DA}" srcOrd="8" destOrd="0" parTransId="{4CEE18B9-240B-4DBB-B88A-99CEEF2C6B5B}" sibTransId="{0CA853A7-E85B-4D77-B88F-FFAEB9EA163C}"/>
    <dgm:cxn modelId="{0B9EEBF8-9A60-4D5A-A3B6-9E549FF67D4C}" type="presOf" srcId="{C6879695-8F06-43C1-BD7D-695D3C097B24}" destId="{B9537E1D-3B28-4094-801F-11F52B38C39B}" srcOrd="0" destOrd="0" presId="urn:microsoft.com/office/officeart/2008/layout/LinedList"/>
    <dgm:cxn modelId="{8959FA0E-BE40-47C4-84BD-7546C47700A4}" type="presParOf" srcId="{4E8C53C6-5ECC-4BE3-A42F-1D026DF4661F}" destId="{FA0919DA-C2A4-40AD-8E83-E0AA9C958772}" srcOrd="0" destOrd="0" presId="urn:microsoft.com/office/officeart/2008/layout/LinedList"/>
    <dgm:cxn modelId="{5D52B2D4-7E9E-4FEE-9823-8C52958637D9}" type="presParOf" srcId="{4E8C53C6-5ECC-4BE3-A42F-1D026DF4661F}" destId="{6BB647A4-8D53-4D11-9B93-BD312C2D0C48}" srcOrd="1" destOrd="0" presId="urn:microsoft.com/office/officeart/2008/layout/LinedList"/>
    <dgm:cxn modelId="{E6EFBBF2-4A02-48BF-9C3C-473DF71D1785}" type="presParOf" srcId="{6BB647A4-8D53-4D11-9B93-BD312C2D0C48}" destId="{60BB29F7-C92D-44B4-B5C2-5D0EB9C94050}" srcOrd="0" destOrd="0" presId="urn:microsoft.com/office/officeart/2008/layout/LinedList"/>
    <dgm:cxn modelId="{8F6D142C-098A-4F1C-ADB4-C5C27EFF1C5A}" type="presParOf" srcId="{6BB647A4-8D53-4D11-9B93-BD312C2D0C48}" destId="{52D74686-F6CE-438C-9DFC-4950475D39A6}" srcOrd="1" destOrd="0" presId="urn:microsoft.com/office/officeart/2008/layout/LinedList"/>
    <dgm:cxn modelId="{AA28ED6F-34B1-444F-9BEC-197042302CCF}" type="presParOf" srcId="{4E8C53C6-5ECC-4BE3-A42F-1D026DF4661F}" destId="{AA867D35-43E9-4DD1-AA20-D5F8D4900689}" srcOrd="2" destOrd="0" presId="urn:microsoft.com/office/officeart/2008/layout/LinedList"/>
    <dgm:cxn modelId="{320178CA-7561-46C7-B235-131AE3462BBE}" type="presParOf" srcId="{4E8C53C6-5ECC-4BE3-A42F-1D026DF4661F}" destId="{ADF65239-24FF-426F-B308-5CE45ADB9CC6}" srcOrd="3" destOrd="0" presId="urn:microsoft.com/office/officeart/2008/layout/LinedList"/>
    <dgm:cxn modelId="{807DB985-D4B8-4004-BB96-D92C4674236F}" type="presParOf" srcId="{ADF65239-24FF-426F-B308-5CE45ADB9CC6}" destId="{585A1166-8338-4283-B53F-1DC3A2CEC9DA}" srcOrd="0" destOrd="0" presId="urn:microsoft.com/office/officeart/2008/layout/LinedList"/>
    <dgm:cxn modelId="{2C0103FD-2018-407E-8DBB-AF29B2F6C06E}" type="presParOf" srcId="{ADF65239-24FF-426F-B308-5CE45ADB9CC6}" destId="{64F35323-BDB7-4800-9411-0888E25E4EA9}" srcOrd="1" destOrd="0" presId="urn:microsoft.com/office/officeart/2008/layout/LinedList"/>
    <dgm:cxn modelId="{95C7A526-0A32-49C2-9615-5B284C95F098}" type="presParOf" srcId="{4E8C53C6-5ECC-4BE3-A42F-1D026DF4661F}" destId="{F0AD5060-54AC-419C-A7CF-64E3E61746FC}" srcOrd="4" destOrd="0" presId="urn:microsoft.com/office/officeart/2008/layout/LinedList"/>
    <dgm:cxn modelId="{6D56D8DC-79AC-4099-8F70-B11709B8B958}" type="presParOf" srcId="{4E8C53C6-5ECC-4BE3-A42F-1D026DF4661F}" destId="{030906C5-BCD2-482B-87D7-DE1DDAA4E414}" srcOrd="5" destOrd="0" presId="urn:microsoft.com/office/officeart/2008/layout/LinedList"/>
    <dgm:cxn modelId="{9014E488-4D43-45B5-A05F-3945758E403F}" type="presParOf" srcId="{030906C5-BCD2-482B-87D7-DE1DDAA4E414}" destId="{54BA8730-F432-4355-8AB0-5467360E77B1}" srcOrd="0" destOrd="0" presId="urn:microsoft.com/office/officeart/2008/layout/LinedList"/>
    <dgm:cxn modelId="{679DCD5F-B835-45EE-AA6A-CAB642EF603C}" type="presParOf" srcId="{030906C5-BCD2-482B-87D7-DE1DDAA4E414}" destId="{8A153A6D-172A-4835-B9EB-E73ACE6426B8}" srcOrd="1" destOrd="0" presId="urn:microsoft.com/office/officeart/2008/layout/LinedList"/>
    <dgm:cxn modelId="{0084FC85-8E11-4927-B76F-F0E425CE41E6}" type="presParOf" srcId="{4E8C53C6-5ECC-4BE3-A42F-1D026DF4661F}" destId="{EB44659C-8AEA-4536-A6DC-D97A9BE0A876}" srcOrd="6" destOrd="0" presId="urn:microsoft.com/office/officeart/2008/layout/LinedList"/>
    <dgm:cxn modelId="{3F20F6E3-035D-4C04-992F-05D64968BA33}" type="presParOf" srcId="{4E8C53C6-5ECC-4BE3-A42F-1D026DF4661F}" destId="{B444C048-6692-4734-932A-50DB0EFDE070}" srcOrd="7" destOrd="0" presId="urn:microsoft.com/office/officeart/2008/layout/LinedList"/>
    <dgm:cxn modelId="{054C3759-B1A7-4FD6-81B4-6089DD97DD4A}" type="presParOf" srcId="{B444C048-6692-4734-932A-50DB0EFDE070}" destId="{B9537E1D-3B28-4094-801F-11F52B38C39B}" srcOrd="0" destOrd="0" presId="urn:microsoft.com/office/officeart/2008/layout/LinedList"/>
    <dgm:cxn modelId="{781C31C1-14A1-4E46-B461-8759EB2D24FF}" type="presParOf" srcId="{B444C048-6692-4734-932A-50DB0EFDE070}" destId="{EC8D6237-5AB5-449F-9792-A74E70831D61}" srcOrd="1" destOrd="0" presId="urn:microsoft.com/office/officeart/2008/layout/LinedList"/>
    <dgm:cxn modelId="{36062989-229F-4F83-A413-9DE1387002E6}" type="presParOf" srcId="{4E8C53C6-5ECC-4BE3-A42F-1D026DF4661F}" destId="{2322179B-CAED-4DB3-BAF5-E58A57B50211}" srcOrd="8" destOrd="0" presId="urn:microsoft.com/office/officeart/2008/layout/LinedList"/>
    <dgm:cxn modelId="{BB38F49B-7870-40B2-A0FC-C0055810D234}" type="presParOf" srcId="{4E8C53C6-5ECC-4BE3-A42F-1D026DF4661F}" destId="{968FA78F-C195-4BA2-A83D-A66E0C3E43F1}" srcOrd="9" destOrd="0" presId="urn:microsoft.com/office/officeart/2008/layout/LinedList"/>
    <dgm:cxn modelId="{17BC8C58-2377-4DC0-BDA4-B660B78F9D3A}" type="presParOf" srcId="{968FA78F-C195-4BA2-A83D-A66E0C3E43F1}" destId="{ADBD7EE3-AA34-43F5-B5E3-1D29BF9431FF}" srcOrd="0" destOrd="0" presId="urn:microsoft.com/office/officeart/2008/layout/LinedList"/>
    <dgm:cxn modelId="{EDA25BCA-E752-4C0D-90D1-F5971416FAC4}" type="presParOf" srcId="{968FA78F-C195-4BA2-A83D-A66E0C3E43F1}" destId="{42A31F40-E53A-4951-A6ED-7081D2DC3B25}" srcOrd="1" destOrd="0" presId="urn:microsoft.com/office/officeart/2008/layout/LinedList"/>
    <dgm:cxn modelId="{1C19F450-A5E6-474F-8B64-A52110EAD844}" type="presParOf" srcId="{4E8C53C6-5ECC-4BE3-A42F-1D026DF4661F}" destId="{BFB124F7-BE7B-4A79-9DED-04C7A82EDBDB}" srcOrd="10" destOrd="0" presId="urn:microsoft.com/office/officeart/2008/layout/LinedList"/>
    <dgm:cxn modelId="{D9D8EDF4-DA8A-4768-BCC1-A7FF9E3DCD3E}" type="presParOf" srcId="{4E8C53C6-5ECC-4BE3-A42F-1D026DF4661F}" destId="{B11B348A-6150-419F-8F65-11DDE212812A}" srcOrd="11" destOrd="0" presId="urn:microsoft.com/office/officeart/2008/layout/LinedList"/>
    <dgm:cxn modelId="{63AFFFFA-D05A-45BC-9BD1-838414A2C117}" type="presParOf" srcId="{B11B348A-6150-419F-8F65-11DDE212812A}" destId="{F2273263-8F81-4344-94CB-556822FFE326}" srcOrd="0" destOrd="0" presId="urn:microsoft.com/office/officeart/2008/layout/LinedList"/>
    <dgm:cxn modelId="{3CE0B87D-8CDE-42D2-9D71-E37CB69A51C2}" type="presParOf" srcId="{B11B348A-6150-419F-8F65-11DDE212812A}" destId="{00906175-6F5B-41DA-A31B-936E69030B61}" srcOrd="1" destOrd="0" presId="urn:microsoft.com/office/officeart/2008/layout/LinedList"/>
    <dgm:cxn modelId="{DF42B573-F912-48A0-BC0A-8D046151193A}" type="presParOf" srcId="{4E8C53C6-5ECC-4BE3-A42F-1D026DF4661F}" destId="{DCB4828A-BE9A-4E2E-9E4F-03D191A1311C}" srcOrd="12" destOrd="0" presId="urn:microsoft.com/office/officeart/2008/layout/LinedList"/>
    <dgm:cxn modelId="{EBDD90BD-34B5-4EE0-8E9F-25CC34A94847}" type="presParOf" srcId="{4E8C53C6-5ECC-4BE3-A42F-1D026DF4661F}" destId="{E518A265-A775-40D5-B752-EFD78C37F843}" srcOrd="13" destOrd="0" presId="urn:microsoft.com/office/officeart/2008/layout/LinedList"/>
    <dgm:cxn modelId="{629500C0-4C86-451A-9926-12257C48237F}" type="presParOf" srcId="{E518A265-A775-40D5-B752-EFD78C37F843}" destId="{07CF96DD-845A-4B7B-BC63-A6B78AE12008}" srcOrd="0" destOrd="0" presId="urn:microsoft.com/office/officeart/2008/layout/LinedList"/>
    <dgm:cxn modelId="{8923AF0A-CA9D-4E73-B9E6-4988EF24E44B}" type="presParOf" srcId="{E518A265-A775-40D5-B752-EFD78C37F843}" destId="{D8479E02-43E4-41D4-BE65-6618CE3F3F32}" srcOrd="1" destOrd="0" presId="urn:microsoft.com/office/officeart/2008/layout/LinedList"/>
    <dgm:cxn modelId="{44C290B5-FC98-4179-A18F-60732BB717A8}" type="presParOf" srcId="{4E8C53C6-5ECC-4BE3-A42F-1D026DF4661F}" destId="{73A4815D-52DE-4912-BFEB-BFDC4CF53F5A}" srcOrd="14" destOrd="0" presId="urn:microsoft.com/office/officeart/2008/layout/LinedList"/>
    <dgm:cxn modelId="{0073009D-6528-41D4-B8E4-96CCE48EC25E}" type="presParOf" srcId="{4E8C53C6-5ECC-4BE3-A42F-1D026DF4661F}" destId="{1E3B701D-B2A4-43CA-9D6F-AEC9CFBDEAF2}" srcOrd="15" destOrd="0" presId="urn:microsoft.com/office/officeart/2008/layout/LinedList"/>
    <dgm:cxn modelId="{8854FF00-106F-47DB-83AB-9BFCF6807554}" type="presParOf" srcId="{1E3B701D-B2A4-43CA-9D6F-AEC9CFBDEAF2}" destId="{8913AE28-AB55-4A91-AD99-136D3E6185B5}" srcOrd="0" destOrd="0" presId="urn:microsoft.com/office/officeart/2008/layout/LinedList"/>
    <dgm:cxn modelId="{2E7C260F-431E-48A4-A3F4-583F5518B12C}" type="presParOf" srcId="{1E3B701D-B2A4-43CA-9D6F-AEC9CFBDEAF2}" destId="{9EDD1BFD-9BCE-4582-9284-7A8CA496288F}" srcOrd="1" destOrd="0" presId="urn:microsoft.com/office/officeart/2008/layout/LinedList"/>
    <dgm:cxn modelId="{7D2EB50E-58C2-4A7E-ADA2-97030BABF0F2}" type="presParOf" srcId="{4E8C53C6-5ECC-4BE3-A42F-1D026DF4661F}" destId="{7EADF110-ABA7-4AF8-B215-21A43D2A5EF1}" srcOrd="16" destOrd="0" presId="urn:microsoft.com/office/officeart/2008/layout/LinedList"/>
    <dgm:cxn modelId="{8401BEED-8766-4A29-A93D-70B5A1E0021A}" type="presParOf" srcId="{4E8C53C6-5ECC-4BE3-A42F-1D026DF4661F}" destId="{34A8C4B5-569E-492B-B958-7DB0FAFAF3D6}" srcOrd="17" destOrd="0" presId="urn:microsoft.com/office/officeart/2008/layout/LinedList"/>
    <dgm:cxn modelId="{F31BC1D2-F0DD-4292-8B3B-2CBFB14D6BDC}" type="presParOf" srcId="{34A8C4B5-569E-492B-B958-7DB0FAFAF3D6}" destId="{6A3B747B-6576-441A-81CD-F098F14B1AD5}" srcOrd="0" destOrd="0" presId="urn:microsoft.com/office/officeart/2008/layout/LinedList"/>
    <dgm:cxn modelId="{16F074B2-75DB-47BE-AE95-C1BC11E42C71}" type="presParOf" srcId="{34A8C4B5-569E-492B-B958-7DB0FAFAF3D6}" destId="{36A0D4D9-2753-48B8-A57F-A5322AD0F6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717078-A896-44A0-A15D-477A29BECB22}" type="doc">
      <dgm:prSet loTypeId="urn:microsoft.com/office/officeart/2005/8/layout/default" loCatId="list" qsTypeId="urn:microsoft.com/office/officeart/2005/8/quickstyle/3d3" qsCatId="3D" csTypeId="urn:microsoft.com/office/officeart/2005/8/colors/accent1_1" csCatId="accent1" phldr="1"/>
      <dgm:spPr/>
      <dgm:t>
        <a:bodyPr/>
        <a:lstStyle/>
        <a:p>
          <a:endParaRPr lang="en-US"/>
        </a:p>
      </dgm:t>
    </dgm:pt>
    <dgm:pt modelId="{478A8229-14C8-4865-AE27-5D0AA4768E55}">
      <dgm:prSet/>
      <dgm:spPr/>
      <dgm:t>
        <a:bodyPr/>
        <a:lstStyle/>
        <a:p>
          <a:pPr rtl="0"/>
          <a:r>
            <a:rPr lang="en-US" dirty="0"/>
            <a:t>WIPA was created as part of the Ticket to Work and Work Incentives Improvement Act of 1999.</a:t>
          </a:r>
          <a:r>
            <a:rPr lang="en-US" dirty="0">
              <a:latin typeface="Calibri Light" panose="020F0302020204030204"/>
            </a:rPr>
            <a:t> </a:t>
          </a:r>
          <a:r>
            <a:rPr lang="en-US" dirty="0"/>
            <a:t> WIPA is funded primarily by the Social Security Administration (SSA).</a:t>
          </a:r>
          <a:r>
            <a:rPr lang="en-US" dirty="0">
              <a:latin typeface="Calibri Light" panose="020F0302020204030204"/>
            </a:rPr>
            <a:t> </a:t>
          </a:r>
          <a:endParaRPr lang="en-US" dirty="0"/>
        </a:p>
      </dgm:t>
    </dgm:pt>
    <dgm:pt modelId="{0FC67959-4A79-4A50-866D-38EACDFE307A}" type="parTrans" cxnId="{3E7B4A6C-90C9-4F96-9D30-83993AFBCFC8}">
      <dgm:prSet/>
      <dgm:spPr/>
      <dgm:t>
        <a:bodyPr/>
        <a:lstStyle/>
        <a:p>
          <a:endParaRPr lang="en-US"/>
        </a:p>
      </dgm:t>
    </dgm:pt>
    <dgm:pt modelId="{D980E85B-F960-42AD-A9CA-0F5C686E316E}" type="sibTrans" cxnId="{3E7B4A6C-90C9-4F96-9D30-83993AFBCFC8}">
      <dgm:prSet/>
      <dgm:spPr/>
      <dgm:t>
        <a:bodyPr/>
        <a:lstStyle/>
        <a:p>
          <a:endParaRPr lang="en-US"/>
        </a:p>
      </dgm:t>
    </dgm:pt>
    <dgm:pt modelId="{A82C1911-40CD-40F3-BAEB-D879D2CFCA73}">
      <dgm:prSet/>
      <dgm:spPr/>
      <dgm:t>
        <a:bodyPr/>
        <a:lstStyle/>
        <a:p>
          <a:r>
            <a:rPr lang="en-US" dirty="0"/>
            <a:t>Social Security has cooperative agreements to provide WIPA services nationwide</a:t>
          </a:r>
        </a:p>
      </dgm:t>
    </dgm:pt>
    <dgm:pt modelId="{AE54EAE7-CC94-4E94-9A7F-39DE8BDFD924}" type="parTrans" cxnId="{C2D0C1D3-BAEE-4BD2-85BB-D1C3DB50ABD4}">
      <dgm:prSet/>
      <dgm:spPr/>
      <dgm:t>
        <a:bodyPr/>
        <a:lstStyle/>
        <a:p>
          <a:endParaRPr lang="en-US"/>
        </a:p>
      </dgm:t>
    </dgm:pt>
    <dgm:pt modelId="{75B4458C-C7D8-4671-B569-73A10934946D}" type="sibTrans" cxnId="{C2D0C1D3-BAEE-4BD2-85BB-D1C3DB50ABD4}">
      <dgm:prSet/>
      <dgm:spPr/>
      <dgm:t>
        <a:bodyPr/>
        <a:lstStyle/>
        <a:p>
          <a:endParaRPr lang="en-US"/>
        </a:p>
      </dgm:t>
    </dgm:pt>
    <dgm:pt modelId="{00A9D496-DA6F-4E22-AEE8-19E97115BE7A}">
      <dgm:prSet/>
      <dgm:spPr/>
      <dgm:t>
        <a:bodyPr/>
        <a:lstStyle/>
        <a:p>
          <a:pPr rtl="0"/>
          <a:r>
            <a:rPr lang="en-US" dirty="0"/>
            <a:t>WIPA projects are staffed by trained and certified Community Work Incentives Coordinators (CWICs).</a:t>
          </a:r>
          <a:r>
            <a:rPr lang="en-US" dirty="0">
              <a:latin typeface="Calibri Light" panose="020F0302020204030204"/>
            </a:rPr>
            <a:t> </a:t>
          </a:r>
          <a:endParaRPr lang="en-US" dirty="0"/>
        </a:p>
      </dgm:t>
    </dgm:pt>
    <dgm:pt modelId="{08CE2C06-7C66-40F2-B686-576735378C19}" type="parTrans" cxnId="{BFFB0580-863F-49DC-9CB0-BDA49000618A}">
      <dgm:prSet/>
      <dgm:spPr/>
      <dgm:t>
        <a:bodyPr/>
        <a:lstStyle/>
        <a:p>
          <a:endParaRPr lang="en-US"/>
        </a:p>
      </dgm:t>
    </dgm:pt>
    <dgm:pt modelId="{81B85D36-F207-4C0E-8454-86AD9110D6EF}" type="sibTrans" cxnId="{BFFB0580-863F-49DC-9CB0-BDA49000618A}">
      <dgm:prSet/>
      <dgm:spPr/>
      <dgm:t>
        <a:bodyPr/>
        <a:lstStyle/>
        <a:p>
          <a:endParaRPr lang="en-US"/>
        </a:p>
      </dgm:t>
    </dgm:pt>
    <dgm:pt modelId="{633B028C-21E5-4E64-925A-49F6EEA7ED49}">
      <dgm:prSet/>
      <dgm:spPr/>
      <dgm:t>
        <a:bodyPr/>
        <a:lstStyle/>
        <a:p>
          <a:r>
            <a:rPr lang="en-US" dirty="0"/>
            <a:t>It is a critical component of national effort to improve employment outcomes for Social Security disability beneficiaries.</a:t>
          </a:r>
        </a:p>
      </dgm:t>
    </dgm:pt>
    <dgm:pt modelId="{2B8A80D0-3456-46B2-BA13-5789FEFAA1F1}" type="parTrans" cxnId="{D9BD7753-02E7-4B17-8F02-9D62E18C06C4}">
      <dgm:prSet/>
      <dgm:spPr/>
      <dgm:t>
        <a:bodyPr/>
        <a:lstStyle/>
        <a:p>
          <a:endParaRPr lang="en-US"/>
        </a:p>
      </dgm:t>
    </dgm:pt>
    <dgm:pt modelId="{1C1FF13B-AEEF-4171-80C2-A8DE5E32611B}" type="sibTrans" cxnId="{D9BD7753-02E7-4B17-8F02-9D62E18C06C4}">
      <dgm:prSet/>
      <dgm:spPr/>
      <dgm:t>
        <a:bodyPr/>
        <a:lstStyle/>
        <a:p>
          <a:endParaRPr lang="en-US"/>
        </a:p>
      </dgm:t>
    </dgm:pt>
    <dgm:pt modelId="{0FB5AA85-C19B-4FE1-9267-A2350C31C485}">
      <dgm:prSet/>
      <dgm:spPr/>
      <dgm:t>
        <a:bodyPr/>
        <a:lstStyle/>
        <a:p>
          <a:pPr rtl="0"/>
          <a:r>
            <a:rPr lang="en-US" dirty="0"/>
            <a:t>WIPA services are free and confidential!</a:t>
          </a:r>
          <a:r>
            <a:rPr lang="en-US" dirty="0">
              <a:latin typeface="Calibri Light" panose="020F0302020204030204"/>
            </a:rPr>
            <a:t> </a:t>
          </a:r>
          <a:r>
            <a:rPr lang="en-US" dirty="0"/>
            <a:t> OVR is not provided a report unless it is approved by the beneficiary to do so.</a:t>
          </a:r>
        </a:p>
      </dgm:t>
    </dgm:pt>
    <dgm:pt modelId="{B096DA32-2E2F-46EF-AC1A-E699983E23E5}" type="parTrans" cxnId="{768AFCB3-1F71-4FFA-BA98-DCE23FC5B678}">
      <dgm:prSet/>
      <dgm:spPr/>
      <dgm:t>
        <a:bodyPr/>
        <a:lstStyle/>
        <a:p>
          <a:endParaRPr lang="en-US"/>
        </a:p>
      </dgm:t>
    </dgm:pt>
    <dgm:pt modelId="{273AAD40-9A05-4622-A022-56580A0B3C2B}" type="sibTrans" cxnId="{768AFCB3-1F71-4FFA-BA98-DCE23FC5B678}">
      <dgm:prSet/>
      <dgm:spPr/>
      <dgm:t>
        <a:bodyPr/>
        <a:lstStyle/>
        <a:p>
          <a:endParaRPr lang="en-US"/>
        </a:p>
      </dgm:t>
    </dgm:pt>
    <dgm:pt modelId="{A30A9B94-754B-442E-AD86-0A9F17057273}">
      <dgm:prSet/>
      <dgm:spPr/>
      <dgm:t>
        <a:bodyPr/>
        <a:lstStyle/>
        <a:p>
          <a:r>
            <a:rPr lang="en-US" dirty="0"/>
            <a:t>WIPA p</a:t>
          </a:r>
          <a:r>
            <a:rPr lang="en-US" altLang="en-US" dirty="0"/>
            <a:t>rovides individualized, in-depth, employment focused benefits counseling and work incentives planning in all 50 states and US territories.</a:t>
          </a:r>
          <a:endParaRPr lang="en-US" dirty="0"/>
        </a:p>
      </dgm:t>
    </dgm:pt>
    <dgm:pt modelId="{C7FD8C5A-F421-40F5-8365-655AD911A430}" type="parTrans" cxnId="{5A485724-9470-464F-92E8-C29FDB24B5D5}">
      <dgm:prSet/>
      <dgm:spPr/>
      <dgm:t>
        <a:bodyPr/>
        <a:lstStyle/>
        <a:p>
          <a:endParaRPr lang="en-US"/>
        </a:p>
      </dgm:t>
    </dgm:pt>
    <dgm:pt modelId="{5669BDDA-F17B-45F9-B21D-2CBBC759BBAE}" type="sibTrans" cxnId="{5A485724-9470-464F-92E8-C29FDB24B5D5}">
      <dgm:prSet/>
      <dgm:spPr/>
      <dgm:t>
        <a:bodyPr/>
        <a:lstStyle/>
        <a:p>
          <a:endParaRPr lang="en-US"/>
        </a:p>
      </dgm:t>
    </dgm:pt>
    <dgm:pt modelId="{F9C9FA37-AD75-4946-A37E-22530C91F268}" type="pres">
      <dgm:prSet presAssocID="{7B717078-A896-44A0-A15D-477A29BECB22}" presName="diagram" presStyleCnt="0">
        <dgm:presLayoutVars>
          <dgm:dir/>
          <dgm:resizeHandles val="exact"/>
        </dgm:presLayoutVars>
      </dgm:prSet>
      <dgm:spPr/>
    </dgm:pt>
    <dgm:pt modelId="{27272E96-DC0B-47B7-ADE0-0D300685C00A}" type="pres">
      <dgm:prSet presAssocID="{478A8229-14C8-4865-AE27-5D0AA4768E55}" presName="node" presStyleLbl="node1" presStyleIdx="0" presStyleCnt="6">
        <dgm:presLayoutVars>
          <dgm:bulletEnabled val="1"/>
        </dgm:presLayoutVars>
      </dgm:prSet>
      <dgm:spPr/>
    </dgm:pt>
    <dgm:pt modelId="{FE260DC5-B066-4E98-BC3A-5717C1EE9346}" type="pres">
      <dgm:prSet presAssocID="{D980E85B-F960-42AD-A9CA-0F5C686E316E}" presName="sibTrans" presStyleCnt="0"/>
      <dgm:spPr/>
    </dgm:pt>
    <dgm:pt modelId="{8B9EDAA0-A27A-4C27-B61D-ED02A1C34676}" type="pres">
      <dgm:prSet presAssocID="{A82C1911-40CD-40F3-BAEB-D879D2CFCA73}" presName="node" presStyleLbl="node1" presStyleIdx="1" presStyleCnt="6">
        <dgm:presLayoutVars>
          <dgm:bulletEnabled val="1"/>
        </dgm:presLayoutVars>
      </dgm:prSet>
      <dgm:spPr/>
    </dgm:pt>
    <dgm:pt modelId="{BDC66C67-A1EA-43A2-A6C3-5DD609586F9B}" type="pres">
      <dgm:prSet presAssocID="{75B4458C-C7D8-4671-B569-73A10934946D}" presName="sibTrans" presStyleCnt="0"/>
      <dgm:spPr/>
    </dgm:pt>
    <dgm:pt modelId="{EEDD5AE4-06E7-478B-8D09-EBA58DE24399}" type="pres">
      <dgm:prSet presAssocID="{00A9D496-DA6F-4E22-AEE8-19E97115BE7A}" presName="node" presStyleLbl="node1" presStyleIdx="2" presStyleCnt="6">
        <dgm:presLayoutVars>
          <dgm:bulletEnabled val="1"/>
        </dgm:presLayoutVars>
      </dgm:prSet>
      <dgm:spPr/>
    </dgm:pt>
    <dgm:pt modelId="{D40A2058-2D1B-48F7-95B2-6539182A457D}" type="pres">
      <dgm:prSet presAssocID="{81B85D36-F207-4C0E-8454-86AD9110D6EF}" presName="sibTrans" presStyleCnt="0"/>
      <dgm:spPr/>
    </dgm:pt>
    <dgm:pt modelId="{7CC7F5B9-A5C5-4E79-896F-10BB737DB623}" type="pres">
      <dgm:prSet presAssocID="{633B028C-21E5-4E64-925A-49F6EEA7ED49}" presName="node" presStyleLbl="node1" presStyleIdx="3" presStyleCnt="6">
        <dgm:presLayoutVars>
          <dgm:bulletEnabled val="1"/>
        </dgm:presLayoutVars>
      </dgm:prSet>
      <dgm:spPr/>
    </dgm:pt>
    <dgm:pt modelId="{7862BAD3-C7CB-457F-B701-6E45E16548A5}" type="pres">
      <dgm:prSet presAssocID="{1C1FF13B-AEEF-4171-80C2-A8DE5E32611B}" presName="sibTrans" presStyleCnt="0"/>
      <dgm:spPr/>
    </dgm:pt>
    <dgm:pt modelId="{6452AF6A-38D3-450E-871B-9C49EC7EECAC}" type="pres">
      <dgm:prSet presAssocID="{0FB5AA85-C19B-4FE1-9267-A2350C31C485}" presName="node" presStyleLbl="node1" presStyleIdx="4" presStyleCnt="6">
        <dgm:presLayoutVars>
          <dgm:bulletEnabled val="1"/>
        </dgm:presLayoutVars>
      </dgm:prSet>
      <dgm:spPr/>
    </dgm:pt>
    <dgm:pt modelId="{4E55863E-9FEB-4CEC-A857-66DFD3D421C1}" type="pres">
      <dgm:prSet presAssocID="{273AAD40-9A05-4622-A022-56580A0B3C2B}" presName="sibTrans" presStyleCnt="0"/>
      <dgm:spPr/>
    </dgm:pt>
    <dgm:pt modelId="{A3A07B44-3D61-42C5-9DF6-992E86242D8C}" type="pres">
      <dgm:prSet presAssocID="{A30A9B94-754B-442E-AD86-0A9F17057273}" presName="node" presStyleLbl="node1" presStyleIdx="5" presStyleCnt="6">
        <dgm:presLayoutVars>
          <dgm:bulletEnabled val="1"/>
        </dgm:presLayoutVars>
      </dgm:prSet>
      <dgm:spPr/>
    </dgm:pt>
  </dgm:ptLst>
  <dgm:cxnLst>
    <dgm:cxn modelId="{7C873410-3EB2-46D7-AB09-3EC8F33EA2CE}" type="presOf" srcId="{00A9D496-DA6F-4E22-AEE8-19E97115BE7A}" destId="{EEDD5AE4-06E7-478B-8D09-EBA58DE24399}" srcOrd="0" destOrd="0" presId="urn:microsoft.com/office/officeart/2005/8/layout/default"/>
    <dgm:cxn modelId="{5A485724-9470-464F-92E8-C29FDB24B5D5}" srcId="{7B717078-A896-44A0-A15D-477A29BECB22}" destId="{A30A9B94-754B-442E-AD86-0A9F17057273}" srcOrd="5" destOrd="0" parTransId="{C7FD8C5A-F421-40F5-8365-655AD911A430}" sibTransId="{5669BDDA-F17B-45F9-B21D-2CBBC759BBAE}"/>
    <dgm:cxn modelId="{3E7B4A6C-90C9-4F96-9D30-83993AFBCFC8}" srcId="{7B717078-A896-44A0-A15D-477A29BECB22}" destId="{478A8229-14C8-4865-AE27-5D0AA4768E55}" srcOrd="0" destOrd="0" parTransId="{0FC67959-4A79-4A50-866D-38EACDFE307A}" sibTransId="{D980E85B-F960-42AD-A9CA-0F5C686E316E}"/>
    <dgm:cxn modelId="{D9BD7753-02E7-4B17-8F02-9D62E18C06C4}" srcId="{7B717078-A896-44A0-A15D-477A29BECB22}" destId="{633B028C-21E5-4E64-925A-49F6EEA7ED49}" srcOrd="3" destOrd="0" parTransId="{2B8A80D0-3456-46B2-BA13-5789FEFAA1F1}" sibTransId="{1C1FF13B-AEEF-4171-80C2-A8DE5E32611B}"/>
    <dgm:cxn modelId="{F821127E-55D4-4B0E-AD6B-D8067C9C8D2E}" type="presOf" srcId="{7B717078-A896-44A0-A15D-477A29BECB22}" destId="{F9C9FA37-AD75-4946-A37E-22530C91F268}" srcOrd="0" destOrd="0" presId="urn:microsoft.com/office/officeart/2005/8/layout/default"/>
    <dgm:cxn modelId="{BFFB0580-863F-49DC-9CB0-BDA49000618A}" srcId="{7B717078-A896-44A0-A15D-477A29BECB22}" destId="{00A9D496-DA6F-4E22-AEE8-19E97115BE7A}" srcOrd="2" destOrd="0" parTransId="{08CE2C06-7C66-40F2-B686-576735378C19}" sibTransId="{81B85D36-F207-4C0E-8454-86AD9110D6EF}"/>
    <dgm:cxn modelId="{86073881-FA19-4249-B1D7-537D9AE69923}" type="presOf" srcId="{A82C1911-40CD-40F3-BAEB-D879D2CFCA73}" destId="{8B9EDAA0-A27A-4C27-B61D-ED02A1C34676}" srcOrd="0" destOrd="0" presId="urn:microsoft.com/office/officeart/2005/8/layout/default"/>
    <dgm:cxn modelId="{48012DA2-2A85-4C4F-AD86-DF8A0F48129D}" type="presOf" srcId="{478A8229-14C8-4865-AE27-5D0AA4768E55}" destId="{27272E96-DC0B-47B7-ADE0-0D300685C00A}" srcOrd="0" destOrd="0" presId="urn:microsoft.com/office/officeart/2005/8/layout/default"/>
    <dgm:cxn modelId="{E077F6A8-790E-4F31-9DE9-1642235A38B5}" type="presOf" srcId="{A30A9B94-754B-442E-AD86-0A9F17057273}" destId="{A3A07B44-3D61-42C5-9DF6-992E86242D8C}" srcOrd="0" destOrd="0" presId="urn:microsoft.com/office/officeart/2005/8/layout/default"/>
    <dgm:cxn modelId="{768AFCB3-1F71-4FFA-BA98-DCE23FC5B678}" srcId="{7B717078-A896-44A0-A15D-477A29BECB22}" destId="{0FB5AA85-C19B-4FE1-9267-A2350C31C485}" srcOrd="4" destOrd="0" parTransId="{B096DA32-2E2F-46EF-AC1A-E699983E23E5}" sibTransId="{273AAD40-9A05-4622-A022-56580A0B3C2B}"/>
    <dgm:cxn modelId="{C2D0C1D3-BAEE-4BD2-85BB-D1C3DB50ABD4}" srcId="{7B717078-A896-44A0-A15D-477A29BECB22}" destId="{A82C1911-40CD-40F3-BAEB-D879D2CFCA73}" srcOrd="1" destOrd="0" parTransId="{AE54EAE7-CC94-4E94-9A7F-39DE8BDFD924}" sibTransId="{75B4458C-C7D8-4671-B569-73A10934946D}"/>
    <dgm:cxn modelId="{948811D4-7BAA-47F2-905C-9363377E7233}" type="presOf" srcId="{0FB5AA85-C19B-4FE1-9267-A2350C31C485}" destId="{6452AF6A-38D3-450E-871B-9C49EC7EECAC}" srcOrd="0" destOrd="0" presId="urn:microsoft.com/office/officeart/2005/8/layout/default"/>
    <dgm:cxn modelId="{B63340E1-05AD-4172-95BC-9194F50FE3C7}" type="presOf" srcId="{633B028C-21E5-4E64-925A-49F6EEA7ED49}" destId="{7CC7F5B9-A5C5-4E79-896F-10BB737DB623}" srcOrd="0" destOrd="0" presId="urn:microsoft.com/office/officeart/2005/8/layout/default"/>
    <dgm:cxn modelId="{FBC790DD-13AC-4122-BB33-049B4D62CAFE}" type="presParOf" srcId="{F9C9FA37-AD75-4946-A37E-22530C91F268}" destId="{27272E96-DC0B-47B7-ADE0-0D300685C00A}" srcOrd="0" destOrd="0" presId="urn:microsoft.com/office/officeart/2005/8/layout/default"/>
    <dgm:cxn modelId="{EE41D086-F273-4E36-A0BE-79D26B5F2CF1}" type="presParOf" srcId="{F9C9FA37-AD75-4946-A37E-22530C91F268}" destId="{FE260DC5-B066-4E98-BC3A-5717C1EE9346}" srcOrd="1" destOrd="0" presId="urn:microsoft.com/office/officeart/2005/8/layout/default"/>
    <dgm:cxn modelId="{291028B4-6661-461D-8E4A-FCE098B25353}" type="presParOf" srcId="{F9C9FA37-AD75-4946-A37E-22530C91F268}" destId="{8B9EDAA0-A27A-4C27-B61D-ED02A1C34676}" srcOrd="2" destOrd="0" presId="urn:microsoft.com/office/officeart/2005/8/layout/default"/>
    <dgm:cxn modelId="{B7BAB80E-C9DC-445E-9725-91537CA160F5}" type="presParOf" srcId="{F9C9FA37-AD75-4946-A37E-22530C91F268}" destId="{BDC66C67-A1EA-43A2-A6C3-5DD609586F9B}" srcOrd="3" destOrd="0" presId="urn:microsoft.com/office/officeart/2005/8/layout/default"/>
    <dgm:cxn modelId="{7AD8D1C1-E790-4E41-AB8F-B2EC72B8C43C}" type="presParOf" srcId="{F9C9FA37-AD75-4946-A37E-22530C91F268}" destId="{EEDD5AE4-06E7-478B-8D09-EBA58DE24399}" srcOrd="4" destOrd="0" presId="urn:microsoft.com/office/officeart/2005/8/layout/default"/>
    <dgm:cxn modelId="{83104243-E556-478A-B6CE-3CAD3D00EFB8}" type="presParOf" srcId="{F9C9FA37-AD75-4946-A37E-22530C91F268}" destId="{D40A2058-2D1B-48F7-95B2-6539182A457D}" srcOrd="5" destOrd="0" presId="urn:microsoft.com/office/officeart/2005/8/layout/default"/>
    <dgm:cxn modelId="{A8430F0F-5837-480A-AA55-EAF672304E31}" type="presParOf" srcId="{F9C9FA37-AD75-4946-A37E-22530C91F268}" destId="{7CC7F5B9-A5C5-4E79-896F-10BB737DB623}" srcOrd="6" destOrd="0" presId="urn:microsoft.com/office/officeart/2005/8/layout/default"/>
    <dgm:cxn modelId="{FC26C3CD-8AEB-4A65-B9E1-9F64D98E7722}" type="presParOf" srcId="{F9C9FA37-AD75-4946-A37E-22530C91F268}" destId="{7862BAD3-C7CB-457F-B701-6E45E16548A5}" srcOrd="7" destOrd="0" presId="urn:microsoft.com/office/officeart/2005/8/layout/default"/>
    <dgm:cxn modelId="{18724958-3439-43A2-91EB-1598D37892DC}" type="presParOf" srcId="{F9C9FA37-AD75-4946-A37E-22530C91F268}" destId="{6452AF6A-38D3-450E-871B-9C49EC7EECAC}" srcOrd="8" destOrd="0" presId="urn:microsoft.com/office/officeart/2005/8/layout/default"/>
    <dgm:cxn modelId="{060ED07B-4F36-4CF8-86F1-C529AF0D16DE}" type="presParOf" srcId="{F9C9FA37-AD75-4946-A37E-22530C91F268}" destId="{4E55863E-9FEB-4CEC-A857-66DFD3D421C1}" srcOrd="9" destOrd="0" presId="urn:microsoft.com/office/officeart/2005/8/layout/default"/>
    <dgm:cxn modelId="{1B29349A-276E-4248-89B4-AB1C1031EFD6}" type="presParOf" srcId="{F9C9FA37-AD75-4946-A37E-22530C91F268}" destId="{A3A07B44-3D61-42C5-9DF6-992E86242D8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5A641-1F17-4116-B600-761A119A930E}"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978D55B6-418A-4CB3-A0C2-03C7364987EE}">
      <dgm:prSet custT="1"/>
      <dgm:spPr/>
      <dgm:t>
        <a:bodyPr/>
        <a:lstStyle/>
        <a:p>
          <a:r>
            <a:rPr lang="en-US" sz="1600"/>
            <a:t>Benefits received, details, and other key information</a:t>
          </a:r>
        </a:p>
      </dgm:t>
    </dgm:pt>
    <dgm:pt modelId="{EC1DBEE2-5169-4F05-A9F2-329EF2D769DE}" type="parTrans" cxnId="{3242A904-7C4C-4542-911A-C2F2BDAAA09A}">
      <dgm:prSet/>
      <dgm:spPr/>
      <dgm:t>
        <a:bodyPr/>
        <a:lstStyle/>
        <a:p>
          <a:endParaRPr lang="en-US"/>
        </a:p>
      </dgm:t>
    </dgm:pt>
    <dgm:pt modelId="{93A63961-E20B-4B75-BE6F-1FF4C07CE21C}" type="sibTrans" cxnId="{3242A904-7C4C-4542-911A-C2F2BDAAA09A}">
      <dgm:prSet/>
      <dgm:spPr/>
      <dgm:t>
        <a:bodyPr/>
        <a:lstStyle/>
        <a:p>
          <a:endParaRPr lang="en-US"/>
        </a:p>
      </dgm:t>
    </dgm:pt>
    <dgm:pt modelId="{C32BB3F6-3D84-40F0-B1C8-FD36E33DE89C}">
      <dgm:prSet custT="1"/>
      <dgm:spPr/>
      <dgm:t>
        <a:bodyPr/>
        <a:lstStyle/>
        <a:p>
          <a:r>
            <a:rPr lang="en-US" sz="1600"/>
            <a:t>Employment details and goals </a:t>
          </a:r>
        </a:p>
      </dgm:t>
    </dgm:pt>
    <dgm:pt modelId="{82770AEB-0E68-4F90-8972-C11C89FA850B}" type="parTrans" cxnId="{3E54CD5B-5622-4503-A762-76E11FBF4F00}">
      <dgm:prSet/>
      <dgm:spPr/>
      <dgm:t>
        <a:bodyPr/>
        <a:lstStyle/>
        <a:p>
          <a:endParaRPr lang="en-US"/>
        </a:p>
      </dgm:t>
    </dgm:pt>
    <dgm:pt modelId="{38EBCD5B-FF16-4358-88DF-B83C2AF4CD51}" type="sibTrans" cxnId="{3E54CD5B-5622-4503-A762-76E11FBF4F00}">
      <dgm:prSet/>
      <dgm:spPr/>
      <dgm:t>
        <a:bodyPr/>
        <a:lstStyle/>
        <a:p>
          <a:endParaRPr lang="en-US"/>
        </a:p>
      </dgm:t>
    </dgm:pt>
    <dgm:pt modelId="{E02675DA-7D47-4E79-9A2A-CBB73FEE3AAD}">
      <dgm:prSet custT="1"/>
      <dgm:spPr/>
      <dgm:t>
        <a:bodyPr/>
        <a:lstStyle/>
        <a:p>
          <a:r>
            <a:rPr lang="en-US" sz="1600"/>
            <a:t>Breakdown of the impact of work on Social Security cash benefits, health care coverage, other federal and state benefits as applicable</a:t>
          </a:r>
        </a:p>
      </dgm:t>
    </dgm:pt>
    <dgm:pt modelId="{B6AADD95-FBE4-4F6D-BA4F-9EF382EDFC5E}" type="parTrans" cxnId="{F94BADD7-C45B-4369-8277-EB6F816DF593}">
      <dgm:prSet/>
      <dgm:spPr/>
      <dgm:t>
        <a:bodyPr/>
        <a:lstStyle/>
        <a:p>
          <a:endParaRPr lang="en-US"/>
        </a:p>
      </dgm:t>
    </dgm:pt>
    <dgm:pt modelId="{D901CC36-DC33-46C8-A529-615B2495FAFE}" type="sibTrans" cxnId="{F94BADD7-C45B-4369-8277-EB6F816DF593}">
      <dgm:prSet/>
      <dgm:spPr/>
      <dgm:t>
        <a:bodyPr/>
        <a:lstStyle/>
        <a:p>
          <a:endParaRPr lang="en-US"/>
        </a:p>
      </dgm:t>
    </dgm:pt>
    <dgm:pt modelId="{A1B8BAAE-0E0E-4618-82F4-D9F050D8EAD0}">
      <dgm:prSet custT="1"/>
      <dgm:spPr/>
      <dgm:t>
        <a:bodyPr/>
        <a:lstStyle/>
        <a:p>
          <a:r>
            <a:rPr lang="en-US" sz="1800"/>
            <a:t>Employment</a:t>
          </a:r>
          <a:r>
            <a:rPr lang="en-US" sz="1600"/>
            <a:t> Services and Supports if applicable</a:t>
          </a:r>
        </a:p>
      </dgm:t>
    </dgm:pt>
    <dgm:pt modelId="{C488E7C2-A609-4E56-8FE8-24BF79213848}" type="parTrans" cxnId="{15B334D6-6886-46FA-B618-85F26F935030}">
      <dgm:prSet/>
      <dgm:spPr/>
      <dgm:t>
        <a:bodyPr/>
        <a:lstStyle/>
        <a:p>
          <a:endParaRPr lang="en-US"/>
        </a:p>
      </dgm:t>
    </dgm:pt>
    <dgm:pt modelId="{A40B5C29-2F0A-40DF-9416-1EDDA7EEEEFB}" type="sibTrans" cxnId="{15B334D6-6886-46FA-B618-85F26F935030}">
      <dgm:prSet/>
      <dgm:spPr/>
      <dgm:t>
        <a:bodyPr/>
        <a:lstStyle/>
        <a:p>
          <a:endParaRPr lang="en-US"/>
        </a:p>
      </dgm:t>
    </dgm:pt>
    <dgm:pt modelId="{C1564065-8128-4C74-A417-6C67E1E875ED}">
      <dgm:prSet custT="1"/>
      <dgm:spPr/>
      <dgm:t>
        <a:bodyPr/>
        <a:lstStyle/>
        <a:p>
          <a:r>
            <a:rPr lang="en-US" sz="1600"/>
            <a:t>Other topics including additional information relevant to the specific consumer  like STABLE or ABLE account information, Financial Resources, Housing Information, etc. </a:t>
          </a:r>
        </a:p>
      </dgm:t>
    </dgm:pt>
    <dgm:pt modelId="{0C39F3BA-0D7C-431B-9FA7-591FAF8706F3}" type="parTrans" cxnId="{97686B64-1512-49F1-AC62-FC441AC73776}">
      <dgm:prSet/>
      <dgm:spPr/>
      <dgm:t>
        <a:bodyPr/>
        <a:lstStyle/>
        <a:p>
          <a:endParaRPr lang="en-US"/>
        </a:p>
      </dgm:t>
    </dgm:pt>
    <dgm:pt modelId="{B7B5BA29-0213-48ED-98BB-CC9CDC5854F2}" type="sibTrans" cxnId="{97686B64-1512-49F1-AC62-FC441AC73776}">
      <dgm:prSet/>
      <dgm:spPr/>
      <dgm:t>
        <a:bodyPr/>
        <a:lstStyle/>
        <a:p>
          <a:endParaRPr lang="en-US"/>
        </a:p>
      </dgm:t>
    </dgm:pt>
    <dgm:pt modelId="{373AF7DB-A874-463A-9E40-50E3C18C1F3E}">
      <dgm:prSet/>
      <dgm:spPr/>
      <dgm:t>
        <a:bodyPr/>
        <a:lstStyle/>
        <a:p>
          <a:r>
            <a:rPr lang="en-US"/>
            <a:t>Important things to remember and steps to follow for reporting, etc.</a:t>
          </a:r>
        </a:p>
      </dgm:t>
    </dgm:pt>
    <dgm:pt modelId="{2FE1AEDC-765F-497D-98B9-1832E4B4A272}" type="parTrans" cxnId="{A46A4F2B-E592-4258-B26D-9CAE9681AEEE}">
      <dgm:prSet/>
      <dgm:spPr/>
      <dgm:t>
        <a:bodyPr/>
        <a:lstStyle/>
        <a:p>
          <a:endParaRPr lang="en-US"/>
        </a:p>
      </dgm:t>
    </dgm:pt>
    <dgm:pt modelId="{8B394EA9-6631-4A6C-A4FB-56D3C07F017E}" type="sibTrans" cxnId="{A46A4F2B-E592-4258-B26D-9CAE9681AEEE}">
      <dgm:prSet/>
      <dgm:spPr/>
      <dgm:t>
        <a:bodyPr/>
        <a:lstStyle/>
        <a:p>
          <a:endParaRPr lang="en-US"/>
        </a:p>
      </dgm:t>
    </dgm:pt>
    <dgm:pt modelId="{45F357E9-F45B-4C13-A2FD-489F4DA4A1B0}">
      <dgm:prSet/>
      <dgm:spPr/>
      <dgm:t>
        <a:bodyPr/>
        <a:lstStyle/>
        <a:p>
          <a:r>
            <a:rPr lang="en-US"/>
            <a:t>Financial SNAPSHOT showing different earnings goals and a look at the bottom line</a:t>
          </a:r>
        </a:p>
      </dgm:t>
    </dgm:pt>
    <dgm:pt modelId="{99665F7A-6C10-48FC-8C2D-425FB89044E2}" type="parTrans" cxnId="{91337F43-697C-471B-BF98-08A05ECCF538}">
      <dgm:prSet/>
      <dgm:spPr/>
      <dgm:t>
        <a:bodyPr/>
        <a:lstStyle/>
        <a:p>
          <a:endParaRPr lang="en-US"/>
        </a:p>
      </dgm:t>
    </dgm:pt>
    <dgm:pt modelId="{8A2F071C-A647-4B60-BD38-285C29C3335D}" type="sibTrans" cxnId="{91337F43-697C-471B-BF98-08A05ECCF538}">
      <dgm:prSet/>
      <dgm:spPr/>
      <dgm:t>
        <a:bodyPr/>
        <a:lstStyle/>
        <a:p>
          <a:endParaRPr lang="en-US"/>
        </a:p>
      </dgm:t>
    </dgm:pt>
    <dgm:pt modelId="{2D03F35F-596C-4199-8E8E-9035F31191EE}">
      <dgm:prSet/>
      <dgm:spPr/>
      <dgm:t>
        <a:bodyPr/>
        <a:lstStyle/>
        <a:p>
          <a:r>
            <a:rPr lang="en-US"/>
            <a:t>Supporting documentation like SSI calculation charts, TWP/EPE charts, MSP and LIS calculation charts, FACT sheets, resource material.</a:t>
          </a:r>
        </a:p>
      </dgm:t>
    </dgm:pt>
    <dgm:pt modelId="{9B76B672-7C9C-4489-8863-A2A68085C21E}" type="parTrans" cxnId="{33D34F82-98A4-4C7C-8F4B-7A03DE6672AE}">
      <dgm:prSet/>
      <dgm:spPr/>
      <dgm:t>
        <a:bodyPr/>
        <a:lstStyle/>
        <a:p>
          <a:endParaRPr lang="en-US"/>
        </a:p>
      </dgm:t>
    </dgm:pt>
    <dgm:pt modelId="{72560B65-7AEB-411F-AAD2-CA42A6DC667B}" type="sibTrans" cxnId="{33D34F82-98A4-4C7C-8F4B-7A03DE6672AE}">
      <dgm:prSet/>
      <dgm:spPr/>
      <dgm:t>
        <a:bodyPr/>
        <a:lstStyle/>
        <a:p>
          <a:endParaRPr lang="en-US"/>
        </a:p>
      </dgm:t>
    </dgm:pt>
    <dgm:pt modelId="{29470532-6053-4D08-BF0E-F3E8A11F666C}" type="pres">
      <dgm:prSet presAssocID="{8605A641-1F17-4116-B600-761A119A930E}" presName="diagram" presStyleCnt="0">
        <dgm:presLayoutVars>
          <dgm:dir/>
          <dgm:resizeHandles val="exact"/>
        </dgm:presLayoutVars>
      </dgm:prSet>
      <dgm:spPr/>
    </dgm:pt>
    <dgm:pt modelId="{112AACE0-B54E-4E24-A4FD-7D394023C2B5}" type="pres">
      <dgm:prSet presAssocID="{978D55B6-418A-4CB3-A0C2-03C7364987EE}" presName="node" presStyleLbl="node1" presStyleIdx="0" presStyleCnt="8" custLinFactNeighborX="-126" custLinFactNeighborY="-1016">
        <dgm:presLayoutVars>
          <dgm:bulletEnabled val="1"/>
        </dgm:presLayoutVars>
      </dgm:prSet>
      <dgm:spPr/>
    </dgm:pt>
    <dgm:pt modelId="{088A25DB-631D-4DDE-8443-82401C4A2776}" type="pres">
      <dgm:prSet presAssocID="{93A63961-E20B-4B75-BE6F-1FF4C07CE21C}" presName="sibTrans" presStyleCnt="0"/>
      <dgm:spPr/>
    </dgm:pt>
    <dgm:pt modelId="{ECC0CF38-DB4E-4CD9-A98D-71A7E3877E3C}" type="pres">
      <dgm:prSet presAssocID="{C32BB3F6-3D84-40F0-B1C8-FD36E33DE89C}" presName="node" presStyleLbl="node1" presStyleIdx="1" presStyleCnt="8">
        <dgm:presLayoutVars>
          <dgm:bulletEnabled val="1"/>
        </dgm:presLayoutVars>
      </dgm:prSet>
      <dgm:spPr/>
    </dgm:pt>
    <dgm:pt modelId="{AF85DD4F-2F49-478F-8558-33819A018627}" type="pres">
      <dgm:prSet presAssocID="{38EBCD5B-FF16-4358-88DF-B83C2AF4CD51}" presName="sibTrans" presStyleCnt="0"/>
      <dgm:spPr/>
    </dgm:pt>
    <dgm:pt modelId="{AB01D381-7705-4C0F-ABB6-8878D9876D05}" type="pres">
      <dgm:prSet presAssocID="{E02675DA-7D47-4E79-9A2A-CBB73FEE3AAD}" presName="node" presStyleLbl="node1" presStyleIdx="2" presStyleCnt="8">
        <dgm:presLayoutVars>
          <dgm:bulletEnabled val="1"/>
        </dgm:presLayoutVars>
      </dgm:prSet>
      <dgm:spPr/>
    </dgm:pt>
    <dgm:pt modelId="{93C3BB6A-DE27-4C29-8BC5-437C6F4A73F7}" type="pres">
      <dgm:prSet presAssocID="{D901CC36-DC33-46C8-A529-615B2495FAFE}" presName="sibTrans" presStyleCnt="0"/>
      <dgm:spPr/>
    </dgm:pt>
    <dgm:pt modelId="{A4DD4DF5-1D3B-4306-9B9F-4458CB71C496}" type="pres">
      <dgm:prSet presAssocID="{A1B8BAAE-0E0E-4618-82F4-D9F050D8EAD0}" presName="node" presStyleLbl="node1" presStyleIdx="3" presStyleCnt="8">
        <dgm:presLayoutVars>
          <dgm:bulletEnabled val="1"/>
        </dgm:presLayoutVars>
      </dgm:prSet>
      <dgm:spPr/>
    </dgm:pt>
    <dgm:pt modelId="{E37073A6-D233-4C56-8EDA-09B4B64CBA9F}" type="pres">
      <dgm:prSet presAssocID="{A40B5C29-2F0A-40DF-9416-1EDDA7EEEEFB}" presName="sibTrans" presStyleCnt="0"/>
      <dgm:spPr/>
    </dgm:pt>
    <dgm:pt modelId="{07F780D4-82DD-40EF-BFA1-1A4F727A8E13}" type="pres">
      <dgm:prSet presAssocID="{C1564065-8128-4C74-A417-6C67E1E875ED}" presName="node" presStyleLbl="node1" presStyleIdx="4" presStyleCnt="8" custScaleY="112515">
        <dgm:presLayoutVars>
          <dgm:bulletEnabled val="1"/>
        </dgm:presLayoutVars>
      </dgm:prSet>
      <dgm:spPr/>
    </dgm:pt>
    <dgm:pt modelId="{22E2CBCF-5B7F-45C7-8B03-B964515582EA}" type="pres">
      <dgm:prSet presAssocID="{B7B5BA29-0213-48ED-98BB-CC9CDC5854F2}" presName="sibTrans" presStyleCnt="0"/>
      <dgm:spPr/>
    </dgm:pt>
    <dgm:pt modelId="{EAE9EDE3-3A50-4020-A1E7-8CAB9926DA0C}" type="pres">
      <dgm:prSet presAssocID="{373AF7DB-A874-463A-9E40-50E3C18C1F3E}" presName="node" presStyleLbl="node1" presStyleIdx="5" presStyleCnt="8" custScaleY="112515">
        <dgm:presLayoutVars>
          <dgm:bulletEnabled val="1"/>
        </dgm:presLayoutVars>
      </dgm:prSet>
      <dgm:spPr/>
    </dgm:pt>
    <dgm:pt modelId="{4EB352C0-7DEF-4A30-BECD-3D5BA02675B0}" type="pres">
      <dgm:prSet presAssocID="{8B394EA9-6631-4A6C-A4FB-56D3C07F017E}" presName="sibTrans" presStyleCnt="0"/>
      <dgm:spPr/>
    </dgm:pt>
    <dgm:pt modelId="{F1359988-450B-4ECF-A322-7D0A7840564E}" type="pres">
      <dgm:prSet presAssocID="{45F357E9-F45B-4C13-A2FD-489F4DA4A1B0}" presName="node" presStyleLbl="node1" presStyleIdx="6" presStyleCnt="8" custScaleY="110483">
        <dgm:presLayoutVars>
          <dgm:bulletEnabled val="1"/>
        </dgm:presLayoutVars>
      </dgm:prSet>
      <dgm:spPr/>
    </dgm:pt>
    <dgm:pt modelId="{CAD1623B-C442-4138-8F8C-A80ACC0E9D30}" type="pres">
      <dgm:prSet presAssocID="{8A2F071C-A647-4B60-BD38-285C29C3335D}" presName="sibTrans" presStyleCnt="0"/>
      <dgm:spPr/>
    </dgm:pt>
    <dgm:pt modelId="{B55F996F-42AC-443C-AC4D-33CA6BA5E84A}" type="pres">
      <dgm:prSet presAssocID="{2D03F35F-596C-4199-8E8E-9035F31191EE}" presName="node" presStyleLbl="node1" presStyleIdx="7" presStyleCnt="8" custScaleY="110483">
        <dgm:presLayoutVars>
          <dgm:bulletEnabled val="1"/>
        </dgm:presLayoutVars>
      </dgm:prSet>
      <dgm:spPr/>
    </dgm:pt>
  </dgm:ptLst>
  <dgm:cxnLst>
    <dgm:cxn modelId="{3242A904-7C4C-4542-911A-C2F2BDAAA09A}" srcId="{8605A641-1F17-4116-B600-761A119A930E}" destId="{978D55B6-418A-4CB3-A0C2-03C7364987EE}" srcOrd="0" destOrd="0" parTransId="{EC1DBEE2-5169-4F05-A9F2-329EF2D769DE}" sibTransId="{93A63961-E20B-4B75-BE6F-1FF4C07CE21C}"/>
    <dgm:cxn modelId="{0AF49F15-E874-43DB-97F4-00F426CFB4F9}" type="presOf" srcId="{C32BB3F6-3D84-40F0-B1C8-FD36E33DE89C}" destId="{ECC0CF38-DB4E-4CD9-A98D-71A7E3877E3C}" srcOrd="0" destOrd="0" presId="urn:microsoft.com/office/officeart/2005/8/layout/default"/>
    <dgm:cxn modelId="{0D840A2A-01CA-43E4-BB89-FC23580CA599}" type="presOf" srcId="{8605A641-1F17-4116-B600-761A119A930E}" destId="{29470532-6053-4D08-BF0E-F3E8A11F666C}" srcOrd="0" destOrd="0" presId="urn:microsoft.com/office/officeart/2005/8/layout/default"/>
    <dgm:cxn modelId="{A46A4F2B-E592-4258-B26D-9CAE9681AEEE}" srcId="{8605A641-1F17-4116-B600-761A119A930E}" destId="{373AF7DB-A874-463A-9E40-50E3C18C1F3E}" srcOrd="5" destOrd="0" parTransId="{2FE1AEDC-765F-497D-98B9-1832E4B4A272}" sibTransId="{8B394EA9-6631-4A6C-A4FB-56D3C07F017E}"/>
    <dgm:cxn modelId="{783D4733-CCDF-4FFD-B035-69674EA4E46B}" type="presOf" srcId="{C1564065-8128-4C74-A417-6C67E1E875ED}" destId="{07F780D4-82DD-40EF-BFA1-1A4F727A8E13}" srcOrd="0" destOrd="0" presId="urn:microsoft.com/office/officeart/2005/8/layout/default"/>
    <dgm:cxn modelId="{2E9B4434-2C00-4B16-93C5-87196BD443D1}" type="presOf" srcId="{E02675DA-7D47-4E79-9A2A-CBB73FEE3AAD}" destId="{AB01D381-7705-4C0F-ABB6-8878D9876D05}" srcOrd="0" destOrd="0" presId="urn:microsoft.com/office/officeart/2005/8/layout/default"/>
    <dgm:cxn modelId="{6BC6413D-2B1E-4639-810D-0DD532ECAFFA}" type="presOf" srcId="{A1B8BAAE-0E0E-4618-82F4-D9F050D8EAD0}" destId="{A4DD4DF5-1D3B-4306-9B9F-4458CB71C496}" srcOrd="0" destOrd="0" presId="urn:microsoft.com/office/officeart/2005/8/layout/default"/>
    <dgm:cxn modelId="{3E54CD5B-5622-4503-A762-76E11FBF4F00}" srcId="{8605A641-1F17-4116-B600-761A119A930E}" destId="{C32BB3F6-3D84-40F0-B1C8-FD36E33DE89C}" srcOrd="1" destOrd="0" parTransId="{82770AEB-0E68-4F90-8972-C11C89FA850B}" sibTransId="{38EBCD5B-FF16-4358-88DF-B83C2AF4CD51}"/>
    <dgm:cxn modelId="{91337F43-697C-471B-BF98-08A05ECCF538}" srcId="{8605A641-1F17-4116-B600-761A119A930E}" destId="{45F357E9-F45B-4C13-A2FD-489F4DA4A1B0}" srcOrd="6" destOrd="0" parTransId="{99665F7A-6C10-48FC-8C2D-425FB89044E2}" sibTransId="{8A2F071C-A647-4B60-BD38-285C29C3335D}"/>
    <dgm:cxn modelId="{97686B64-1512-49F1-AC62-FC441AC73776}" srcId="{8605A641-1F17-4116-B600-761A119A930E}" destId="{C1564065-8128-4C74-A417-6C67E1E875ED}" srcOrd="4" destOrd="0" parTransId="{0C39F3BA-0D7C-431B-9FA7-591FAF8706F3}" sibTransId="{B7B5BA29-0213-48ED-98BB-CC9CDC5854F2}"/>
    <dgm:cxn modelId="{2E33286D-79D7-4930-9E66-BCD4E52D0963}" type="presOf" srcId="{978D55B6-418A-4CB3-A0C2-03C7364987EE}" destId="{112AACE0-B54E-4E24-A4FD-7D394023C2B5}" srcOrd="0" destOrd="0" presId="urn:microsoft.com/office/officeart/2005/8/layout/default"/>
    <dgm:cxn modelId="{6C8E336F-7240-46E1-85D2-C5BC529D961F}" type="presOf" srcId="{45F357E9-F45B-4C13-A2FD-489F4DA4A1B0}" destId="{F1359988-450B-4ECF-A322-7D0A7840564E}" srcOrd="0" destOrd="0" presId="urn:microsoft.com/office/officeart/2005/8/layout/default"/>
    <dgm:cxn modelId="{33D34F82-98A4-4C7C-8F4B-7A03DE6672AE}" srcId="{8605A641-1F17-4116-B600-761A119A930E}" destId="{2D03F35F-596C-4199-8E8E-9035F31191EE}" srcOrd="7" destOrd="0" parTransId="{9B76B672-7C9C-4489-8863-A2A68085C21E}" sibTransId="{72560B65-7AEB-411F-AAD2-CA42A6DC667B}"/>
    <dgm:cxn modelId="{C29236A9-3136-4AAE-BE68-3184340E252A}" type="presOf" srcId="{2D03F35F-596C-4199-8E8E-9035F31191EE}" destId="{B55F996F-42AC-443C-AC4D-33CA6BA5E84A}" srcOrd="0" destOrd="0" presId="urn:microsoft.com/office/officeart/2005/8/layout/default"/>
    <dgm:cxn modelId="{15B334D6-6886-46FA-B618-85F26F935030}" srcId="{8605A641-1F17-4116-B600-761A119A930E}" destId="{A1B8BAAE-0E0E-4618-82F4-D9F050D8EAD0}" srcOrd="3" destOrd="0" parTransId="{C488E7C2-A609-4E56-8FE8-24BF79213848}" sibTransId="{A40B5C29-2F0A-40DF-9416-1EDDA7EEEEFB}"/>
    <dgm:cxn modelId="{F94BADD7-C45B-4369-8277-EB6F816DF593}" srcId="{8605A641-1F17-4116-B600-761A119A930E}" destId="{E02675DA-7D47-4E79-9A2A-CBB73FEE3AAD}" srcOrd="2" destOrd="0" parTransId="{B6AADD95-FBE4-4F6D-BA4F-9EF382EDFC5E}" sibTransId="{D901CC36-DC33-46C8-A529-615B2495FAFE}"/>
    <dgm:cxn modelId="{1382FDFA-B3B3-48D8-B239-AF76B479572C}" type="presOf" srcId="{373AF7DB-A874-463A-9E40-50E3C18C1F3E}" destId="{EAE9EDE3-3A50-4020-A1E7-8CAB9926DA0C}" srcOrd="0" destOrd="0" presId="urn:microsoft.com/office/officeart/2005/8/layout/default"/>
    <dgm:cxn modelId="{B9AF78ED-BA2E-4E47-9B96-33F282AC50DD}" type="presParOf" srcId="{29470532-6053-4D08-BF0E-F3E8A11F666C}" destId="{112AACE0-B54E-4E24-A4FD-7D394023C2B5}" srcOrd="0" destOrd="0" presId="urn:microsoft.com/office/officeart/2005/8/layout/default"/>
    <dgm:cxn modelId="{2B24E970-0259-4E87-B03A-73B99B866877}" type="presParOf" srcId="{29470532-6053-4D08-BF0E-F3E8A11F666C}" destId="{088A25DB-631D-4DDE-8443-82401C4A2776}" srcOrd="1" destOrd="0" presId="urn:microsoft.com/office/officeart/2005/8/layout/default"/>
    <dgm:cxn modelId="{8DCF4848-6B45-42D1-B2AB-C6D903F7E396}" type="presParOf" srcId="{29470532-6053-4D08-BF0E-F3E8A11F666C}" destId="{ECC0CF38-DB4E-4CD9-A98D-71A7E3877E3C}" srcOrd="2" destOrd="0" presId="urn:microsoft.com/office/officeart/2005/8/layout/default"/>
    <dgm:cxn modelId="{2C0C42B0-198C-45D5-AE72-89379FF276BF}" type="presParOf" srcId="{29470532-6053-4D08-BF0E-F3E8A11F666C}" destId="{AF85DD4F-2F49-478F-8558-33819A018627}" srcOrd="3" destOrd="0" presId="urn:microsoft.com/office/officeart/2005/8/layout/default"/>
    <dgm:cxn modelId="{43708902-F769-4706-8F14-CA646C57283B}" type="presParOf" srcId="{29470532-6053-4D08-BF0E-F3E8A11F666C}" destId="{AB01D381-7705-4C0F-ABB6-8878D9876D05}" srcOrd="4" destOrd="0" presId="urn:microsoft.com/office/officeart/2005/8/layout/default"/>
    <dgm:cxn modelId="{0329CE5A-28A6-451B-904D-AFF65D2D850D}" type="presParOf" srcId="{29470532-6053-4D08-BF0E-F3E8A11F666C}" destId="{93C3BB6A-DE27-4C29-8BC5-437C6F4A73F7}" srcOrd="5" destOrd="0" presId="urn:microsoft.com/office/officeart/2005/8/layout/default"/>
    <dgm:cxn modelId="{10C1AB52-16C4-4FA2-AABB-28571EF898E5}" type="presParOf" srcId="{29470532-6053-4D08-BF0E-F3E8A11F666C}" destId="{A4DD4DF5-1D3B-4306-9B9F-4458CB71C496}" srcOrd="6" destOrd="0" presId="urn:microsoft.com/office/officeart/2005/8/layout/default"/>
    <dgm:cxn modelId="{F0FCE2AE-1B7C-4BBB-80F5-4F4D94D4A726}" type="presParOf" srcId="{29470532-6053-4D08-BF0E-F3E8A11F666C}" destId="{E37073A6-D233-4C56-8EDA-09B4B64CBA9F}" srcOrd="7" destOrd="0" presId="urn:microsoft.com/office/officeart/2005/8/layout/default"/>
    <dgm:cxn modelId="{AAD76F42-6232-4EA5-A0DF-C10CE00EAACA}" type="presParOf" srcId="{29470532-6053-4D08-BF0E-F3E8A11F666C}" destId="{07F780D4-82DD-40EF-BFA1-1A4F727A8E13}" srcOrd="8" destOrd="0" presId="urn:microsoft.com/office/officeart/2005/8/layout/default"/>
    <dgm:cxn modelId="{E5927A01-4801-4BA8-B4A2-C2BCB1A2B7A5}" type="presParOf" srcId="{29470532-6053-4D08-BF0E-F3E8A11F666C}" destId="{22E2CBCF-5B7F-45C7-8B03-B964515582EA}" srcOrd="9" destOrd="0" presId="urn:microsoft.com/office/officeart/2005/8/layout/default"/>
    <dgm:cxn modelId="{6732F5ED-F7EA-4039-BAF4-828B56333FD8}" type="presParOf" srcId="{29470532-6053-4D08-BF0E-F3E8A11F666C}" destId="{EAE9EDE3-3A50-4020-A1E7-8CAB9926DA0C}" srcOrd="10" destOrd="0" presId="urn:microsoft.com/office/officeart/2005/8/layout/default"/>
    <dgm:cxn modelId="{C77631D0-9DE8-488F-994F-779E02992634}" type="presParOf" srcId="{29470532-6053-4D08-BF0E-F3E8A11F666C}" destId="{4EB352C0-7DEF-4A30-BECD-3D5BA02675B0}" srcOrd="11" destOrd="0" presId="urn:microsoft.com/office/officeart/2005/8/layout/default"/>
    <dgm:cxn modelId="{B28A382C-CB1F-4F9A-87B5-3C13AA810751}" type="presParOf" srcId="{29470532-6053-4D08-BF0E-F3E8A11F666C}" destId="{F1359988-450B-4ECF-A322-7D0A7840564E}" srcOrd="12" destOrd="0" presId="urn:microsoft.com/office/officeart/2005/8/layout/default"/>
    <dgm:cxn modelId="{7106C397-599F-403A-A791-BA4835983B2D}" type="presParOf" srcId="{29470532-6053-4D08-BF0E-F3E8A11F666C}" destId="{CAD1623B-C442-4138-8F8C-A80ACC0E9D30}" srcOrd="13" destOrd="0" presId="urn:microsoft.com/office/officeart/2005/8/layout/default"/>
    <dgm:cxn modelId="{ECFA1B73-B7F5-469F-A42F-9364BC1EFB94}" type="presParOf" srcId="{29470532-6053-4D08-BF0E-F3E8A11F666C}" destId="{B55F996F-42AC-443C-AC4D-33CA6BA5E84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234CBC-D13A-4F3F-BBAC-C740ED137A0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470B892D-26E2-42AD-9C21-4599B717FAB2}">
      <dgm:prSet/>
      <dgm:spPr/>
      <dgm:t>
        <a:bodyPr/>
        <a:lstStyle/>
        <a:p>
          <a:pPr rtl="0"/>
          <a:r>
            <a:rPr lang="en-US" dirty="0"/>
            <a:t>Be sure to refer eligible</a:t>
          </a:r>
          <a:r>
            <a:rPr lang="en-US" dirty="0">
              <a:latin typeface="Calibri Light" panose="020F0302020204030204"/>
            </a:rPr>
            <a:t> </a:t>
          </a:r>
          <a:r>
            <a:rPr lang="en-US" dirty="0">
              <a:latin typeface="Calibri"/>
              <a:cs typeface="Calibri"/>
            </a:rPr>
            <a:t>SSDI or SSI-D consumers</a:t>
          </a:r>
          <a:r>
            <a:rPr lang="en-US" dirty="0"/>
            <a:t>.</a:t>
          </a:r>
        </a:p>
      </dgm:t>
    </dgm:pt>
    <dgm:pt modelId="{136C914A-A100-4556-85F2-F8E419577854}" type="parTrans" cxnId="{A890C327-5DC9-44C1-8C03-4C9B59584D04}">
      <dgm:prSet/>
      <dgm:spPr/>
      <dgm:t>
        <a:bodyPr/>
        <a:lstStyle/>
        <a:p>
          <a:endParaRPr lang="en-US"/>
        </a:p>
      </dgm:t>
    </dgm:pt>
    <dgm:pt modelId="{F019E656-C03F-47F2-A95D-59412EA1AD3A}" type="sibTrans" cxnId="{A890C327-5DC9-44C1-8C03-4C9B59584D04}">
      <dgm:prSet/>
      <dgm:spPr/>
      <dgm:t>
        <a:bodyPr/>
        <a:lstStyle/>
        <a:p>
          <a:endParaRPr lang="en-US"/>
        </a:p>
      </dgm:t>
    </dgm:pt>
    <dgm:pt modelId="{418E579D-2055-4F22-BE9D-09CBA8FF3406}">
      <dgm:prSet/>
      <dgm:spPr/>
      <dgm:t>
        <a:bodyPr/>
        <a:lstStyle/>
        <a:p>
          <a:pPr rtl="0"/>
          <a:r>
            <a:rPr lang="en-US" dirty="0"/>
            <a:t>Refer</a:t>
          </a:r>
          <a:r>
            <a:rPr lang="en-US" dirty="0">
              <a:latin typeface="Calibri Light" panose="020F0302020204030204"/>
            </a:rPr>
            <a:t> </a:t>
          </a:r>
          <a:r>
            <a:rPr lang="en-US" dirty="0">
              <a:latin typeface="Calibri"/>
              <a:cs typeface="Calibri"/>
            </a:rPr>
            <a:t>consumers</a:t>
          </a:r>
          <a:r>
            <a:rPr lang="en-US" dirty="0"/>
            <a:t> BEFORE employment begins whenever possible.</a:t>
          </a:r>
        </a:p>
      </dgm:t>
    </dgm:pt>
    <dgm:pt modelId="{B84A004A-8CA9-4ABC-A065-931116B68A54}" type="parTrans" cxnId="{C1C5646D-0AAD-45DD-B2CC-0787E619B146}">
      <dgm:prSet/>
      <dgm:spPr/>
      <dgm:t>
        <a:bodyPr/>
        <a:lstStyle/>
        <a:p>
          <a:endParaRPr lang="en-US"/>
        </a:p>
      </dgm:t>
    </dgm:pt>
    <dgm:pt modelId="{3C8990F8-56D5-429D-B487-ED7EE2A731CF}" type="sibTrans" cxnId="{C1C5646D-0AAD-45DD-B2CC-0787E619B146}">
      <dgm:prSet/>
      <dgm:spPr/>
      <dgm:t>
        <a:bodyPr/>
        <a:lstStyle/>
        <a:p>
          <a:endParaRPr lang="en-US"/>
        </a:p>
      </dgm:t>
    </dgm:pt>
    <dgm:pt modelId="{DC63CF46-CD71-4822-B1EF-C9A656C5E482}">
      <dgm:prSet/>
      <dgm:spPr/>
      <dgm:t>
        <a:bodyPr/>
        <a:lstStyle/>
        <a:p>
          <a:pPr rtl="0"/>
          <a:r>
            <a:rPr lang="en-US" dirty="0"/>
            <a:t>Help educate </a:t>
          </a:r>
          <a:r>
            <a:rPr lang="en-US" b="1" dirty="0">
              <a:latin typeface="Calibri Light" panose="020F0302020204030204"/>
            </a:rPr>
            <a:t>consumers</a:t>
          </a:r>
          <a:r>
            <a:rPr lang="en-US" dirty="0"/>
            <a:t> about</a:t>
          </a:r>
          <a:r>
            <a:rPr lang="en-US" dirty="0">
              <a:latin typeface="Calibri Light" panose="020F0302020204030204"/>
            </a:rPr>
            <a:t> </a:t>
          </a:r>
          <a:r>
            <a:rPr lang="en-US" dirty="0">
              <a:latin typeface="Calibri"/>
              <a:cs typeface="Calibri"/>
            </a:rPr>
            <a:t>benefits counseling</a:t>
          </a:r>
          <a:r>
            <a:rPr lang="en-US" dirty="0"/>
            <a:t> services, so they know what to expect. Let them know who will be calling them!</a:t>
          </a:r>
        </a:p>
      </dgm:t>
    </dgm:pt>
    <dgm:pt modelId="{9AA9EBD5-34BD-42AA-9C53-AA0F69E5C373}" type="parTrans" cxnId="{723DF397-14E6-4B11-96C8-005FBA514757}">
      <dgm:prSet/>
      <dgm:spPr/>
      <dgm:t>
        <a:bodyPr/>
        <a:lstStyle/>
        <a:p>
          <a:endParaRPr lang="en-US"/>
        </a:p>
      </dgm:t>
    </dgm:pt>
    <dgm:pt modelId="{2B9ED047-61C9-438D-8963-AED76E63A148}" type="sibTrans" cxnId="{723DF397-14E6-4B11-96C8-005FBA514757}">
      <dgm:prSet/>
      <dgm:spPr/>
      <dgm:t>
        <a:bodyPr/>
        <a:lstStyle/>
        <a:p>
          <a:endParaRPr lang="en-US"/>
        </a:p>
      </dgm:t>
    </dgm:pt>
    <dgm:pt modelId="{8DC8C2E4-F84C-40E4-9FF6-9D40894E1F08}" type="pres">
      <dgm:prSet presAssocID="{E9234CBC-D13A-4F3F-BBAC-C740ED137A0A}" presName="Name0" presStyleCnt="0">
        <dgm:presLayoutVars>
          <dgm:chMax val="7"/>
          <dgm:dir/>
          <dgm:animLvl val="lvl"/>
          <dgm:resizeHandles val="exact"/>
        </dgm:presLayoutVars>
      </dgm:prSet>
      <dgm:spPr/>
    </dgm:pt>
    <dgm:pt modelId="{57778F74-4424-4856-A9D4-66E493729AE9}" type="pres">
      <dgm:prSet presAssocID="{470B892D-26E2-42AD-9C21-4599B717FAB2}" presName="circle1" presStyleLbl="node1" presStyleIdx="0" presStyleCnt="3"/>
      <dgm:spPr/>
    </dgm:pt>
    <dgm:pt modelId="{69A2574C-E810-44D2-A30D-3B966AC189EC}" type="pres">
      <dgm:prSet presAssocID="{470B892D-26E2-42AD-9C21-4599B717FAB2}" presName="space" presStyleCnt="0"/>
      <dgm:spPr/>
    </dgm:pt>
    <dgm:pt modelId="{8DEA0AF0-FFF3-4A19-BD0C-E15D1BC98639}" type="pres">
      <dgm:prSet presAssocID="{470B892D-26E2-42AD-9C21-4599B717FAB2}" presName="rect1" presStyleLbl="alignAcc1" presStyleIdx="0" presStyleCnt="3"/>
      <dgm:spPr/>
    </dgm:pt>
    <dgm:pt modelId="{A9BC0C36-77C8-49DA-A3D3-046A6558724B}" type="pres">
      <dgm:prSet presAssocID="{418E579D-2055-4F22-BE9D-09CBA8FF3406}" presName="vertSpace2" presStyleLbl="node1" presStyleIdx="0" presStyleCnt="3"/>
      <dgm:spPr/>
    </dgm:pt>
    <dgm:pt modelId="{F9AFA5B7-D18F-4282-A2A3-CD289139467F}" type="pres">
      <dgm:prSet presAssocID="{418E579D-2055-4F22-BE9D-09CBA8FF3406}" presName="circle2" presStyleLbl="node1" presStyleIdx="1" presStyleCnt="3"/>
      <dgm:spPr/>
    </dgm:pt>
    <dgm:pt modelId="{1A674273-295F-401B-9857-2ABB8459EA01}" type="pres">
      <dgm:prSet presAssocID="{418E579D-2055-4F22-BE9D-09CBA8FF3406}" presName="rect2" presStyleLbl="alignAcc1" presStyleIdx="1" presStyleCnt="3"/>
      <dgm:spPr/>
    </dgm:pt>
    <dgm:pt modelId="{9A18E44C-B998-44F1-9786-1C05DBD99216}" type="pres">
      <dgm:prSet presAssocID="{DC63CF46-CD71-4822-B1EF-C9A656C5E482}" presName="vertSpace3" presStyleLbl="node1" presStyleIdx="1" presStyleCnt="3"/>
      <dgm:spPr/>
    </dgm:pt>
    <dgm:pt modelId="{EB9E8EF6-D3F1-4138-812D-2928588D69B7}" type="pres">
      <dgm:prSet presAssocID="{DC63CF46-CD71-4822-B1EF-C9A656C5E482}" presName="circle3" presStyleLbl="node1" presStyleIdx="2" presStyleCnt="3"/>
      <dgm:spPr/>
    </dgm:pt>
    <dgm:pt modelId="{B70CB5BB-C1BB-42B5-948A-91AE39FF3F62}" type="pres">
      <dgm:prSet presAssocID="{DC63CF46-CD71-4822-B1EF-C9A656C5E482}" presName="rect3" presStyleLbl="alignAcc1" presStyleIdx="2" presStyleCnt="3"/>
      <dgm:spPr/>
    </dgm:pt>
    <dgm:pt modelId="{784DF7CC-79F3-4747-BF41-4BE5475FACF8}" type="pres">
      <dgm:prSet presAssocID="{470B892D-26E2-42AD-9C21-4599B717FAB2}" presName="rect1ParTxNoCh" presStyleLbl="alignAcc1" presStyleIdx="2" presStyleCnt="3">
        <dgm:presLayoutVars>
          <dgm:chMax val="1"/>
          <dgm:bulletEnabled val="1"/>
        </dgm:presLayoutVars>
      </dgm:prSet>
      <dgm:spPr/>
    </dgm:pt>
    <dgm:pt modelId="{2284F122-A2BC-46D6-8106-99F584860868}" type="pres">
      <dgm:prSet presAssocID="{418E579D-2055-4F22-BE9D-09CBA8FF3406}" presName="rect2ParTxNoCh" presStyleLbl="alignAcc1" presStyleIdx="2" presStyleCnt="3">
        <dgm:presLayoutVars>
          <dgm:chMax val="1"/>
          <dgm:bulletEnabled val="1"/>
        </dgm:presLayoutVars>
      </dgm:prSet>
      <dgm:spPr/>
    </dgm:pt>
    <dgm:pt modelId="{36546906-125F-41FB-B8A7-2ABC5F5E2EDD}" type="pres">
      <dgm:prSet presAssocID="{DC63CF46-CD71-4822-B1EF-C9A656C5E482}" presName="rect3ParTxNoCh" presStyleLbl="alignAcc1" presStyleIdx="2" presStyleCnt="3">
        <dgm:presLayoutVars>
          <dgm:chMax val="1"/>
          <dgm:bulletEnabled val="1"/>
        </dgm:presLayoutVars>
      </dgm:prSet>
      <dgm:spPr/>
    </dgm:pt>
  </dgm:ptLst>
  <dgm:cxnLst>
    <dgm:cxn modelId="{4F20320A-331F-4C29-986D-83958F330CC3}" type="presOf" srcId="{DC63CF46-CD71-4822-B1EF-C9A656C5E482}" destId="{36546906-125F-41FB-B8A7-2ABC5F5E2EDD}" srcOrd="1" destOrd="0" presId="urn:microsoft.com/office/officeart/2005/8/layout/target3"/>
    <dgm:cxn modelId="{A890C327-5DC9-44C1-8C03-4C9B59584D04}" srcId="{E9234CBC-D13A-4F3F-BBAC-C740ED137A0A}" destId="{470B892D-26E2-42AD-9C21-4599B717FAB2}" srcOrd="0" destOrd="0" parTransId="{136C914A-A100-4556-85F2-F8E419577854}" sibTransId="{F019E656-C03F-47F2-A95D-59412EA1AD3A}"/>
    <dgm:cxn modelId="{AD614148-E011-4FB9-B305-74D4918BC9AA}" type="presOf" srcId="{470B892D-26E2-42AD-9C21-4599B717FAB2}" destId="{8DEA0AF0-FFF3-4A19-BD0C-E15D1BC98639}" srcOrd="0" destOrd="0" presId="urn:microsoft.com/office/officeart/2005/8/layout/target3"/>
    <dgm:cxn modelId="{8E4D6F69-6E96-4623-ADC5-174C9CCA58BA}" type="presOf" srcId="{418E579D-2055-4F22-BE9D-09CBA8FF3406}" destId="{1A674273-295F-401B-9857-2ABB8459EA01}" srcOrd="0" destOrd="0" presId="urn:microsoft.com/office/officeart/2005/8/layout/target3"/>
    <dgm:cxn modelId="{C1C5646D-0AAD-45DD-B2CC-0787E619B146}" srcId="{E9234CBC-D13A-4F3F-BBAC-C740ED137A0A}" destId="{418E579D-2055-4F22-BE9D-09CBA8FF3406}" srcOrd="1" destOrd="0" parTransId="{B84A004A-8CA9-4ABC-A065-931116B68A54}" sibTransId="{3C8990F8-56D5-429D-B487-ED7EE2A731CF}"/>
    <dgm:cxn modelId="{9DAF2696-FB0F-4844-99C8-D4F97A26AED2}" type="presOf" srcId="{418E579D-2055-4F22-BE9D-09CBA8FF3406}" destId="{2284F122-A2BC-46D6-8106-99F584860868}" srcOrd="1" destOrd="0" presId="urn:microsoft.com/office/officeart/2005/8/layout/target3"/>
    <dgm:cxn modelId="{723DF397-14E6-4B11-96C8-005FBA514757}" srcId="{E9234CBC-D13A-4F3F-BBAC-C740ED137A0A}" destId="{DC63CF46-CD71-4822-B1EF-C9A656C5E482}" srcOrd="2" destOrd="0" parTransId="{9AA9EBD5-34BD-42AA-9C53-AA0F69E5C373}" sibTransId="{2B9ED047-61C9-438D-8963-AED76E63A148}"/>
    <dgm:cxn modelId="{F11522C9-A789-4567-B821-F8E660C20B09}" type="presOf" srcId="{470B892D-26E2-42AD-9C21-4599B717FAB2}" destId="{784DF7CC-79F3-4747-BF41-4BE5475FACF8}" srcOrd="1" destOrd="0" presId="urn:microsoft.com/office/officeart/2005/8/layout/target3"/>
    <dgm:cxn modelId="{59EDACD4-F1CC-4028-89EA-FA4AAEE2A5B7}" type="presOf" srcId="{E9234CBC-D13A-4F3F-BBAC-C740ED137A0A}" destId="{8DC8C2E4-F84C-40E4-9FF6-9D40894E1F08}" srcOrd="0" destOrd="0" presId="urn:microsoft.com/office/officeart/2005/8/layout/target3"/>
    <dgm:cxn modelId="{7DF825E0-C0B8-44BF-BF13-696587547AEA}" type="presOf" srcId="{DC63CF46-CD71-4822-B1EF-C9A656C5E482}" destId="{B70CB5BB-C1BB-42B5-948A-91AE39FF3F62}" srcOrd="0" destOrd="0" presId="urn:microsoft.com/office/officeart/2005/8/layout/target3"/>
    <dgm:cxn modelId="{DECAE38B-DB23-4146-8DA9-0E374E5DA5B2}" type="presParOf" srcId="{8DC8C2E4-F84C-40E4-9FF6-9D40894E1F08}" destId="{57778F74-4424-4856-A9D4-66E493729AE9}" srcOrd="0" destOrd="0" presId="urn:microsoft.com/office/officeart/2005/8/layout/target3"/>
    <dgm:cxn modelId="{4B510A69-D7D8-4877-BE46-FDD04D17F5C8}" type="presParOf" srcId="{8DC8C2E4-F84C-40E4-9FF6-9D40894E1F08}" destId="{69A2574C-E810-44D2-A30D-3B966AC189EC}" srcOrd="1" destOrd="0" presId="urn:microsoft.com/office/officeart/2005/8/layout/target3"/>
    <dgm:cxn modelId="{44BC6A8D-B8F7-4874-AE47-9A0D67581262}" type="presParOf" srcId="{8DC8C2E4-F84C-40E4-9FF6-9D40894E1F08}" destId="{8DEA0AF0-FFF3-4A19-BD0C-E15D1BC98639}" srcOrd="2" destOrd="0" presId="urn:microsoft.com/office/officeart/2005/8/layout/target3"/>
    <dgm:cxn modelId="{B49F88AF-A069-49C0-AB1D-41EC5D0742E2}" type="presParOf" srcId="{8DC8C2E4-F84C-40E4-9FF6-9D40894E1F08}" destId="{A9BC0C36-77C8-49DA-A3D3-046A6558724B}" srcOrd="3" destOrd="0" presId="urn:microsoft.com/office/officeart/2005/8/layout/target3"/>
    <dgm:cxn modelId="{58DA70F5-F424-4EC5-AFF4-2BE985060C6C}" type="presParOf" srcId="{8DC8C2E4-F84C-40E4-9FF6-9D40894E1F08}" destId="{F9AFA5B7-D18F-4282-A2A3-CD289139467F}" srcOrd="4" destOrd="0" presId="urn:microsoft.com/office/officeart/2005/8/layout/target3"/>
    <dgm:cxn modelId="{AD5EBE54-A313-43E3-8391-166CB39BB6ED}" type="presParOf" srcId="{8DC8C2E4-F84C-40E4-9FF6-9D40894E1F08}" destId="{1A674273-295F-401B-9857-2ABB8459EA01}" srcOrd="5" destOrd="0" presId="urn:microsoft.com/office/officeart/2005/8/layout/target3"/>
    <dgm:cxn modelId="{36455826-F2E4-48B7-8D03-FD0F71CC7C5A}" type="presParOf" srcId="{8DC8C2E4-F84C-40E4-9FF6-9D40894E1F08}" destId="{9A18E44C-B998-44F1-9786-1C05DBD99216}" srcOrd="6" destOrd="0" presId="urn:microsoft.com/office/officeart/2005/8/layout/target3"/>
    <dgm:cxn modelId="{73F1E1F9-F555-44C2-9669-39C392782F2A}" type="presParOf" srcId="{8DC8C2E4-F84C-40E4-9FF6-9D40894E1F08}" destId="{EB9E8EF6-D3F1-4138-812D-2928588D69B7}" srcOrd="7" destOrd="0" presId="urn:microsoft.com/office/officeart/2005/8/layout/target3"/>
    <dgm:cxn modelId="{3F614803-971A-4BD9-BC61-D7EB41789539}" type="presParOf" srcId="{8DC8C2E4-F84C-40E4-9FF6-9D40894E1F08}" destId="{B70CB5BB-C1BB-42B5-948A-91AE39FF3F62}" srcOrd="8" destOrd="0" presId="urn:microsoft.com/office/officeart/2005/8/layout/target3"/>
    <dgm:cxn modelId="{6A48B526-F621-48ED-998C-11E043158582}" type="presParOf" srcId="{8DC8C2E4-F84C-40E4-9FF6-9D40894E1F08}" destId="{784DF7CC-79F3-4747-BF41-4BE5475FACF8}" srcOrd="9" destOrd="0" presId="urn:microsoft.com/office/officeart/2005/8/layout/target3"/>
    <dgm:cxn modelId="{13CF24F5-48E4-4070-8799-D556F20A15EB}" type="presParOf" srcId="{8DC8C2E4-F84C-40E4-9FF6-9D40894E1F08}" destId="{2284F122-A2BC-46D6-8106-99F584860868}" srcOrd="10" destOrd="0" presId="urn:microsoft.com/office/officeart/2005/8/layout/target3"/>
    <dgm:cxn modelId="{CEDECC09-DB72-4F32-8702-DC03C3CF9BEF}" type="presParOf" srcId="{8DC8C2E4-F84C-40E4-9FF6-9D40894E1F08}" destId="{36546906-125F-41FB-B8A7-2ABC5F5E2EDD}"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04624-4023-4DB7-BE2B-BA7518A38960}">
      <dsp:nvSpPr>
        <dsp:cNvPr id="0" name=""/>
        <dsp:cNvSpPr/>
      </dsp:nvSpPr>
      <dsp:spPr>
        <a:xfrm>
          <a:off x="8184" y="988"/>
          <a:ext cx="3268855" cy="196131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They DO </a:t>
          </a:r>
          <a:r>
            <a:rPr lang="en-US" sz="1800" kern="1200" dirty="0"/>
            <a:t>NOT report</a:t>
          </a:r>
          <a:r>
            <a:rPr lang="en-US" sz="1800" kern="1200" dirty="0">
              <a:latin typeface="Calibri Light" panose="020F0302020204030204"/>
            </a:rPr>
            <a:t> consumer</a:t>
          </a:r>
          <a:r>
            <a:rPr lang="en-US" sz="1800" kern="1200" dirty="0"/>
            <a:t> information to Social Security or other state or federal agencies.</a:t>
          </a:r>
          <a:r>
            <a:rPr lang="en-US" sz="1800" kern="1200" dirty="0">
              <a:latin typeface="Calibri Light" panose="020F0302020204030204"/>
            </a:rPr>
            <a:t> </a:t>
          </a:r>
          <a:r>
            <a:rPr lang="en-US" sz="1800" kern="1200" dirty="0"/>
            <a:t> They do teach beneficiaries how to effectively communicate with Social Security and other agencies.</a:t>
          </a:r>
          <a:r>
            <a:rPr lang="en-US" sz="1800" kern="1200" dirty="0">
              <a:latin typeface="Calibri Light" panose="020F0302020204030204"/>
            </a:rPr>
            <a:t> </a:t>
          </a:r>
        </a:p>
      </dsp:txBody>
      <dsp:txXfrm>
        <a:off x="8184" y="988"/>
        <a:ext cx="3268855" cy="1961313"/>
      </dsp:txXfrm>
    </dsp:sp>
    <dsp:sp modelId="{87C64379-FD54-423F-887F-AC9820D11467}">
      <dsp:nvSpPr>
        <dsp:cNvPr id="0" name=""/>
        <dsp:cNvSpPr/>
      </dsp:nvSpPr>
      <dsp:spPr>
        <a:xfrm>
          <a:off x="3603925" y="988"/>
          <a:ext cx="3268855" cy="196131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They support consumers</a:t>
          </a:r>
          <a:r>
            <a:rPr lang="en-US" sz="1800" kern="1200" dirty="0"/>
            <a:t> long-term by teaching them how to manage their own benefits and work incentives! They are the go-to person if a benefits issue or question arises!</a:t>
          </a:r>
        </a:p>
      </dsp:txBody>
      <dsp:txXfrm>
        <a:off x="3603925" y="988"/>
        <a:ext cx="3268855" cy="1961313"/>
      </dsp:txXfrm>
    </dsp:sp>
    <dsp:sp modelId="{CE63EAAE-ECD3-4C21-9150-EA80932A055A}">
      <dsp:nvSpPr>
        <dsp:cNvPr id="0" name=""/>
        <dsp:cNvSpPr/>
      </dsp:nvSpPr>
      <dsp:spPr>
        <a:xfrm>
          <a:off x="7199666" y="988"/>
          <a:ext cx="3268855" cy="196131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They DO</a:t>
          </a:r>
          <a:r>
            <a:rPr lang="en-US" sz="1800" kern="1200" dirty="0"/>
            <a:t> NOT provide employment services or employment supports directly to </a:t>
          </a:r>
          <a:r>
            <a:rPr lang="en-US" sz="1800" kern="1200" dirty="0">
              <a:latin typeface="Calibri Light" panose="020F0302020204030204"/>
            </a:rPr>
            <a:t>consumers</a:t>
          </a:r>
          <a:r>
            <a:rPr lang="en-US" sz="1800" kern="1200" dirty="0"/>
            <a:t>. </a:t>
          </a:r>
        </a:p>
      </dsp:txBody>
      <dsp:txXfrm>
        <a:off x="7199666" y="988"/>
        <a:ext cx="3268855" cy="1961313"/>
      </dsp:txXfrm>
    </dsp:sp>
    <dsp:sp modelId="{3BB2E39C-0DF2-4891-840E-1F814F3CCB3B}">
      <dsp:nvSpPr>
        <dsp:cNvPr id="0" name=""/>
        <dsp:cNvSpPr/>
      </dsp:nvSpPr>
      <dsp:spPr>
        <a:xfrm>
          <a:off x="8184" y="2289187"/>
          <a:ext cx="3268855" cy="196131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They work</a:t>
          </a:r>
          <a:r>
            <a:rPr lang="en-US" sz="1800" kern="1200" dirty="0"/>
            <a:t> as an integral part of the employment team including counselor, job placement specialist, case manager, etc. </a:t>
          </a:r>
        </a:p>
      </dsp:txBody>
      <dsp:txXfrm>
        <a:off x="8184" y="2289187"/>
        <a:ext cx="3268855" cy="1961313"/>
      </dsp:txXfrm>
    </dsp:sp>
    <dsp:sp modelId="{5643FEB3-9C26-480B-B39E-352EBBEACE0D}">
      <dsp:nvSpPr>
        <dsp:cNvPr id="0" name=""/>
        <dsp:cNvSpPr/>
      </dsp:nvSpPr>
      <dsp:spPr>
        <a:xfrm>
          <a:off x="3603925" y="2289187"/>
          <a:ext cx="3268855" cy="196131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They DO</a:t>
          </a:r>
          <a:r>
            <a:rPr lang="en-US" sz="1800" kern="1200" dirty="0"/>
            <a:t> NOT assist with the benefits application process and cannot </a:t>
          </a:r>
          <a:r>
            <a:rPr lang="en-US" sz="1800" kern="1200" dirty="0">
              <a:latin typeface="Calibri Light" panose="020F0302020204030204"/>
            </a:rPr>
            <a:t>represent consumers</a:t>
          </a:r>
          <a:r>
            <a:rPr lang="en-US" sz="1800" kern="1200" dirty="0"/>
            <a:t> in any appeals process.</a:t>
          </a:r>
        </a:p>
      </dsp:txBody>
      <dsp:txXfrm>
        <a:off x="3603925" y="2289187"/>
        <a:ext cx="3268855" cy="1961313"/>
      </dsp:txXfrm>
    </dsp:sp>
    <dsp:sp modelId="{97AF21DA-1B19-4D63-B628-356E179D2ADB}">
      <dsp:nvSpPr>
        <dsp:cNvPr id="0" name=""/>
        <dsp:cNvSpPr/>
      </dsp:nvSpPr>
      <dsp:spPr>
        <a:xfrm>
          <a:off x="7199666" y="2289187"/>
          <a:ext cx="3268855" cy="196131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WIPA/KWIC services are</a:t>
          </a:r>
          <a:r>
            <a:rPr lang="en-US" sz="1800" kern="1200" dirty="0">
              <a:latin typeface="Calibri Light" panose="020F0302020204030204"/>
            </a:rPr>
            <a:t> </a:t>
          </a:r>
          <a:endParaRPr lang="en-US" sz="1800" kern="1200" dirty="0"/>
        </a:p>
        <a:p>
          <a:pPr marL="0" lvl="0" indent="0" algn="ctr" defTabSz="800100">
            <a:lnSpc>
              <a:spcPct val="90000"/>
            </a:lnSpc>
            <a:spcBef>
              <a:spcPct val="0"/>
            </a:spcBef>
            <a:spcAft>
              <a:spcPct val="35000"/>
            </a:spcAft>
            <a:buNone/>
          </a:pPr>
          <a:r>
            <a:rPr lang="en-US" sz="1800" kern="1200" dirty="0"/>
            <a:t>Free and Confidential!</a:t>
          </a:r>
        </a:p>
      </dsp:txBody>
      <dsp:txXfrm>
        <a:off x="7199666" y="2289187"/>
        <a:ext cx="3268855" cy="1961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919DA-C2A4-40AD-8E83-E0AA9C958772}">
      <dsp:nvSpPr>
        <dsp:cNvPr id="0" name=""/>
        <dsp:cNvSpPr/>
      </dsp:nvSpPr>
      <dsp:spPr>
        <a:xfrm>
          <a:off x="0" y="616"/>
          <a:ext cx="69103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B29F7-C92D-44B4-B5C2-5D0EB9C94050}">
      <dsp:nvSpPr>
        <dsp:cNvPr id="0" name=""/>
        <dsp:cNvSpPr/>
      </dsp:nvSpPr>
      <dsp:spPr>
        <a:xfrm>
          <a:off x="0" y="616"/>
          <a:ext cx="6910387" cy="5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Verify</a:t>
          </a:r>
        </a:p>
      </dsp:txBody>
      <dsp:txXfrm>
        <a:off x="0" y="616"/>
        <a:ext cx="6910387" cy="561132"/>
      </dsp:txXfrm>
    </dsp:sp>
    <dsp:sp modelId="{AA867D35-43E9-4DD1-AA20-D5F8D4900689}">
      <dsp:nvSpPr>
        <dsp:cNvPr id="0" name=""/>
        <dsp:cNvSpPr/>
      </dsp:nvSpPr>
      <dsp:spPr>
        <a:xfrm>
          <a:off x="0" y="561749"/>
          <a:ext cx="69103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A1166-8338-4283-B53F-1DC3A2CEC9DA}">
      <dsp:nvSpPr>
        <dsp:cNvPr id="0" name=""/>
        <dsp:cNvSpPr/>
      </dsp:nvSpPr>
      <dsp:spPr>
        <a:xfrm>
          <a:off x="0" y="561749"/>
          <a:ext cx="6910387" cy="5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Create</a:t>
          </a:r>
          <a:r>
            <a:rPr lang="en-US" sz="2600" kern="1200">
              <a:latin typeface="Calibri Light" panose="020F0302020204030204"/>
            </a:rPr>
            <a:t> Benefits Summary &amp; Analysis (BSA)</a:t>
          </a:r>
          <a:endParaRPr lang="en-US" sz="2600" kern="1200"/>
        </a:p>
      </dsp:txBody>
      <dsp:txXfrm>
        <a:off x="0" y="561749"/>
        <a:ext cx="6910387" cy="561132"/>
      </dsp:txXfrm>
    </dsp:sp>
    <dsp:sp modelId="{F0AD5060-54AC-419C-A7CF-64E3E61746FC}">
      <dsp:nvSpPr>
        <dsp:cNvPr id="0" name=""/>
        <dsp:cNvSpPr/>
      </dsp:nvSpPr>
      <dsp:spPr>
        <a:xfrm>
          <a:off x="0" y="1122881"/>
          <a:ext cx="69103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A8730-F432-4355-8AB0-5467360E77B1}">
      <dsp:nvSpPr>
        <dsp:cNvPr id="0" name=""/>
        <dsp:cNvSpPr/>
      </dsp:nvSpPr>
      <dsp:spPr>
        <a:xfrm>
          <a:off x="0" y="1122881"/>
          <a:ext cx="6910387" cy="5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Identify and connect</a:t>
          </a:r>
        </a:p>
      </dsp:txBody>
      <dsp:txXfrm>
        <a:off x="0" y="1122881"/>
        <a:ext cx="6910387" cy="561132"/>
      </dsp:txXfrm>
    </dsp:sp>
    <dsp:sp modelId="{EB44659C-8AEA-4536-A6DC-D97A9BE0A876}">
      <dsp:nvSpPr>
        <dsp:cNvPr id="0" name=""/>
        <dsp:cNvSpPr/>
      </dsp:nvSpPr>
      <dsp:spPr>
        <a:xfrm>
          <a:off x="0" y="1684013"/>
          <a:ext cx="69103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37E1D-3B28-4094-801F-11F52B38C39B}">
      <dsp:nvSpPr>
        <dsp:cNvPr id="0" name=""/>
        <dsp:cNvSpPr/>
      </dsp:nvSpPr>
      <dsp:spPr>
        <a:xfrm>
          <a:off x="0" y="1684013"/>
          <a:ext cx="6910387" cy="5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Teach</a:t>
          </a:r>
        </a:p>
      </dsp:txBody>
      <dsp:txXfrm>
        <a:off x="0" y="1684013"/>
        <a:ext cx="6910387" cy="561132"/>
      </dsp:txXfrm>
    </dsp:sp>
    <dsp:sp modelId="{2322179B-CAED-4DB3-BAF5-E58A57B50211}">
      <dsp:nvSpPr>
        <dsp:cNvPr id="0" name=""/>
        <dsp:cNvSpPr/>
      </dsp:nvSpPr>
      <dsp:spPr>
        <a:xfrm>
          <a:off x="0" y="2245146"/>
          <a:ext cx="69103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BD7EE3-AA34-43F5-B5E3-1D29BF9431FF}">
      <dsp:nvSpPr>
        <dsp:cNvPr id="0" name=""/>
        <dsp:cNvSpPr/>
      </dsp:nvSpPr>
      <dsp:spPr>
        <a:xfrm>
          <a:off x="0" y="2245146"/>
          <a:ext cx="6910387" cy="5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Create </a:t>
          </a:r>
          <a:r>
            <a:rPr lang="en-US" sz="2600" kern="1200">
              <a:latin typeface="Calibri Light" panose="020F0302020204030204"/>
            </a:rPr>
            <a:t>Work Incentive Plan (WIP)</a:t>
          </a:r>
          <a:endParaRPr lang="en-US" sz="2600" kern="1200"/>
        </a:p>
      </dsp:txBody>
      <dsp:txXfrm>
        <a:off x="0" y="2245146"/>
        <a:ext cx="6910387" cy="561132"/>
      </dsp:txXfrm>
    </dsp:sp>
    <dsp:sp modelId="{BFB124F7-BE7B-4A79-9DED-04C7A82EDBDB}">
      <dsp:nvSpPr>
        <dsp:cNvPr id="0" name=""/>
        <dsp:cNvSpPr/>
      </dsp:nvSpPr>
      <dsp:spPr>
        <a:xfrm>
          <a:off x="0" y="2806278"/>
          <a:ext cx="69103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73263-8F81-4344-94CB-556822FFE326}">
      <dsp:nvSpPr>
        <dsp:cNvPr id="0" name=""/>
        <dsp:cNvSpPr/>
      </dsp:nvSpPr>
      <dsp:spPr>
        <a:xfrm>
          <a:off x="0" y="2806278"/>
          <a:ext cx="6910387" cy="5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Support</a:t>
          </a:r>
          <a:r>
            <a:rPr lang="en-US" sz="2600" kern="1200">
              <a:latin typeface="Calibri Light" panose="020F0302020204030204"/>
            </a:rPr>
            <a:t> consumer</a:t>
          </a:r>
          <a:endParaRPr lang="en-US" sz="2600" kern="1200"/>
        </a:p>
      </dsp:txBody>
      <dsp:txXfrm>
        <a:off x="0" y="2806278"/>
        <a:ext cx="6910387" cy="561132"/>
      </dsp:txXfrm>
    </dsp:sp>
    <dsp:sp modelId="{DCB4828A-BE9A-4E2E-9E4F-03D191A1311C}">
      <dsp:nvSpPr>
        <dsp:cNvPr id="0" name=""/>
        <dsp:cNvSpPr/>
      </dsp:nvSpPr>
      <dsp:spPr>
        <a:xfrm>
          <a:off x="0" y="3367411"/>
          <a:ext cx="69103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F96DD-845A-4B7B-BC63-A6B78AE12008}">
      <dsp:nvSpPr>
        <dsp:cNvPr id="0" name=""/>
        <dsp:cNvSpPr/>
      </dsp:nvSpPr>
      <dsp:spPr>
        <a:xfrm>
          <a:off x="0" y="3367411"/>
          <a:ext cx="6910387" cy="5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Help</a:t>
          </a:r>
          <a:r>
            <a:rPr lang="en-US" sz="2600" kern="1200">
              <a:latin typeface="Calibri Light" panose="020F0302020204030204"/>
            </a:rPr>
            <a:t> manage benefits</a:t>
          </a:r>
          <a:endParaRPr lang="en-US" sz="2600" kern="1200"/>
        </a:p>
      </dsp:txBody>
      <dsp:txXfrm>
        <a:off x="0" y="3367411"/>
        <a:ext cx="6910387" cy="561132"/>
      </dsp:txXfrm>
    </dsp:sp>
    <dsp:sp modelId="{73A4815D-52DE-4912-BFEB-BFDC4CF53F5A}">
      <dsp:nvSpPr>
        <dsp:cNvPr id="0" name=""/>
        <dsp:cNvSpPr/>
      </dsp:nvSpPr>
      <dsp:spPr>
        <a:xfrm>
          <a:off x="0" y="3928543"/>
          <a:ext cx="69103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3AE28-AB55-4A91-AD99-136D3E6185B5}">
      <dsp:nvSpPr>
        <dsp:cNvPr id="0" name=""/>
        <dsp:cNvSpPr/>
      </dsp:nvSpPr>
      <dsp:spPr>
        <a:xfrm>
          <a:off x="0" y="3928543"/>
          <a:ext cx="6910387" cy="5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Analyze</a:t>
          </a:r>
          <a:r>
            <a:rPr lang="en-US" sz="2600" kern="1200">
              <a:latin typeface="Calibri Light" panose="020F0302020204030204"/>
            </a:rPr>
            <a:t> healthcare options</a:t>
          </a:r>
          <a:endParaRPr lang="en-US" sz="2600" kern="1200"/>
        </a:p>
      </dsp:txBody>
      <dsp:txXfrm>
        <a:off x="0" y="3928543"/>
        <a:ext cx="6910387" cy="561132"/>
      </dsp:txXfrm>
    </dsp:sp>
    <dsp:sp modelId="{7EADF110-ABA7-4AF8-B215-21A43D2A5EF1}">
      <dsp:nvSpPr>
        <dsp:cNvPr id="0" name=""/>
        <dsp:cNvSpPr/>
      </dsp:nvSpPr>
      <dsp:spPr>
        <a:xfrm>
          <a:off x="0" y="4489675"/>
          <a:ext cx="69103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B747B-6576-441A-81CD-F098F14B1AD5}">
      <dsp:nvSpPr>
        <dsp:cNvPr id="0" name=""/>
        <dsp:cNvSpPr/>
      </dsp:nvSpPr>
      <dsp:spPr>
        <a:xfrm>
          <a:off x="0" y="4489675"/>
          <a:ext cx="6910387" cy="5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Offer</a:t>
          </a:r>
          <a:r>
            <a:rPr lang="en-US" sz="2600" kern="1200">
              <a:latin typeface="Calibri Light" panose="020F0302020204030204"/>
            </a:rPr>
            <a:t> resources</a:t>
          </a:r>
          <a:endParaRPr lang="en-US" sz="2600" kern="1200"/>
        </a:p>
      </dsp:txBody>
      <dsp:txXfrm>
        <a:off x="0" y="4489675"/>
        <a:ext cx="6910387" cy="561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72E96-DC0B-47B7-ADE0-0D300685C00A}">
      <dsp:nvSpPr>
        <dsp:cNvPr id="0" name=""/>
        <dsp:cNvSpPr/>
      </dsp:nvSpPr>
      <dsp:spPr>
        <a:xfrm>
          <a:off x="0" y="92058"/>
          <a:ext cx="3143249" cy="1885950"/>
        </a:xfrm>
        <a:prstGeom prst="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WIPA was created as part of the Ticket to Work and Work Incentives Improvement Act of 1999.</a:t>
          </a:r>
          <a:r>
            <a:rPr lang="en-US" sz="1900" kern="1200" dirty="0">
              <a:latin typeface="Calibri Light" panose="020F0302020204030204"/>
            </a:rPr>
            <a:t> </a:t>
          </a:r>
          <a:r>
            <a:rPr lang="en-US" sz="1900" kern="1200" dirty="0"/>
            <a:t> WIPA is funded primarily by the Social Security Administration (SSA).</a:t>
          </a:r>
          <a:r>
            <a:rPr lang="en-US" sz="1900" kern="1200" dirty="0">
              <a:latin typeface="Calibri Light" panose="020F0302020204030204"/>
            </a:rPr>
            <a:t> </a:t>
          </a:r>
          <a:endParaRPr lang="en-US" sz="1900" kern="1200" dirty="0"/>
        </a:p>
      </dsp:txBody>
      <dsp:txXfrm>
        <a:off x="0" y="92058"/>
        <a:ext cx="3143249" cy="1885950"/>
      </dsp:txXfrm>
    </dsp:sp>
    <dsp:sp modelId="{8B9EDAA0-A27A-4C27-B61D-ED02A1C34676}">
      <dsp:nvSpPr>
        <dsp:cNvPr id="0" name=""/>
        <dsp:cNvSpPr/>
      </dsp:nvSpPr>
      <dsp:spPr>
        <a:xfrm>
          <a:off x="3457575" y="92058"/>
          <a:ext cx="3143249" cy="1885950"/>
        </a:xfrm>
        <a:prstGeom prst="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Social Security has cooperative agreements to provide WIPA services nationwide</a:t>
          </a:r>
        </a:p>
      </dsp:txBody>
      <dsp:txXfrm>
        <a:off x="3457575" y="92058"/>
        <a:ext cx="3143249" cy="1885950"/>
      </dsp:txXfrm>
    </dsp:sp>
    <dsp:sp modelId="{EEDD5AE4-06E7-478B-8D09-EBA58DE24399}">
      <dsp:nvSpPr>
        <dsp:cNvPr id="0" name=""/>
        <dsp:cNvSpPr/>
      </dsp:nvSpPr>
      <dsp:spPr>
        <a:xfrm>
          <a:off x="6915149" y="92058"/>
          <a:ext cx="3143249" cy="1885950"/>
        </a:xfrm>
        <a:prstGeom prst="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WIPA projects are staffed by trained and certified Community Work Incentives Coordinators (CWICs).</a:t>
          </a:r>
          <a:r>
            <a:rPr lang="en-US" sz="1900" kern="1200" dirty="0">
              <a:latin typeface="Calibri Light" panose="020F0302020204030204"/>
            </a:rPr>
            <a:t> </a:t>
          </a:r>
          <a:endParaRPr lang="en-US" sz="1900" kern="1200" dirty="0"/>
        </a:p>
      </dsp:txBody>
      <dsp:txXfrm>
        <a:off x="6915149" y="92058"/>
        <a:ext cx="3143249" cy="1885950"/>
      </dsp:txXfrm>
    </dsp:sp>
    <dsp:sp modelId="{7CC7F5B9-A5C5-4E79-896F-10BB737DB623}">
      <dsp:nvSpPr>
        <dsp:cNvPr id="0" name=""/>
        <dsp:cNvSpPr/>
      </dsp:nvSpPr>
      <dsp:spPr>
        <a:xfrm>
          <a:off x="0" y="2292333"/>
          <a:ext cx="3143249" cy="1885950"/>
        </a:xfrm>
        <a:prstGeom prst="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It is a critical component of national effort to improve employment outcomes for Social Security disability beneficiaries.</a:t>
          </a:r>
        </a:p>
      </dsp:txBody>
      <dsp:txXfrm>
        <a:off x="0" y="2292333"/>
        <a:ext cx="3143249" cy="1885950"/>
      </dsp:txXfrm>
    </dsp:sp>
    <dsp:sp modelId="{6452AF6A-38D3-450E-871B-9C49EC7EECAC}">
      <dsp:nvSpPr>
        <dsp:cNvPr id="0" name=""/>
        <dsp:cNvSpPr/>
      </dsp:nvSpPr>
      <dsp:spPr>
        <a:xfrm>
          <a:off x="3457575" y="2292332"/>
          <a:ext cx="3143249" cy="1885950"/>
        </a:xfrm>
        <a:prstGeom prst="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WIPA services are free and confidential!</a:t>
          </a:r>
          <a:r>
            <a:rPr lang="en-US" sz="1900" kern="1200" dirty="0">
              <a:latin typeface="Calibri Light" panose="020F0302020204030204"/>
            </a:rPr>
            <a:t> </a:t>
          </a:r>
          <a:r>
            <a:rPr lang="en-US" sz="1900" kern="1200" dirty="0"/>
            <a:t> OVR is not provided a report unless it is approved by the beneficiary to do so.</a:t>
          </a:r>
        </a:p>
      </dsp:txBody>
      <dsp:txXfrm>
        <a:off x="3457575" y="2292332"/>
        <a:ext cx="3143249" cy="1885950"/>
      </dsp:txXfrm>
    </dsp:sp>
    <dsp:sp modelId="{A3A07B44-3D61-42C5-9DF6-992E86242D8C}">
      <dsp:nvSpPr>
        <dsp:cNvPr id="0" name=""/>
        <dsp:cNvSpPr/>
      </dsp:nvSpPr>
      <dsp:spPr>
        <a:xfrm>
          <a:off x="6915149" y="2292332"/>
          <a:ext cx="3143249" cy="1885950"/>
        </a:xfrm>
        <a:prstGeom prst="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WIPA p</a:t>
          </a:r>
          <a:r>
            <a:rPr lang="en-US" altLang="en-US" sz="1900" kern="1200" dirty="0"/>
            <a:t>rovides individualized, in-depth, employment focused benefits counseling and work incentives planning in all 50 states and US territories.</a:t>
          </a:r>
          <a:endParaRPr lang="en-US" sz="1900" kern="1200" dirty="0"/>
        </a:p>
      </dsp:txBody>
      <dsp:txXfrm>
        <a:off x="6915149" y="2292332"/>
        <a:ext cx="3143249" cy="1885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AACE0-B54E-4E24-A4FD-7D394023C2B5}">
      <dsp:nvSpPr>
        <dsp:cNvPr id="0" name=""/>
        <dsp:cNvSpPr/>
      </dsp:nvSpPr>
      <dsp:spPr>
        <a:xfrm>
          <a:off x="1" y="496545"/>
          <a:ext cx="2418522" cy="1451113"/>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Benefits received, details, and other key information</a:t>
          </a:r>
        </a:p>
      </dsp:txBody>
      <dsp:txXfrm>
        <a:off x="1" y="496545"/>
        <a:ext cx="2418522" cy="1451113"/>
      </dsp:txXfrm>
    </dsp:sp>
    <dsp:sp modelId="{ECC0CF38-DB4E-4CD9-A98D-71A7E3877E3C}">
      <dsp:nvSpPr>
        <dsp:cNvPr id="0" name=""/>
        <dsp:cNvSpPr/>
      </dsp:nvSpPr>
      <dsp:spPr>
        <a:xfrm>
          <a:off x="2663423" y="511288"/>
          <a:ext cx="2418522" cy="1451113"/>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Employment details and goals </a:t>
          </a:r>
        </a:p>
      </dsp:txBody>
      <dsp:txXfrm>
        <a:off x="2663423" y="511288"/>
        <a:ext cx="2418522" cy="1451113"/>
      </dsp:txXfrm>
    </dsp:sp>
    <dsp:sp modelId="{AB01D381-7705-4C0F-ABB6-8878D9876D05}">
      <dsp:nvSpPr>
        <dsp:cNvPr id="0" name=""/>
        <dsp:cNvSpPr/>
      </dsp:nvSpPr>
      <dsp:spPr>
        <a:xfrm>
          <a:off x="5323798" y="511288"/>
          <a:ext cx="2418522" cy="1451113"/>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Breakdown of the impact of work on Social Security cash benefits, health care coverage, other federal and state benefits as applicable</a:t>
          </a:r>
        </a:p>
      </dsp:txBody>
      <dsp:txXfrm>
        <a:off x="5323798" y="511288"/>
        <a:ext cx="2418522" cy="1451113"/>
      </dsp:txXfrm>
    </dsp:sp>
    <dsp:sp modelId="{A4DD4DF5-1D3B-4306-9B9F-4458CB71C496}">
      <dsp:nvSpPr>
        <dsp:cNvPr id="0" name=""/>
        <dsp:cNvSpPr/>
      </dsp:nvSpPr>
      <dsp:spPr>
        <a:xfrm>
          <a:off x="7984172" y="511288"/>
          <a:ext cx="2418522" cy="1451113"/>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Employment</a:t>
          </a:r>
          <a:r>
            <a:rPr lang="en-US" sz="1600" kern="1200"/>
            <a:t> Services and Supports if applicable</a:t>
          </a:r>
        </a:p>
      </dsp:txBody>
      <dsp:txXfrm>
        <a:off x="7984172" y="511288"/>
        <a:ext cx="2418522" cy="1451113"/>
      </dsp:txXfrm>
    </dsp:sp>
    <dsp:sp modelId="{07F780D4-82DD-40EF-BFA1-1A4F727A8E13}">
      <dsp:nvSpPr>
        <dsp:cNvPr id="0" name=""/>
        <dsp:cNvSpPr/>
      </dsp:nvSpPr>
      <dsp:spPr>
        <a:xfrm>
          <a:off x="3048" y="2204254"/>
          <a:ext cx="2418522" cy="163272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Other topics including additional information relevant to the specific consumer  like STABLE or ABLE account information, Financial Resources, Housing Information, etc. </a:t>
          </a:r>
        </a:p>
      </dsp:txBody>
      <dsp:txXfrm>
        <a:off x="3048" y="2204254"/>
        <a:ext cx="2418522" cy="1632720"/>
      </dsp:txXfrm>
    </dsp:sp>
    <dsp:sp modelId="{EAE9EDE3-3A50-4020-A1E7-8CAB9926DA0C}">
      <dsp:nvSpPr>
        <dsp:cNvPr id="0" name=""/>
        <dsp:cNvSpPr/>
      </dsp:nvSpPr>
      <dsp:spPr>
        <a:xfrm>
          <a:off x="2663423" y="2204254"/>
          <a:ext cx="2418522" cy="163272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Important things to remember and steps to follow for reporting, etc.</a:t>
          </a:r>
        </a:p>
      </dsp:txBody>
      <dsp:txXfrm>
        <a:off x="2663423" y="2204254"/>
        <a:ext cx="2418522" cy="1632720"/>
      </dsp:txXfrm>
    </dsp:sp>
    <dsp:sp modelId="{F1359988-450B-4ECF-A322-7D0A7840564E}">
      <dsp:nvSpPr>
        <dsp:cNvPr id="0" name=""/>
        <dsp:cNvSpPr/>
      </dsp:nvSpPr>
      <dsp:spPr>
        <a:xfrm>
          <a:off x="5323798" y="2218998"/>
          <a:ext cx="2418522" cy="1603233"/>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Financial SNAPSHOT showing different earnings goals and a look at the bottom line</a:t>
          </a:r>
        </a:p>
      </dsp:txBody>
      <dsp:txXfrm>
        <a:off x="5323798" y="2218998"/>
        <a:ext cx="2418522" cy="1603233"/>
      </dsp:txXfrm>
    </dsp:sp>
    <dsp:sp modelId="{B55F996F-42AC-443C-AC4D-33CA6BA5E84A}">
      <dsp:nvSpPr>
        <dsp:cNvPr id="0" name=""/>
        <dsp:cNvSpPr/>
      </dsp:nvSpPr>
      <dsp:spPr>
        <a:xfrm>
          <a:off x="7984172" y="2218998"/>
          <a:ext cx="2418522" cy="1603233"/>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Supporting documentation like SSI calculation charts, TWP/EPE charts, MSP and LIS calculation charts, FACT sheets, resource material.</a:t>
          </a:r>
        </a:p>
      </dsp:txBody>
      <dsp:txXfrm>
        <a:off x="7984172" y="2218998"/>
        <a:ext cx="2418522" cy="1603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8F74-4424-4856-A9D4-66E493729AE9}">
      <dsp:nvSpPr>
        <dsp:cNvPr id="0" name=""/>
        <dsp:cNvSpPr/>
      </dsp:nvSpPr>
      <dsp:spPr>
        <a:xfrm>
          <a:off x="0" y="0"/>
          <a:ext cx="4022724" cy="402272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A0AF0-FFF3-4A19-BD0C-E15D1BC98639}">
      <dsp:nvSpPr>
        <dsp:cNvPr id="0" name=""/>
        <dsp:cNvSpPr/>
      </dsp:nvSpPr>
      <dsp:spPr>
        <a:xfrm>
          <a:off x="2011362" y="0"/>
          <a:ext cx="8047037" cy="402272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Be sure to refer eligible</a:t>
          </a:r>
          <a:r>
            <a:rPr lang="en-US" sz="2400" kern="1200" dirty="0">
              <a:latin typeface="Calibri Light" panose="020F0302020204030204"/>
            </a:rPr>
            <a:t> </a:t>
          </a:r>
          <a:r>
            <a:rPr lang="en-US" sz="2400" kern="1200" dirty="0">
              <a:latin typeface="Calibri"/>
              <a:cs typeface="Calibri"/>
            </a:rPr>
            <a:t>SSDI or SSI-D consumers</a:t>
          </a:r>
          <a:r>
            <a:rPr lang="en-US" sz="2400" kern="1200" dirty="0"/>
            <a:t>.</a:t>
          </a:r>
        </a:p>
      </dsp:txBody>
      <dsp:txXfrm>
        <a:off x="2011362" y="0"/>
        <a:ext cx="8047037" cy="1206820"/>
      </dsp:txXfrm>
    </dsp:sp>
    <dsp:sp modelId="{F9AFA5B7-D18F-4282-A2A3-CD289139467F}">
      <dsp:nvSpPr>
        <dsp:cNvPr id="0" name=""/>
        <dsp:cNvSpPr/>
      </dsp:nvSpPr>
      <dsp:spPr>
        <a:xfrm>
          <a:off x="703978" y="1206820"/>
          <a:ext cx="2614768" cy="261476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74273-295F-401B-9857-2ABB8459EA01}">
      <dsp:nvSpPr>
        <dsp:cNvPr id="0" name=""/>
        <dsp:cNvSpPr/>
      </dsp:nvSpPr>
      <dsp:spPr>
        <a:xfrm>
          <a:off x="2011362" y="1206820"/>
          <a:ext cx="8047037" cy="261476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Refer</a:t>
          </a:r>
          <a:r>
            <a:rPr lang="en-US" sz="2400" kern="1200" dirty="0">
              <a:latin typeface="Calibri Light" panose="020F0302020204030204"/>
            </a:rPr>
            <a:t> </a:t>
          </a:r>
          <a:r>
            <a:rPr lang="en-US" sz="2400" kern="1200" dirty="0">
              <a:latin typeface="Calibri"/>
              <a:cs typeface="Calibri"/>
            </a:rPr>
            <a:t>consumers</a:t>
          </a:r>
          <a:r>
            <a:rPr lang="en-US" sz="2400" kern="1200" dirty="0"/>
            <a:t> BEFORE employment begins whenever possible.</a:t>
          </a:r>
        </a:p>
      </dsp:txBody>
      <dsp:txXfrm>
        <a:off x="2011362" y="1206820"/>
        <a:ext cx="8047037" cy="1206816"/>
      </dsp:txXfrm>
    </dsp:sp>
    <dsp:sp modelId="{EB9E8EF6-D3F1-4138-812D-2928588D69B7}">
      <dsp:nvSpPr>
        <dsp:cNvPr id="0" name=""/>
        <dsp:cNvSpPr/>
      </dsp:nvSpPr>
      <dsp:spPr>
        <a:xfrm>
          <a:off x="1407954" y="2413636"/>
          <a:ext cx="1206816" cy="120681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CB5BB-C1BB-42B5-948A-91AE39FF3F62}">
      <dsp:nvSpPr>
        <dsp:cNvPr id="0" name=""/>
        <dsp:cNvSpPr/>
      </dsp:nvSpPr>
      <dsp:spPr>
        <a:xfrm>
          <a:off x="2011362" y="2413636"/>
          <a:ext cx="8047037" cy="120681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Help educate </a:t>
          </a:r>
          <a:r>
            <a:rPr lang="en-US" sz="2400" b="1" kern="1200" dirty="0">
              <a:latin typeface="Calibri Light" panose="020F0302020204030204"/>
            </a:rPr>
            <a:t>consumers</a:t>
          </a:r>
          <a:r>
            <a:rPr lang="en-US" sz="2400" kern="1200" dirty="0"/>
            <a:t> about</a:t>
          </a:r>
          <a:r>
            <a:rPr lang="en-US" sz="2400" kern="1200" dirty="0">
              <a:latin typeface="Calibri Light" panose="020F0302020204030204"/>
            </a:rPr>
            <a:t> </a:t>
          </a:r>
          <a:r>
            <a:rPr lang="en-US" sz="2400" kern="1200" dirty="0">
              <a:latin typeface="Calibri"/>
              <a:cs typeface="Calibri"/>
            </a:rPr>
            <a:t>benefits counseling</a:t>
          </a:r>
          <a:r>
            <a:rPr lang="en-US" sz="2400" kern="1200" dirty="0"/>
            <a:t> services, so they know what to expect. Let them know who will be calling them!</a:t>
          </a:r>
        </a:p>
      </dsp:txBody>
      <dsp:txXfrm>
        <a:off x="2011362" y="2413636"/>
        <a:ext cx="8047037" cy="12068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E2FF2-D1F4-4752-B6F4-754FEA743552}"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DC6C1-ED63-4BED-BF33-A54BD78FDA81}" type="slidenum">
              <a:rPr lang="en-US" smtClean="0"/>
              <a:t>‹#›</a:t>
            </a:fld>
            <a:endParaRPr lang="en-US"/>
          </a:p>
        </p:txBody>
      </p:sp>
    </p:spTree>
    <p:extLst>
      <p:ext uri="{BB962C8B-B14F-4D97-AF65-F5344CB8AC3E}">
        <p14:creationId xmlns:p14="http://schemas.microsoft.com/office/powerpoint/2010/main" val="386503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ky.db101.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Kellie</a:t>
            </a:r>
          </a:p>
          <a:p>
            <a:r>
              <a:rPr lang="en-US" dirty="0">
                <a:cs typeface="Calibri"/>
              </a:rPr>
              <a:t>Since we are keeping to our script for captioning reasons, remember the Q&amp;A is for questions at the end.  If you have questions about the </a:t>
            </a:r>
            <a:r>
              <a:rPr lang="en-US" dirty="0" err="1">
                <a:cs typeface="Calibri"/>
              </a:rPr>
              <a:t>powerpoint</a:t>
            </a:r>
            <a:r>
              <a:rPr lang="en-US" dirty="0">
                <a:cs typeface="Calibri"/>
              </a:rPr>
              <a:t> you can chat with me in the chat.  (Be sure to describe myself).</a:t>
            </a:r>
          </a:p>
        </p:txBody>
      </p:sp>
      <p:sp>
        <p:nvSpPr>
          <p:cNvPr id="4" name="Slide Number Placeholder 3"/>
          <p:cNvSpPr>
            <a:spLocks noGrp="1"/>
          </p:cNvSpPr>
          <p:nvPr>
            <p:ph type="sldNum" sz="quarter" idx="10"/>
          </p:nvPr>
        </p:nvSpPr>
        <p:spPr/>
        <p:txBody>
          <a:bodyPr/>
          <a:lstStyle/>
          <a:p>
            <a:fld id="{BFBDC6C1-ED63-4BED-BF33-A54BD78FDA81}" type="slidenum">
              <a:rPr lang="en-US" smtClean="0"/>
              <a:t>1</a:t>
            </a:fld>
            <a:endParaRPr lang="en-US"/>
          </a:p>
        </p:txBody>
      </p:sp>
    </p:spTree>
    <p:extLst>
      <p:ext uri="{BB962C8B-B14F-4D97-AF65-F5344CB8AC3E}">
        <p14:creationId xmlns:p14="http://schemas.microsoft.com/office/powerpoint/2010/main" val="82702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cs typeface="Calibri"/>
              </a:rPr>
              <a:t>Donna O</a:t>
            </a:r>
            <a:endParaRPr lang="en-US" b="1" dirty="0"/>
          </a:p>
          <a:p>
            <a:pPr marL="171450" indent="-171450">
              <a:buFont typeface="Arial"/>
              <a:buChar char="•"/>
            </a:pPr>
            <a:endParaRPr lang="en-US" dirty="0">
              <a:cs typeface="Calibri" panose="020F0502020204030204"/>
            </a:endParaRPr>
          </a:p>
          <a:p>
            <a:pPr marL="171450" indent="-171450">
              <a:buFont typeface="Arial"/>
              <a:buChar char="•"/>
            </a:pPr>
            <a:r>
              <a:rPr lang="en-US" b="1" dirty="0"/>
              <a:t>Thinking about work:</a:t>
            </a:r>
            <a:r>
              <a:rPr lang="en-US" dirty="0"/>
              <a:t> Social Security Beneficiaries who are considering working, may not have completed their IPE, and have many fears about losing their cash benefits or healthcare.  </a:t>
            </a:r>
            <a:endParaRPr lang="en-US" dirty="0">
              <a:cs typeface="Calibri"/>
            </a:endParaRPr>
          </a:p>
          <a:p>
            <a:pPr marL="171450" indent="-171450">
              <a:buFont typeface="Arial"/>
              <a:buChar char="•"/>
            </a:pPr>
            <a:r>
              <a:rPr lang="en-US" b="1" dirty="0"/>
              <a:t>Ready for Job Offers: </a:t>
            </a:r>
            <a:r>
              <a:rPr lang="en-US" dirty="0"/>
              <a:t>Social Security Beneficiaries who are completing school or training or simply will soon have job offers on the table!</a:t>
            </a:r>
            <a:endParaRPr lang="en-US" dirty="0">
              <a:cs typeface="Calibri"/>
            </a:endParaRPr>
          </a:p>
          <a:p>
            <a:pPr marL="171450" indent="-171450">
              <a:buFont typeface="Arial"/>
              <a:buChar char="•"/>
            </a:pPr>
            <a:r>
              <a:rPr lang="en-US" b="1" dirty="0"/>
              <a:t>Already working:</a:t>
            </a:r>
            <a:r>
              <a:rPr lang="en-US" dirty="0"/>
              <a:t>  Social Security Beneficiaries who are already working often have many questions and need to know about work incentives and how to report their earnings.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BDC6C1-ED63-4BED-BF33-A54BD78FDA81}" type="slidenum">
              <a:rPr lang="en-US" smtClean="0"/>
              <a:t>10</a:t>
            </a:fld>
            <a:endParaRPr lang="en-US"/>
          </a:p>
        </p:txBody>
      </p:sp>
    </p:spTree>
    <p:extLst>
      <p:ext uri="{BB962C8B-B14F-4D97-AF65-F5344CB8AC3E}">
        <p14:creationId xmlns:p14="http://schemas.microsoft.com/office/powerpoint/2010/main" val="227122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cs typeface="Calibri"/>
              </a:rPr>
              <a:t>Donna O</a:t>
            </a:r>
            <a:endParaRPr lang="en-US" b="1" dirty="0"/>
          </a:p>
          <a:p>
            <a:pPr marL="171450" indent="-171450">
              <a:buFont typeface="Arial"/>
              <a:buChar char="•"/>
            </a:pPr>
            <a:r>
              <a:rPr lang="en-US" b="1" dirty="0"/>
              <a:t>Transition age Youth</a:t>
            </a:r>
            <a:r>
              <a:rPr lang="en-US" dirty="0"/>
              <a:t>:  These individuals are between 14 and 22.  They may currently receive a Social Security cash benefit.  Or they may not be receiving a disability benefit on their own due to total household income yet but will likely be eligible when they turn 18. It is very important the parents or guardians are included in the conversation!</a:t>
            </a:r>
            <a:endParaRPr lang="en-US" dirty="0">
              <a:cs typeface="Calibri" panose="020F0502020204030204"/>
            </a:endParaRPr>
          </a:p>
          <a:p>
            <a:pPr marL="171450" indent="-171450">
              <a:buFont typeface="Arial"/>
              <a:buChar char="•"/>
            </a:pPr>
            <a:r>
              <a:rPr lang="en-US" b="1" dirty="0"/>
              <a:t>Veterans -</a:t>
            </a:r>
            <a:r>
              <a:rPr lang="en-US" dirty="0"/>
              <a:t>  Veterans may receive more than one type of benefit, Social Security as well as VA benefits including healthcare or a disability benefit.  </a:t>
            </a: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BFBDC6C1-ED63-4BED-BF33-A54BD78FDA81}" type="slidenum">
              <a:rPr lang="en-US" smtClean="0"/>
              <a:t>11</a:t>
            </a:fld>
            <a:endParaRPr lang="en-US"/>
          </a:p>
        </p:txBody>
      </p:sp>
    </p:spTree>
    <p:extLst>
      <p:ext uri="{BB962C8B-B14F-4D97-AF65-F5344CB8AC3E}">
        <p14:creationId xmlns:p14="http://schemas.microsoft.com/office/powerpoint/2010/main" val="311601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Donna O.</a:t>
            </a:r>
            <a:endParaRPr lang="en-US"/>
          </a:p>
        </p:txBody>
      </p:sp>
      <p:sp>
        <p:nvSpPr>
          <p:cNvPr id="4" name="Slide Number Placeholder 3"/>
          <p:cNvSpPr>
            <a:spLocks noGrp="1"/>
          </p:cNvSpPr>
          <p:nvPr>
            <p:ph type="sldNum" sz="quarter" idx="10"/>
          </p:nvPr>
        </p:nvSpPr>
        <p:spPr/>
        <p:txBody>
          <a:bodyPr/>
          <a:lstStyle/>
          <a:p>
            <a:fld id="{BFBDC6C1-ED63-4BED-BF33-A54BD78FDA81}" type="slidenum">
              <a:rPr lang="en-US" smtClean="0"/>
              <a:t>12</a:t>
            </a:fld>
            <a:endParaRPr lang="en-US"/>
          </a:p>
        </p:txBody>
      </p:sp>
    </p:spTree>
    <p:extLst>
      <p:ext uri="{BB962C8B-B14F-4D97-AF65-F5344CB8AC3E}">
        <p14:creationId xmlns:p14="http://schemas.microsoft.com/office/powerpoint/2010/main" val="402645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O.</a:t>
            </a:r>
          </a:p>
          <a:p>
            <a:r>
              <a:rPr lang="en-US" dirty="0">
                <a:cs typeface="Calibri"/>
              </a:rPr>
              <a:t>There's a number of excellent reasons to encourage your consumer to check back in with a benefits counselor once they are employed.</a:t>
            </a:r>
          </a:p>
          <a:p>
            <a:r>
              <a:rPr lang="en-US" dirty="0">
                <a:cs typeface="Calibri"/>
              </a:rPr>
              <a:t>The benefits counselor can update the BS&amp;A with actual earnings figures at this point, check in with the consumer for any changes in circumstances (such as benefit changes), talk to the consumer about reporting their earnings, see if the consumer is a good candidate for a Partnership Plus referral and develop a Work Incentive Plan, if applicable.</a:t>
            </a:r>
          </a:p>
          <a:p>
            <a:endParaRPr lang="en-US" dirty="0">
              <a:cs typeface="Calibri"/>
            </a:endParaRPr>
          </a:p>
        </p:txBody>
      </p:sp>
      <p:sp>
        <p:nvSpPr>
          <p:cNvPr id="4" name="Slide Number Placeholder 3"/>
          <p:cNvSpPr>
            <a:spLocks noGrp="1"/>
          </p:cNvSpPr>
          <p:nvPr>
            <p:ph type="sldNum" sz="quarter" idx="5"/>
          </p:nvPr>
        </p:nvSpPr>
        <p:spPr/>
        <p:txBody>
          <a:bodyPr/>
          <a:lstStyle/>
          <a:p>
            <a:fld id="{BFBDC6C1-ED63-4BED-BF33-A54BD78FDA81}" type="slidenum">
              <a:rPr lang="en-US" smtClean="0"/>
              <a:t>13</a:t>
            </a:fld>
            <a:endParaRPr lang="en-US"/>
          </a:p>
        </p:txBody>
      </p:sp>
    </p:spTree>
    <p:extLst>
      <p:ext uri="{BB962C8B-B14F-4D97-AF65-F5344CB8AC3E}">
        <p14:creationId xmlns:p14="http://schemas.microsoft.com/office/powerpoint/2010/main" val="75931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200"/>
              </a:spcAft>
            </a:pPr>
            <a:r>
              <a:rPr lang="en-US" b="1" i="1" dirty="0"/>
              <a:t>Evangeline</a:t>
            </a:r>
            <a:endParaRPr lang="en-US" dirty="0"/>
          </a:p>
          <a:p>
            <a:pPr>
              <a:lnSpc>
                <a:spcPct val="90000"/>
              </a:lnSpc>
              <a:spcAft>
                <a:spcPts val="200"/>
              </a:spcAft>
            </a:pPr>
            <a:r>
              <a:rPr lang="en-US" b="1" i="1" dirty="0"/>
              <a:t>Who can provide benefits counseling? KWICs, CWICs, or approved vendors</a:t>
            </a:r>
          </a:p>
          <a:p>
            <a:pPr>
              <a:lnSpc>
                <a:spcPct val="90000"/>
              </a:lnSpc>
              <a:spcAft>
                <a:spcPts val="200"/>
              </a:spcAft>
            </a:pPr>
            <a:r>
              <a:rPr lang="en-US" b="1" i="1" dirty="0"/>
              <a:t>To provide services, KWICs, CWICs, or approved vendors must:</a:t>
            </a:r>
            <a:endParaRPr lang="en-US" dirty="0">
              <a:cs typeface="Calibri"/>
            </a:endParaRPr>
          </a:p>
          <a:p>
            <a:pPr marL="171450" indent="-171450">
              <a:lnSpc>
                <a:spcPct val="90000"/>
              </a:lnSpc>
              <a:spcAft>
                <a:spcPts val="200"/>
              </a:spcAft>
              <a:buFont typeface="Arial,Sans-Serif"/>
              <a:buChar char="•"/>
            </a:pPr>
            <a:r>
              <a:rPr lang="en-US" dirty="0"/>
              <a:t>Complete a rigorous initial training and two-part assessment process to achieve certification; and</a:t>
            </a:r>
            <a:endParaRPr lang="en-US" dirty="0">
              <a:cs typeface="Calibri"/>
            </a:endParaRPr>
          </a:p>
          <a:p>
            <a:pPr marL="171450" indent="-171450">
              <a:lnSpc>
                <a:spcPct val="90000"/>
              </a:lnSpc>
              <a:spcAft>
                <a:spcPts val="1200"/>
              </a:spcAft>
              <a:buFont typeface="Arial,Sans-Serif"/>
              <a:buChar char="•"/>
            </a:pPr>
            <a:r>
              <a:rPr lang="en-US" dirty="0"/>
              <a:t>Complete ongoing training to maintain certification.</a:t>
            </a:r>
            <a:endParaRPr lang="en-US" dirty="0">
              <a:cs typeface="Calibri"/>
            </a:endParaRPr>
          </a:p>
          <a:p>
            <a:pPr>
              <a:lnSpc>
                <a:spcPct val="90000"/>
              </a:lnSpc>
              <a:spcAft>
                <a:spcPts val="200"/>
              </a:spcAft>
            </a:pPr>
            <a:r>
              <a:rPr lang="en-US" dirty="0"/>
              <a:t>All training and technical support is provided by Virginia Commonwealth University’s National Training &amp; Data Center (NTDC) and/or Cornell's training program.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BDC6C1-ED63-4BED-BF33-A54BD78FDA81}" type="slidenum">
              <a:rPr lang="en-US" smtClean="0"/>
              <a:t>14</a:t>
            </a:fld>
            <a:endParaRPr lang="en-US"/>
          </a:p>
        </p:txBody>
      </p:sp>
    </p:spTree>
    <p:extLst>
      <p:ext uri="{BB962C8B-B14F-4D97-AF65-F5344CB8AC3E}">
        <p14:creationId xmlns:p14="http://schemas.microsoft.com/office/powerpoint/2010/main" val="372714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Evangeline</a:t>
            </a:r>
            <a:endParaRPr lang="en-US" dirty="0"/>
          </a:p>
          <a:p>
            <a:r>
              <a:rPr lang="en-US" b="1" cap="all" dirty="0"/>
              <a:t>Note however, ONLY A CERTIFIED BENEFITS COUNSELOR CAN PROVIDE IN-DEPTH BENEFITS COUNSELING</a:t>
            </a:r>
            <a:endParaRPr lang="en-US" dirty="0">
              <a:cs typeface="Calibri"/>
            </a:endParaRPr>
          </a:p>
        </p:txBody>
      </p:sp>
      <p:sp>
        <p:nvSpPr>
          <p:cNvPr id="4" name="Slide Number Placeholder 3"/>
          <p:cNvSpPr>
            <a:spLocks noGrp="1"/>
          </p:cNvSpPr>
          <p:nvPr>
            <p:ph type="sldNum" sz="quarter" idx="5"/>
          </p:nvPr>
        </p:nvSpPr>
        <p:spPr/>
        <p:txBody>
          <a:bodyPr/>
          <a:lstStyle/>
          <a:p>
            <a:fld id="{BFBDC6C1-ED63-4BED-BF33-A54BD78FDA81}" type="slidenum">
              <a:rPr lang="en-US" smtClean="0"/>
              <a:t>15</a:t>
            </a:fld>
            <a:endParaRPr lang="en-US"/>
          </a:p>
        </p:txBody>
      </p:sp>
    </p:spTree>
    <p:extLst>
      <p:ext uri="{BB962C8B-B14F-4D97-AF65-F5344CB8AC3E}">
        <p14:creationId xmlns:p14="http://schemas.microsoft.com/office/powerpoint/2010/main" val="1721723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p>
          <a:p>
            <a:r>
              <a:rPr lang="en-US" dirty="0">
                <a:cs typeface="Calibri"/>
              </a:rPr>
              <a:t>The Kentucky Work Incentives Counselor or KWIC</a:t>
            </a:r>
          </a:p>
          <a:p>
            <a:pPr marL="457200" marR="0" lvl="0" indent="-457200" algn="l" defTabSz="914400" rtl="0" eaLnBrk="1" fontAlgn="auto" latinLnBrk="0" hangingPunct="1">
              <a:lnSpc>
                <a:spcPct val="90000"/>
              </a:lnSpc>
              <a:spcBef>
                <a:spcPts val="1200"/>
              </a:spcBef>
              <a:spcAft>
                <a:spcPts val="200"/>
              </a:spcAft>
              <a:buClr>
                <a:srgbClr val="E48312"/>
              </a:buClr>
              <a:buSzPct val="100000"/>
              <a:buFont typeface="+mj-lt"/>
              <a:buAutoNum type="alphaUcPeriod"/>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Provides individualized, in-depth, employment-focused benefits counseling, work incentive planning and financial guidance to OVR consumers receiving Social Security Disability benefits (SSI-D or SSDI).</a:t>
            </a: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endParaRPr>
          </a:p>
          <a:p>
            <a:pPr marL="457200" marR="0" lvl="0" indent="-45720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AutoNum type="alphaUcPeriod"/>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They are funded by the Office of Vocational Rehabilitation to provide in-person or </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lt"/>
                <a:cs typeface="Calibri" panose="020F0502020204030204"/>
              </a:rPr>
              <a:t>remote via distance-based technology benefits counseling services</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in all OVR districts across the state of Kentucky. (No authorization for services required.)</a:t>
            </a: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endParaRPr>
          </a:p>
          <a:p>
            <a:pPr marL="457200" marR="0" lvl="0" indent="-457200" algn="l" defTabSz="914400" rtl="0" eaLnBrk="1" fontAlgn="auto" latinLnBrk="0" hangingPunct="1">
              <a:lnSpc>
                <a:spcPct val="90000"/>
              </a:lnSpc>
              <a:spcBef>
                <a:spcPts val="1200"/>
              </a:spcBef>
              <a:spcAft>
                <a:spcPts val="200"/>
              </a:spcAft>
              <a:buClr>
                <a:srgbClr val="E48312"/>
              </a:buClr>
              <a:buSzPct val="100000"/>
              <a:buFont typeface="+mj-lt"/>
              <a:buAutoNum type="alphaUcPeriod"/>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KWIC brings a critical component to the Workforce Investment Opportunity Act (WIOA) and improves employment outcomes for Social Security disability beneficiaries by providing benefits analysis services.</a:t>
            </a: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endParaRPr>
          </a:p>
          <a:p>
            <a:pPr marL="457200" marR="0" lvl="0" indent="-457200" algn="l" defTabSz="914400" rtl="0" eaLnBrk="1" fontAlgn="auto" latinLnBrk="0" hangingPunct="1">
              <a:lnSpc>
                <a:spcPct val="90000"/>
              </a:lnSpc>
              <a:spcBef>
                <a:spcPts val="1200"/>
              </a:spcBef>
              <a:spcAft>
                <a:spcPts val="200"/>
              </a:spcAft>
              <a:buClr>
                <a:srgbClr val="E48312"/>
              </a:buClr>
              <a:buSzPct val="100000"/>
              <a:buFont typeface="+mj-lt"/>
              <a:buAutoNum type="alphaUcPeriod"/>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KWICs are trained and certified work incentives counselors as well as having additional training in financial empowerment strategies which focuses on budgeting, and credit counseling resources, etc.</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16</a:t>
            </a:fld>
            <a:endParaRPr lang="en-US"/>
          </a:p>
        </p:txBody>
      </p:sp>
    </p:spTree>
    <p:extLst>
      <p:ext uri="{BB962C8B-B14F-4D97-AF65-F5344CB8AC3E}">
        <p14:creationId xmlns:p14="http://schemas.microsoft.com/office/powerpoint/2010/main" val="2396796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p>
          <a:p>
            <a:r>
              <a:rPr lang="en-US" dirty="0">
                <a:cs typeface="Calibri"/>
              </a:rPr>
              <a:t>Now let’s meet the KWICs</a:t>
            </a:r>
          </a:p>
          <a:p>
            <a:r>
              <a:rPr lang="en-US" dirty="0">
                <a:cs typeface="Calibri"/>
              </a:rPr>
              <a:t>Here you have yours truly, Evangeline Johnson, MSW, CPWIC, pictured with black frame glasses, short - salt &amp; pepper hair, and gold suit. </a:t>
            </a:r>
          </a:p>
          <a:p>
            <a:r>
              <a:rPr lang="en-US" dirty="0">
                <a:cs typeface="Calibri"/>
              </a:rPr>
              <a:t>My office is located at 141 Leestown Center Way, Ste. 300, in Lexington, which is the Bluegrass District of OVR. </a:t>
            </a:r>
          </a:p>
          <a:p>
            <a:r>
              <a:rPr lang="en-US" dirty="0">
                <a:cs typeface="Calibri"/>
              </a:rPr>
              <a:t>I cover the East and East Central Kentucky Regions of OVR. I provide in-depth benefits counseling services to my consumers as well as financial empowerment strategies. </a:t>
            </a:r>
          </a:p>
          <a:p>
            <a:r>
              <a:rPr lang="en-US" dirty="0">
                <a:cs typeface="Calibri"/>
              </a:rPr>
              <a:t>I am a fierce advocate and bring 11 years of expertise to the table with each consumer. I meet with consumers in OVR offices or secure and confidential public locations within my catchment area. </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17</a:t>
            </a:fld>
            <a:endParaRPr lang="en-US"/>
          </a:p>
        </p:txBody>
      </p:sp>
    </p:spTree>
    <p:extLst>
      <p:ext uri="{BB962C8B-B14F-4D97-AF65-F5344CB8AC3E}">
        <p14:creationId xmlns:p14="http://schemas.microsoft.com/office/powerpoint/2010/main" val="418628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M.</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18</a:t>
            </a:fld>
            <a:endParaRPr lang="en-US"/>
          </a:p>
        </p:txBody>
      </p:sp>
    </p:spTree>
    <p:extLst>
      <p:ext uri="{BB962C8B-B14F-4D97-AF65-F5344CB8AC3E}">
        <p14:creationId xmlns:p14="http://schemas.microsoft.com/office/powerpoint/2010/main" val="106506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M.</a:t>
            </a:r>
          </a:p>
        </p:txBody>
      </p:sp>
      <p:sp>
        <p:nvSpPr>
          <p:cNvPr id="4" name="Slide Number Placeholder 3"/>
          <p:cNvSpPr>
            <a:spLocks noGrp="1"/>
          </p:cNvSpPr>
          <p:nvPr>
            <p:ph type="sldNum" sz="quarter" idx="10"/>
          </p:nvPr>
        </p:nvSpPr>
        <p:spPr/>
        <p:txBody>
          <a:bodyPr/>
          <a:lstStyle/>
          <a:p>
            <a:fld id="{BFBDC6C1-ED63-4BED-BF33-A54BD78FDA81}" type="slidenum">
              <a:rPr lang="en-US" smtClean="0"/>
              <a:t>19</a:t>
            </a:fld>
            <a:endParaRPr lang="en-US"/>
          </a:p>
        </p:txBody>
      </p:sp>
    </p:spTree>
    <p:extLst>
      <p:ext uri="{BB962C8B-B14F-4D97-AF65-F5344CB8AC3E}">
        <p14:creationId xmlns:p14="http://schemas.microsoft.com/office/powerpoint/2010/main" val="118226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Kellie </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2</a:t>
            </a:fld>
            <a:endParaRPr lang="en-US"/>
          </a:p>
        </p:txBody>
      </p:sp>
    </p:spTree>
    <p:extLst>
      <p:ext uri="{BB962C8B-B14F-4D97-AF65-F5344CB8AC3E}">
        <p14:creationId xmlns:p14="http://schemas.microsoft.com/office/powerpoint/2010/main" val="2329940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Donna M</a:t>
            </a:r>
            <a:endParaRPr lang="en-US"/>
          </a:p>
        </p:txBody>
      </p:sp>
      <p:sp>
        <p:nvSpPr>
          <p:cNvPr id="4" name="Slide Number Placeholder 3"/>
          <p:cNvSpPr>
            <a:spLocks noGrp="1"/>
          </p:cNvSpPr>
          <p:nvPr>
            <p:ph type="sldNum" sz="quarter" idx="10"/>
          </p:nvPr>
        </p:nvSpPr>
        <p:spPr/>
        <p:txBody>
          <a:bodyPr/>
          <a:lstStyle/>
          <a:p>
            <a:fld id="{BFBDC6C1-ED63-4BED-BF33-A54BD78FDA81}" type="slidenum">
              <a:rPr lang="en-US" smtClean="0"/>
              <a:t>20</a:t>
            </a:fld>
            <a:endParaRPr lang="en-US"/>
          </a:p>
        </p:txBody>
      </p:sp>
    </p:spTree>
    <p:extLst>
      <p:ext uri="{BB962C8B-B14F-4D97-AF65-F5344CB8AC3E}">
        <p14:creationId xmlns:p14="http://schemas.microsoft.com/office/powerpoint/2010/main" val="345729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Donna M</a:t>
            </a:r>
            <a:endParaRPr lang="en-US"/>
          </a:p>
        </p:txBody>
      </p:sp>
      <p:sp>
        <p:nvSpPr>
          <p:cNvPr id="4" name="Slide Number Placeholder 3"/>
          <p:cNvSpPr>
            <a:spLocks noGrp="1"/>
          </p:cNvSpPr>
          <p:nvPr>
            <p:ph type="sldNum" sz="quarter" idx="10"/>
          </p:nvPr>
        </p:nvSpPr>
        <p:spPr/>
        <p:txBody>
          <a:bodyPr/>
          <a:lstStyle/>
          <a:p>
            <a:fld id="{BFBDC6C1-ED63-4BED-BF33-A54BD78FDA81}" type="slidenum">
              <a:rPr lang="en-US" smtClean="0"/>
              <a:t>21</a:t>
            </a:fld>
            <a:endParaRPr lang="en-US"/>
          </a:p>
        </p:txBody>
      </p:sp>
    </p:spTree>
    <p:extLst>
      <p:ext uri="{BB962C8B-B14F-4D97-AF65-F5344CB8AC3E}">
        <p14:creationId xmlns:p14="http://schemas.microsoft.com/office/powerpoint/2010/main" val="1950056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O.</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22</a:t>
            </a:fld>
            <a:endParaRPr lang="en-US"/>
          </a:p>
        </p:txBody>
      </p:sp>
    </p:spTree>
    <p:extLst>
      <p:ext uri="{BB962C8B-B14F-4D97-AF65-F5344CB8AC3E}">
        <p14:creationId xmlns:p14="http://schemas.microsoft.com/office/powerpoint/2010/main" val="4171218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O.</a:t>
            </a:r>
            <a:endParaRPr lang="en-US" dirty="0"/>
          </a:p>
          <a:p>
            <a:r>
              <a:rPr lang="en-US" dirty="0">
                <a:cs typeface="Calibri"/>
              </a:rPr>
              <a:t>Counselors can provide benefits counseling themselves.  </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23</a:t>
            </a:fld>
            <a:endParaRPr lang="en-US"/>
          </a:p>
        </p:txBody>
      </p:sp>
    </p:spTree>
    <p:extLst>
      <p:ext uri="{BB962C8B-B14F-4D97-AF65-F5344CB8AC3E}">
        <p14:creationId xmlns:p14="http://schemas.microsoft.com/office/powerpoint/2010/main" val="3304476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O.</a:t>
            </a:r>
            <a:endParaRPr lang="en-US" dirty="0"/>
          </a:p>
          <a:p>
            <a:r>
              <a:rPr lang="en-US" dirty="0">
                <a:cs typeface="Calibri"/>
              </a:rPr>
              <a:t>A great supplementary tool is DB101.  There is a link and information about DB101 on our main OVR webpage.  There is also a fact sheet to use with consumers.  Anyone can get on DB101 at any time.  Even if they don't have an OVR case.  And you can get there simply via </a:t>
            </a:r>
            <a:r>
              <a:rPr lang="en-US" dirty="0">
                <a:cs typeface="Calibri"/>
                <a:hlinkClick r:id="rId3"/>
              </a:rPr>
              <a:t>www.ky.db101.org</a:t>
            </a:r>
            <a:r>
              <a:rPr lang="en-US" dirty="0">
                <a:cs typeface="Calibri"/>
              </a:rPr>
              <a:t>  There will be tutorials coming soon to help you and your consumers use the DB101 tool.</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24</a:t>
            </a:fld>
            <a:endParaRPr lang="en-US"/>
          </a:p>
        </p:txBody>
      </p:sp>
    </p:spTree>
    <p:extLst>
      <p:ext uri="{BB962C8B-B14F-4D97-AF65-F5344CB8AC3E}">
        <p14:creationId xmlns:p14="http://schemas.microsoft.com/office/powerpoint/2010/main" val="2118323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Donna O.</a:t>
            </a:r>
            <a:endParaRPr lang="en-US" dirty="0"/>
          </a:p>
          <a:p>
            <a:r>
              <a:rPr lang="en-US" i="1" dirty="0"/>
              <a:t>"Individuals entitled to benefits under title II or XVI of the Social Security Act.</a:t>
            </a:r>
            <a:r>
              <a:rPr lang="en-US" dirty="0"/>
              <a:t> For individuals entitled to benefits under title II or XVI of the Social Security Act on the basis of a disability or blindness, the State unit must provide to the individual general information on additional supports and assistance for individuals with disabilities desiring to enter the workforce, including assistance with benefits planning."</a:t>
            </a:r>
          </a:p>
        </p:txBody>
      </p:sp>
      <p:sp>
        <p:nvSpPr>
          <p:cNvPr id="4" name="Slide Number Placeholder 3"/>
          <p:cNvSpPr>
            <a:spLocks noGrp="1"/>
          </p:cNvSpPr>
          <p:nvPr>
            <p:ph type="sldNum" sz="quarter" idx="10"/>
          </p:nvPr>
        </p:nvSpPr>
        <p:spPr/>
        <p:txBody>
          <a:bodyPr/>
          <a:lstStyle/>
          <a:p>
            <a:fld id="{BFBDC6C1-ED63-4BED-BF33-A54BD78FDA81}" type="slidenum">
              <a:rPr lang="en-US" smtClean="0"/>
              <a:t>25</a:t>
            </a:fld>
            <a:endParaRPr lang="en-US"/>
          </a:p>
        </p:txBody>
      </p:sp>
    </p:spTree>
    <p:extLst>
      <p:ext uri="{BB962C8B-B14F-4D97-AF65-F5344CB8AC3E}">
        <p14:creationId xmlns:p14="http://schemas.microsoft.com/office/powerpoint/2010/main" val="2988119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p>
          <a:p>
            <a:r>
              <a:rPr lang="en-US" dirty="0">
                <a:cs typeface="Calibri"/>
              </a:rPr>
              <a:t>You may ask yourself, What does a consumer get when I refer for KWIC or WIPA services?</a:t>
            </a:r>
          </a:p>
          <a:p>
            <a:r>
              <a:rPr lang="en-US" dirty="0">
                <a:cs typeface="Calibri"/>
              </a:rPr>
              <a:t>They get, another team member on the road to employment and financial security!</a:t>
            </a:r>
          </a:p>
        </p:txBody>
      </p:sp>
      <p:sp>
        <p:nvSpPr>
          <p:cNvPr id="4" name="Slide Number Placeholder 3"/>
          <p:cNvSpPr>
            <a:spLocks noGrp="1"/>
          </p:cNvSpPr>
          <p:nvPr>
            <p:ph type="sldNum" sz="quarter" idx="5"/>
          </p:nvPr>
        </p:nvSpPr>
        <p:spPr/>
        <p:txBody>
          <a:bodyPr/>
          <a:lstStyle/>
          <a:p>
            <a:fld id="{BFBDC6C1-ED63-4BED-BF33-A54BD78FDA81}" type="slidenum">
              <a:rPr lang="en-US" smtClean="0"/>
              <a:t>26</a:t>
            </a:fld>
            <a:endParaRPr lang="en-US"/>
          </a:p>
        </p:txBody>
      </p:sp>
    </p:spTree>
    <p:extLst>
      <p:ext uri="{BB962C8B-B14F-4D97-AF65-F5344CB8AC3E}">
        <p14:creationId xmlns:p14="http://schemas.microsoft.com/office/powerpoint/2010/main" val="153813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p>
          <a:p>
            <a:r>
              <a:rPr lang="en-US" dirty="0">
                <a:cs typeface="Calibri"/>
              </a:rPr>
              <a:t>Benefits Summary &amp; Analysis and Ongoing Support</a:t>
            </a:r>
          </a:p>
          <a:p>
            <a:r>
              <a:rPr lang="en-US" dirty="0">
                <a:cs typeface="Calibri"/>
              </a:rPr>
              <a:t>Pictured here is an example of a BS&amp;A.</a:t>
            </a:r>
          </a:p>
          <a:p>
            <a:r>
              <a:rPr lang="en-US" dirty="0">
                <a:cs typeface="Calibri"/>
              </a:rPr>
              <a:t>Each consumer is a part of an ongoing process to ensure they have a full understanding of the work incentives and the impact of working on their state and federal benefits! Each referred consumer receives a personalized report called a Benefits Summary &amp; Analysis (BSA).</a:t>
            </a:r>
          </a:p>
          <a:p>
            <a:r>
              <a:rPr lang="en-US" dirty="0">
                <a:cs typeface="Calibri"/>
              </a:rPr>
              <a:t>They also receive a complete and thorough BSA review and appropriate follow-up. </a:t>
            </a: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In addition, they receive a Work Incentives Plan (WIP), if applicable. The WIP provides critical touch points or a list of things to be completed at a future date after the BSA review.</a:t>
            </a:r>
            <a:r>
              <a:rPr lang="en-US" dirty="0">
                <a:cs typeface="Calibri"/>
              </a:rPr>
              <a:t> </a:t>
            </a:r>
          </a:p>
          <a:p>
            <a:r>
              <a:rPr lang="en-US" dirty="0">
                <a:cs typeface="Calibri"/>
              </a:rPr>
              <a:t>And, last, but not least, they receive links to additional community supports or resources to help achieve financial stability.</a:t>
            </a:r>
          </a:p>
        </p:txBody>
      </p:sp>
      <p:sp>
        <p:nvSpPr>
          <p:cNvPr id="4" name="Slide Number Placeholder 3"/>
          <p:cNvSpPr>
            <a:spLocks noGrp="1"/>
          </p:cNvSpPr>
          <p:nvPr>
            <p:ph type="sldNum" sz="quarter" idx="5"/>
          </p:nvPr>
        </p:nvSpPr>
        <p:spPr/>
        <p:txBody>
          <a:bodyPr/>
          <a:lstStyle/>
          <a:p>
            <a:fld id="{BFBDC6C1-ED63-4BED-BF33-A54BD78FDA81}" type="slidenum">
              <a:rPr lang="en-US" smtClean="0"/>
              <a:t>27</a:t>
            </a:fld>
            <a:endParaRPr lang="en-US"/>
          </a:p>
        </p:txBody>
      </p:sp>
    </p:spTree>
    <p:extLst>
      <p:ext uri="{BB962C8B-B14F-4D97-AF65-F5344CB8AC3E}">
        <p14:creationId xmlns:p14="http://schemas.microsoft.com/office/powerpoint/2010/main" val="174288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p>
          <a:p>
            <a:r>
              <a:rPr lang="en-US" dirty="0">
                <a:cs typeface="Calibri"/>
              </a:rPr>
              <a:t>So, let’s see what is included in a Benefits Summary &amp; Analysis.</a:t>
            </a:r>
          </a:p>
          <a:p>
            <a:pPr marL="228600" indent="-228600">
              <a:buAutoNum type="arabicPeriod"/>
            </a:pPr>
            <a:r>
              <a:rPr lang="en-US" dirty="0">
                <a:cs typeface="Calibri"/>
              </a:rPr>
              <a:t>Verification of current benefits with Social Security and other agencies, such as SNAP and HUD housing.</a:t>
            </a:r>
          </a:p>
          <a:p>
            <a:pPr marL="228600" indent="-228600">
              <a:buAutoNum type="arabicPeriod"/>
            </a:pPr>
            <a:r>
              <a:rPr lang="en-US" dirty="0">
                <a:cs typeface="Calibri"/>
              </a:rPr>
              <a:t>Description of current and/or future employment plans and earnings goal; and how this will affect the Social Security cash benefit as well as other benefits received.</a:t>
            </a:r>
          </a:p>
          <a:p>
            <a:pPr marL="228600" indent="-228600">
              <a:buAutoNum type="arabicPeriod"/>
            </a:pPr>
            <a:r>
              <a:rPr lang="en-US" dirty="0">
                <a:cs typeface="Calibri"/>
              </a:rPr>
              <a:t>You will also see a description of how the current and/or future earnings goal will affect the consumer’s Medicare and/or Medicaid.</a:t>
            </a:r>
          </a:p>
          <a:p>
            <a:pPr marL="228600" indent="-228600">
              <a:buAutoNum type="arabicPeriod"/>
            </a:pPr>
            <a:r>
              <a:rPr lang="en-US" dirty="0">
                <a:cs typeface="Calibri"/>
              </a:rPr>
              <a:t>Included as well is:</a:t>
            </a:r>
          </a:p>
          <a:p>
            <a:pPr marL="685800" lvl="1" indent="-228600">
              <a:buAutoNum type="arabicPeriod"/>
            </a:pPr>
            <a:r>
              <a:rPr lang="en-US" dirty="0">
                <a:cs typeface="Calibri"/>
              </a:rPr>
              <a:t>Employment services and supports the consumer may need to maintain current employment or attain the future earnings goal;</a:t>
            </a:r>
          </a:p>
          <a:p>
            <a:pPr marL="685800" lvl="1" indent="-228600">
              <a:buAutoNum type="arabicPeriod"/>
            </a:pPr>
            <a:r>
              <a:rPr lang="en-US" dirty="0">
                <a:cs typeface="Calibri"/>
              </a:rPr>
              <a:t>Relevant information specific to the consumer such as the STABLE or ABLE account and financial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5. Next you will find important things to remember or next steps, which includes, important dates or deadlines, and reporting and recordkeeping reminders.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6. Then there is the Financial SNAPSHOT or Bottom-line Comparison, I call this, “show me the money”. The BSA can be wordy, however when the consumer is able to see the numbers on the Snapshot or the Bottom-Line Comparison, they are able to see and compare dollar amounts, so they can make the best choice for their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7. And last, but not least you will find supporting documents such as calculation and fact sheets, charts and resource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lvl="1" indent="0">
              <a:buNone/>
            </a:pPr>
            <a:endParaRPr lang="en-US" dirty="0">
              <a:cs typeface="Calibri"/>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28</a:t>
            </a:fld>
            <a:endParaRPr lang="en-US"/>
          </a:p>
        </p:txBody>
      </p:sp>
    </p:spTree>
    <p:extLst>
      <p:ext uri="{BB962C8B-B14F-4D97-AF65-F5344CB8AC3E}">
        <p14:creationId xmlns:p14="http://schemas.microsoft.com/office/powerpoint/2010/main" val="4282171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29</a:t>
            </a:fld>
            <a:endParaRPr lang="en-US"/>
          </a:p>
        </p:txBody>
      </p:sp>
    </p:spTree>
    <p:extLst>
      <p:ext uri="{BB962C8B-B14F-4D97-AF65-F5344CB8AC3E}">
        <p14:creationId xmlns:p14="http://schemas.microsoft.com/office/powerpoint/2010/main" val="341806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Kellie </a:t>
            </a:r>
          </a:p>
        </p:txBody>
      </p:sp>
      <p:sp>
        <p:nvSpPr>
          <p:cNvPr id="4" name="Slide Number Placeholder 3"/>
          <p:cNvSpPr>
            <a:spLocks noGrp="1"/>
          </p:cNvSpPr>
          <p:nvPr>
            <p:ph type="sldNum" sz="quarter" idx="10"/>
          </p:nvPr>
        </p:nvSpPr>
        <p:spPr/>
        <p:txBody>
          <a:bodyPr/>
          <a:lstStyle/>
          <a:p>
            <a:fld id="{BFBDC6C1-ED63-4BED-BF33-A54BD78FDA81}" type="slidenum">
              <a:rPr lang="en-US" smtClean="0"/>
              <a:t>3</a:t>
            </a:fld>
            <a:endParaRPr lang="en-US"/>
          </a:p>
        </p:txBody>
      </p:sp>
    </p:spTree>
    <p:extLst>
      <p:ext uri="{BB962C8B-B14F-4D97-AF65-F5344CB8AC3E}">
        <p14:creationId xmlns:p14="http://schemas.microsoft.com/office/powerpoint/2010/main" val="3479461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p>
        </p:txBody>
      </p:sp>
      <p:sp>
        <p:nvSpPr>
          <p:cNvPr id="4" name="Slide Number Placeholder 3"/>
          <p:cNvSpPr>
            <a:spLocks noGrp="1"/>
          </p:cNvSpPr>
          <p:nvPr>
            <p:ph type="sldNum" sz="quarter" idx="10"/>
          </p:nvPr>
        </p:nvSpPr>
        <p:spPr/>
        <p:txBody>
          <a:bodyPr/>
          <a:lstStyle/>
          <a:p>
            <a:fld id="{BFBDC6C1-ED63-4BED-BF33-A54BD78FDA81}" type="slidenum">
              <a:rPr lang="en-US" smtClean="0"/>
              <a:t>30</a:t>
            </a:fld>
            <a:endParaRPr lang="en-US"/>
          </a:p>
        </p:txBody>
      </p:sp>
    </p:spTree>
    <p:extLst>
      <p:ext uri="{BB962C8B-B14F-4D97-AF65-F5344CB8AC3E}">
        <p14:creationId xmlns:p14="http://schemas.microsoft.com/office/powerpoint/2010/main" val="3404205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So, you might ask, How Do I Make A Referral? I am glad you asked.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For KWIC referrals simply send and encrypted email with a brief blurb about the consumer, along with the OVR-2, or referral form, &amp; recent BPQY. If unsure, email the KWIC for further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For WIPA referrals complete a simple one-page referral form and fax or email securely.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	Goodwill’s WIPA line is (866) 336-3316 to request a referral 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	For CAL, email Donna Mundy at dmundy@calky.org to receive a fillable 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For approved vendors, please see the contact list located on the OVR website </a:t>
            </a:r>
          </a:p>
          <a:p>
            <a:endParaRPr lang="en-US" dirty="0">
              <a:cs typeface="Calibri"/>
            </a:endParaRPr>
          </a:p>
        </p:txBody>
      </p:sp>
      <p:sp>
        <p:nvSpPr>
          <p:cNvPr id="4" name="Slide Number Placeholder 3"/>
          <p:cNvSpPr>
            <a:spLocks noGrp="1"/>
          </p:cNvSpPr>
          <p:nvPr>
            <p:ph type="sldNum" sz="quarter" idx="10"/>
          </p:nvPr>
        </p:nvSpPr>
        <p:spPr/>
        <p:txBody>
          <a:bodyPr/>
          <a:lstStyle/>
          <a:p>
            <a:fld id="{BFBDC6C1-ED63-4BED-BF33-A54BD78FDA81}" type="slidenum">
              <a:rPr lang="en-US" smtClean="0"/>
              <a:t>31</a:t>
            </a:fld>
            <a:endParaRPr lang="en-US"/>
          </a:p>
        </p:txBody>
      </p:sp>
    </p:spTree>
    <p:extLst>
      <p:ext uri="{BB962C8B-B14F-4D97-AF65-F5344CB8AC3E}">
        <p14:creationId xmlns:p14="http://schemas.microsoft.com/office/powerpoint/2010/main" val="2540355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p>
          <a:p>
            <a:r>
              <a:rPr lang="en-US" dirty="0">
                <a:cs typeface="Calibri"/>
              </a:rPr>
              <a:t>So, here are some referral tips:</a:t>
            </a:r>
          </a:p>
          <a:p>
            <a:r>
              <a:rPr lang="en-US" dirty="0">
                <a:cs typeface="Calibri"/>
              </a:rPr>
              <a:t>Be sure to refer eligible SSDI or SSI-D consumers.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Refer consumers BEFORE employment begins whenever possible.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This gives the benefits counselor the opportunity to assist with alleviating those anxieties about work and losing benefits. If we can connect BEFORE, the consumer is able to move forward with confidence and a sense of security as they seek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Finally, help educate consumers about benefits counseling services, so they know what to expect. And, let them know who will be calling them.</a:t>
            </a:r>
          </a:p>
          <a:p>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32</a:t>
            </a:fld>
            <a:endParaRPr lang="en-US"/>
          </a:p>
        </p:txBody>
      </p:sp>
    </p:spTree>
    <p:extLst>
      <p:ext uri="{BB962C8B-B14F-4D97-AF65-F5344CB8AC3E}">
        <p14:creationId xmlns:p14="http://schemas.microsoft.com/office/powerpoint/2010/main" val="533534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Evangeline</a:t>
            </a:r>
          </a:p>
          <a:p>
            <a:r>
              <a:rPr lang="en-US" dirty="0">
                <a:cs typeface="Calibri"/>
              </a:rPr>
              <a:t>Pictured is a blue finger with a blue ribbon tied around it, to help us remember!</a:t>
            </a:r>
          </a:p>
          <a:p>
            <a:r>
              <a:rPr lang="en-US" dirty="0">
                <a:cs typeface="Calibri"/>
              </a:rPr>
              <a:t>Remember, paid employment and Social Security disability benefits don’t have to be mutually exclusive. Meaning, it is possible to have both.</a:t>
            </a:r>
          </a:p>
          <a:p>
            <a:r>
              <a:rPr lang="en-US" dirty="0">
                <a:cs typeface="Calibri"/>
              </a:rPr>
              <a:t>Remember, it is possible to work (even fulltime) and keep Medicaid and/or Medicare in almost every case.</a:t>
            </a:r>
          </a:p>
          <a:p>
            <a:r>
              <a:rPr lang="en-US" dirty="0">
                <a:cs typeface="Calibri"/>
              </a:rPr>
              <a:t>Remember, It is possible to work and come out ahead financially, even if benefits are reduced or ceased.</a:t>
            </a:r>
          </a:p>
          <a:p>
            <a:r>
              <a:rPr lang="en-US" dirty="0">
                <a:cs typeface="Calibri"/>
              </a:rPr>
              <a:t>Finally, Remember, it is possible to get benefits back again if lost due to employment.</a:t>
            </a:r>
          </a:p>
          <a:p>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33</a:t>
            </a:fld>
            <a:endParaRPr lang="en-US"/>
          </a:p>
        </p:txBody>
      </p:sp>
    </p:spTree>
    <p:extLst>
      <p:ext uri="{BB962C8B-B14F-4D97-AF65-F5344CB8AC3E}">
        <p14:creationId xmlns:p14="http://schemas.microsoft.com/office/powerpoint/2010/main" val="2154094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Kellie</a:t>
            </a:r>
          </a:p>
        </p:txBody>
      </p:sp>
      <p:sp>
        <p:nvSpPr>
          <p:cNvPr id="4" name="Slide Number Placeholder 3"/>
          <p:cNvSpPr>
            <a:spLocks noGrp="1"/>
          </p:cNvSpPr>
          <p:nvPr>
            <p:ph type="sldNum" sz="quarter" idx="5"/>
          </p:nvPr>
        </p:nvSpPr>
        <p:spPr/>
        <p:txBody>
          <a:bodyPr/>
          <a:lstStyle/>
          <a:p>
            <a:fld id="{BFBDC6C1-ED63-4BED-BF33-A54BD78FDA81}" type="slidenum">
              <a:rPr lang="en-US" smtClean="0"/>
              <a:t>34</a:t>
            </a:fld>
            <a:endParaRPr lang="en-US"/>
          </a:p>
        </p:txBody>
      </p:sp>
    </p:spTree>
    <p:extLst>
      <p:ext uri="{BB962C8B-B14F-4D97-AF65-F5344CB8AC3E}">
        <p14:creationId xmlns:p14="http://schemas.microsoft.com/office/powerpoint/2010/main" val="358979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200"/>
              </a:spcBef>
              <a:spcAft>
                <a:spcPts val="200"/>
              </a:spcAft>
              <a:buFont typeface="Arial"/>
              <a:buChar char="•"/>
            </a:pPr>
            <a:r>
              <a:rPr lang="en-US">
                <a:cs typeface="Calibri"/>
              </a:rPr>
              <a:t>Donna M</a:t>
            </a:r>
            <a:endParaRPr lang="en-US"/>
          </a:p>
          <a:p>
            <a:pPr marL="171450" indent="-171450">
              <a:lnSpc>
                <a:spcPct val="90000"/>
              </a:lnSpc>
              <a:spcBef>
                <a:spcPts val="1200"/>
              </a:spcBef>
              <a:spcAft>
                <a:spcPts val="200"/>
              </a:spcAft>
              <a:buFont typeface="Arial"/>
              <a:buChar char="•"/>
            </a:pPr>
            <a:r>
              <a:rPr lang="en-US"/>
              <a:t>Benefits counseling is simply speaking to an OVR consumer about the impact of working on their benefits.  Benefits can include everything from Social Security cash benefits to health insurance coverage, housing assistance, and waivers as well as food stamps (SNAP).  There are many different types of benefits and since most are income-related, wages from employment  can affect their benefits.</a:t>
            </a:r>
            <a:endParaRPr lang="en-US">
              <a:cs typeface="Calibri"/>
            </a:endParaRPr>
          </a:p>
          <a:p>
            <a:pPr marL="171450" indent="-171450">
              <a:lnSpc>
                <a:spcPct val="90000"/>
              </a:lnSpc>
              <a:spcBef>
                <a:spcPts val="1200"/>
              </a:spcBef>
              <a:spcAft>
                <a:spcPts val="200"/>
              </a:spcAft>
              <a:buFont typeface="Arial"/>
              <a:buChar char="•"/>
            </a:pPr>
            <a:r>
              <a:rPr lang="en-US"/>
              <a:t>Another aspect of benefits counseling is determining whether work incentives apply and then teaching the consumer to use the work incentives available to them.  These include: Impairment Related Work Expenses (IRWE), Subsidies, PASS plans, STABLE accounts and so on.  Knowing what work incentives are available and when to apply them is vital to financial stability when going to work.  Planning is key.  </a:t>
            </a:r>
            <a:endParaRPr lang="en-US">
              <a:cs typeface="Calibri"/>
            </a:endParaRPr>
          </a:p>
          <a:p>
            <a:pPr marL="171450" indent="-171450">
              <a:lnSpc>
                <a:spcPct val="90000"/>
              </a:lnSpc>
              <a:spcBef>
                <a:spcPts val="1200"/>
              </a:spcBef>
              <a:spcAft>
                <a:spcPts val="200"/>
              </a:spcAft>
              <a:buFont typeface="Arial"/>
              <a:buChar char="•"/>
            </a:pPr>
            <a:r>
              <a:rPr lang="en-US"/>
              <a:t>Benefits counseling also looks at the whole financial picture.  Some consumers may limit themselves or even be afraid to begin working based on fears.  Benefits Counseling can open the door, allow the consumer to see the big picture and make informed decisions on what is right for them.  </a:t>
            </a:r>
            <a:endParaRPr lang="en-US">
              <a:cs typeface="Calibri"/>
            </a:endParaRPr>
          </a:p>
        </p:txBody>
      </p:sp>
      <p:sp>
        <p:nvSpPr>
          <p:cNvPr id="4" name="Slide Number Placeholder 3"/>
          <p:cNvSpPr>
            <a:spLocks noGrp="1"/>
          </p:cNvSpPr>
          <p:nvPr>
            <p:ph type="sldNum" sz="quarter" idx="10"/>
          </p:nvPr>
        </p:nvSpPr>
        <p:spPr/>
        <p:txBody>
          <a:bodyPr/>
          <a:lstStyle/>
          <a:p>
            <a:fld id="{BFBDC6C1-ED63-4BED-BF33-A54BD78FDA81}" type="slidenum">
              <a:rPr lang="en-US" smtClean="0"/>
              <a:t>4</a:t>
            </a:fld>
            <a:endParaRPr lang="en-US"/>
          </a:p>
        </p:txBody>
      </p:sp>
    </p:spTree>
    <p:extLst>
      <p:ext uri="{BB962C8B-B14F-4D97-AF65-F5344CB8AC3E}">
        <p14:creationId xmlns:p14="http://schemas.microsoft.com/office/powerpoint/2010/main" val="241570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Donna M</a:t>
            </a:r>
            <a:endParaRPr lang="en-US"/>
          </a:p>
        </p:txBody>
      </p:sp>
      <p:sp>
        <p:nvSpPr>
          <p:cNvPr id="4" name="Slide Number Placeholder 3"/>
          <p:cNvSpPr>
            <a:spLocks noGrp="1"/>
          </p:cNvSpPr>
          <p:nvPr>
            <p:ph type="sldNum" sz="quarter" idx="10"/>
          </p:nvPr>
        </p:nvSpPr>
        <p:spPr/>
        <p:txBody>
          <a:bodyPr/>
          <a:lstStyle/>
          <a:p>
            <a:fld id="{BFBDC6C1-ED63-4BED-BF33-A54BD78FDA81}" type="slidenum">
              <a:rPr lang="en-US" smtClean="0"/>
              <a:t>5</a:t>
            </a:fld>
            <a:endParaRPr lang="en-US"/>
          </a:p>
        </p:txBody>
      </p:sp>
    </p:spTree>
    <p:extLst>
      <p:ext uri="{BB962C8B-B14F-4D97-AF65-F5344CB8AC3E}">
        <p14:creationId xmlns:p14="http://schemas.microsoft.com/office/powerpoint/2010/main" val="306215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M.</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6</a:t>
            </a:fld>
            <a:endParaRPr lang="en-US"/>
          </a:p>
        </p:txBody>
      </p:sp>
    </p:spTree>
    <p:extLst>
      <p:ext uri="{BB962C8B-B14F-4D97-AF65-F5344CB8AC3E}">
        <p14:creationId xmlns:p14="http://schemas.microsoft.com/office/powerpoint/2010/main" val="310638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Donna M</a:t>
            </a:r>
            <a:endParaRPr lang="en-US"/>
          </a:p>
        </p:txBody>
      </p:sp>
      <p:sp>
        <p:nvSpPr>
          <p:cNvPr id="4" name="Slide Number Placeholder 3"/>
          <p:cNvSpPr>
            <a:spLocks noGrp="1"/>
          </p:cNvSpPr>
          <p:nvPr>
            <p:ph type="sldNum" sz="quarter" idx="10"/>
          </p:nvPr>
        </p:nvSpPr>
        <p:spPr/>
        <p:txBody>
          <a:bodyPr/>
          <a:lstStyle/>
          <a:p>
            <a:fld id="{BFBDC6C1-ED63-4BED-BF33-A54BD78FDA81}" type="slidenum">
              <a:rPr lang="en-US" smtClean="0"/>
              <a:t>7</a:t>
            </a:fld>
            <a:endParaRPr lang="en-US"/>
          </a:p>
        </p:txBody>
      </p:sp>
    </p:spTree>
    <p:extLst>
      <p:ext uri="{BB962C8B-B14F-4D97-AF65-F5344CB8AC3E}">
        <p14:creationId xmlns:p14="http://schemas.microsoft.com/office/powerpoint/2010/main" val="232082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Donna M.</a:t>
            </a:r>
            <a:endParaRPr lang="en-US" dirty="0"/>
          </a:p>
          <a:p>
            <a:pPr marL="171450" indent="-171450">
              <a:buFont typeface="Arial"/>
              <a:buChar char="•"/>
            </a:pPr>
            <a:r>
              <a:rPr lang="en-US" dirty="0"/>
              <a:t>Verify</a:t>
            </a:r>
            <a:endParaRPr lang="en-US" dirty="0">
              <a:cs typeface="Calibri"/>
            </a:endParaRPr>
          </a:p>
          <a:p>
            <a:pPr marL="628650" lvl="1" indent="-171450">
              <a:buFont typeface="Arial"/>
              <a:buChar char="•"/>
            </a:pPr>
            <a:r>
              <a:rPr lang="en-US" dirty="0"/>
              <a:t>Verify all benefits information to make sure information provided is accurate.</a:t>
            </a:r>
            <a:endParaRPr lang="en-US" dirty="0">
              <a:cs typeface="Calibri"/>
            </a:endParaRPr>
          </a:p>
          <a:p>
            <a:pPr marL="171450" indent="-171450">
              <a:buFont typeface="Arial"/>
              <a:buChar char="•"/>
            </a:pPr>
            <a:r>
              <a:rPr lang="en-US" dirty="0"/>
              <a:t>Create BSA</a:t>
            </a:r>
            <a:endParaRPr lang="en-US" dirty="0">
              <a:cs typeface="Calibri"/>
            </a:endParaRPr>
          </a:p>
          <a:p>
            <a:pPr marL="628650" lvl="1" indent="-171450">
              <a:buFont typeface="Arial"/>
              <a:buChar char="•"/>
            </a:pPr>
            <a:r>
              <a:rPr lang="en-US" dirty="0"/>
              <a:t>Create an individualized benefits summary analysis (BSA) in an easy-to-read format. </a:t>
            </a:r>
            <a:endParaRPr lang="en-US" dirty="0">
              <a:cs typeface="Calibri"/>
            </a:endParaRPr>
          </a:p>
          <a:p>
            <a:pPr marL="171450" indent="-171450">
              <a:buFont typeface="Arial"/>
              <a:buChar char="•"/>
            </a:pPr>
            <a:r>
              <a:rPr lang="en-US" dirty="0"/>
              <a:t>Identify and connect</a:t>
            </a:r>
            <a:endParaRPr lang="en-US" dirty="0">
              <a:cs typeface="Calibri"/>
            </a:endParaRPr>
          </a:p>
          <a:p>
            <a:pPr marL="628650" lvl="1" indent="-171450">
              <a:buFont typeface="Arial"/>
              <a:buChar char="•"/>
            </a:pPr>
            <a:r>
              <a:rPr lang="en-US" dirty="0"/>
              <a:t>Identify and connect the consumer with services or supports needed to overcome barriers to employment.</a:t>
            </a:r>
            <a:endParaRPr lang="en-US" dirty="0">
              <a:cs typeface="Calibri"/>
            </a:endParaRPr>
          </a:p>
          <a:p>
            <a:pPr marL="171450" indent="-171450">
              <a:buFont typeface="Arial"/>
              <a:buChar char="•"/>
            </a:pPr>
            <a:r>
              <a:rPr lang="en-US" dirty="0"/>
              <a:t>Teach</a:t>
            </a:r>
            <a:endParaRPr lang="en-US" dirty="0">
              <a:cs typeface="Calibri"/>
            </a:endParaRPr>
          </a:p>
          <a:p>
            <a:pPr marL="628650" lvl="1" indent="-171450">
              <a:buFont typeface="Arial"/>
              <a:buChar char="•"/>
            </a:pPr>
            <a:r>
              <a:rPr lang="en-US" dirty="0"/>
              <a:t>Teach the consumer and help them understand how paid employment will affect all federal/state/local benefits.</a:t>
            </a:r>
            <a:endParaRPr lang="en-US" dirty="0">
              <a:cs typeface="Calibri"/>
            </a:endParaRPr>
          </a:p>
          <a:p>
            <a:pPr marL="171450" indent="-171450">
              <a:buFont typeface="Arial"/>
              <a:buChar char="•"/>
            </a:pPr>
            <a:r>
              <a:rPr lang="en-US" dirty="0"/>
              <a:t>Create WIP</a:t>
            </a:r>
            <a:endParaRPr lang="en-US" dirty="0">
              <a:cs typeface="Calibri"/>
            </a:endParaRPr>
          </a:p>
          <a:p>
            <a:pPr marL="628650" lvl="1" indent="-171450">
              <a:buFont typeface="Arial"/>
              <a:buChar char="•"/>
            </a:pPr>
            <a:r>
              <a:rPr lang="en-US" dirty="0"/>
              <a:t>Identify and create with the consumer, a work incentive plan (WIP) to use, and manage Social Security and other state work incentives as applicable.</a:t>
            </a:r>
            <a:endParaRPr lang="en-US" dirty="0">
              <a:cs typeface="Calibri"/>
            </a:endParaRPr>
          </a:p>
          <a:p>
            <a:pPr marL="171450" indent="-171450">
              <a:buFont typeface="Arial"/>
              <a:buChar char="•"/>
            </a:pPr>
            <a:r>
              <a:rPr lang="en-US" dirty="0"/>
              <a:t>Support</a:t>
            </a:r>
            <a:endParaRPr lang="en-US" dirty="0">
              <a:cs typeface="Calibri"/>
            </a:endParaRPr>
          </a:p>
          <a:p>
            <a:pPr marL="628650" lvl="1" indent="-171450">
              <a:buFont typeface="Arial"/>
              <a:buChar char="•"/>
            </a:pPr>
            <a:r>
              <a:rPr lang="en-US" dirty="0"/>
              <a:t>Support consumers with reporting wage information to Social Security and help resolve benefit issues.</a:t>
            </a:r>
            <a:endParaRPr lang="en-US" dirty="0">
              <a:cs typeface="Calibri"/>
            </a:endParaRPr>
          </a:p>
          <a:p>
            <a:pPr marL="171450" indent="-171450">
              <a:buFont typeface="Arial"/>
              <a:buChar char="•"/>
            </a:pPr>
            <a:r>
              <a:rPr lang="en-US" dirty="0"/>
              <a:t>Help</a:t>
            </a:r>
            <a:endParaRPr lang="en-US" dirty="0">
              <a:cs typeface="Calibri"/>
            </a:endParaRPr>
          </a:p>
          <a:p>
            <a:pPr marL="628650" lvl="1" indent="-171450">
              <a:buFont typeface="Arial"/>
              <a:buChar char="•"/>
            </a:pPr>
            <a:r>
              <a:rPr lang="en-US" dirty="0"/>
              <a:t>Help consumers to successfully manage benefits and work incentives over time. </a:t>
            </a:r>
            <a:endParaRPr lang="en-US" dirty="0">
              <a:cs typeface="Calibri"/>
            </a:endParaRPr>
          </a:p>
          <a:p>
            <a:pPr marL="171450" indent="-171450">
              <a:buFont typeface="Arial"/>
              <a:buChar char="•"/>
            </a:pPr>
            <a:r>
              <a:rPr lang="en-US" dirty="0"/>
              <a:t>Analyze</a:t>
            </a:r>
            <a:endParaRPr lang="en-US" dirty="0">
              <a:cs typeface="Calibri"/>
            </a:endParaRPr>
          </a:p>
          <a:p>
            <a:pPr marL="628650" lvl="1" indent="-171450">
              <a:buFont typeface="Arial"/>
              <a:buChar char="•"/>
            </a:pPr>
            <a:r>
              <a:rPr lang="en-US" dirty="0"/>
              <a:t>Analyze healthcare coverage options so that consumers can determine which options offer the best coverage at the most affordable price.  .</a:t>
            </a:r>
            <a:endParaRPr lang="en-US" dirty="0">
              <a:cs typeface="Calibri"/>
            </a:endParaRPr>
          </a:p>
          <a:p>
            <a:pPr marL="171450" indent="-171450">
              <a:buFont typeface="Arial"/>
              <a:buChar char="•"/>
            </a:pPr>
            <a:r>
              <a:rPr lang="en-US" dirty="0"/>
              <a:t>Offer</a:t>
            </a:r>
            <a:endParaRPr lang="en-US" dirty="0">
              <a:cs typeface="Calibri"/>
            </a:endParaRPr>
          </a:p>
          <a:p>
            <a:pPr marL="628650" lvl="1" indent="-171450">
              <a:buFont typeface="Arial"/>
              <a:buChar char="•"/>
            </a:pPr>
            <a:r>
              <a:rPr lang="en-US" dirty="0"/>
              <a:t>Offer assistance with financial resources and tools to create a path to financial stability.</a:t>
            </a:r>
            <a:endParaRPr lang="en-US" dirty="0">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BFBDC6C1-ED63-4BED-BF33-A54BD78FDA81}" type="slidenum">
              <a:rPr lang="en-US" smtClean="0"/>
              <a:t>8</a:t>
            </a:fld>
            <a:endParaRPr lang="en-US"/>
          </a:p>
        </p:txBody>
      </p:sp>
    </p:spTree>
    <p:extLst>
      <p:ext uri="{BB962C8B-B14F-4D97-AF65-F5344CB8AC3E}">
        <p14:creationId xmlns:p14="http://schemas.microsoft.com/office/powerpoint/2010/main" val="56231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O.</a:t>
            </a:r>
            <a:endParaRPr lang="en-US" dirty="0"/>
          </a:p>
        </p:txBody>
      </p:sp>
      <p:sp>
        <p:nvSpPr>
          <p:cNvPr id="4" name="Slide Number Placeholder 3"/>
          <p:cNvSpPr>
            <a:spLocks noGrp="1"/>
          </p:cNvSpPr>
          <p:nvPr>
            <p:ph type="sldNum" sz="quarter" idx="10"/>
          </p:nvPr>
        </p:nvSpPr>
        <p:spPr/>
        <p:txBody>
          <a:bodyPr/>
          <a:lstStyle/>
          <a:p>
            <a:fld id="{BFBDC6C1-ED63-4BED-BF33-A54BD78FDA81}" type="slidenum">
              <a:rPr lang="en-US" smtClean="0"/>
              <a:t>9</a:t>
            </a:fld>
            <a:endParaRPr lang="en-US"/>
          </a:p>
        </p:txBody>
      </p:sp>
    </p:spTree>
    <p:extLst>
      <p:ext uri="{BB962C8B-B14F-4D97-AF65-F5344CB8AC3E}">
        <p14:creationId xmlns:p14="http://schemas.microsoft.com/office/powerpoint/2010/main" val="338506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3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5817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4118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248801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46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586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9479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702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2367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5968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906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15703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Evangeline.Johnson@ky.gov"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mailto:Alaina.Moore@ky.gov"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mailto:SarahF.Richardson@ky.gov"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hyperlink" Target="https://kcc.ky.gov/Vocational-Rehabilitation/staffresources/Pages/Forms.aspx#social-security-ticket-to-wor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rojecte3.com/webcas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kcc.ky.gov/Vocational-Rehabilitation/Documents/KY%20DB101%20Overview.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ky.db101.org" TargetMode="Externa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ovrkwic@ky.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kcc.ky.gov/Vocational-Rehabilitation/staffresources/Pages/Forms.aspx#social-security-ticket-to-work" TargetMode="External"/><Relationship Id="rId5" Type="http://schemas.openxmlformats.org/officeDocument/2006/relationships/hyperlink" Target="mailto:WIPA@calky.org" TargetMode="External"/><Relationship Id="rId4" Type="http://schemas.openxmlformats.org/officeDocument/2006/relationships/hyperlink" Target="mailto:workincentives@goodwillky.org" TargetMode="Externa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489" y="1122363"/>
            <a:ext cx="10871200" cy="2387600"/>
          </a:xfrm>
        </p:spPr>
        <p:txBody>
          <a:bodyPr anchor="t">
            <a:normAutofit fontScale="90000"/>
          </a:bodyPr>
          <a:lstStyle/>
          <a:p>
            <a:r>
              <a:rPr lang="en-US"/>
              <a:t>Office of Vocational Rehabilitation</a:t>
            </a:r>
            <a:br>
              <a:rPr lang="en-US"/>
            </a:br>
            <a:r>
              <a:rPr lang="en-US"/>
              <a:t>Benefits Counseling Training</a:t>
            </a:r>
          </a:p>
        </p:txBody>
      </p:sp>
      <p:sp>
        <p:nvSpPr>
          <p:cNvPr id="3" name="Subtitle 2"/>
          <p:cNvSpPr>
            <a:spLocks noGrp="1"/>
          </p:cNvSpPr>
          <p:nvPr>
            <p:ph type="subTitle" idx="1"/>
          </p:nvPr>
        </p:nvSpPr>
        <p:spPr>
          <a:xfrm>
            <a:off x="1100051" y="4440025"/>
            <a:ext cx="10058400" cy="1158596"/>
          </a:xfrm>
        </p:spPr>
        <p:txBody>
          <a:bodyPr>
            <a:noAutofit/>
          </a:bodyPr>
          <a:lstStyle/>
          <a:p>
            <a:r>
              <a:rPr lang="en-US" sz="1400" b="1">
                <a:solidFill>
                  <a:schemeClr val="tx1"/>
                </a:solidFill>
              </a:rPr>
              <a:t>Team:</a:t>
            </a:r>
          </a:p>
          <a:p>
            <a:r>
              <a:rPr lang="en-US" sz="2000"/>
              <a:t>Donna </a:t>
            </a:r>
            <a:r>
              <a:rPr lang="en-US" sz="2000" err="1"/>
              <a:t>Osburn</a:t>
            </a:r>
            <a:r>
              <a:rPr lang="en-US" sz="2000"/>
              <a:t>      Donna </a:t>
            </a:r>
            <a:r>
              <a:rPr lang="en-US" sz="2000" err="1"/>
              <a:t>MundY</a:t>
            </a:r>
            <a:r>
              <a:rPr lang="en-US" sz="2000"/>
              <a:t>    	</a:t>
            </a:r>
          </a:p>
          <a:p>
            <a:r>
              <a:rPr lang="en-US" sz="2000"/>
              <a:t>Kellie Scott	    Evangeline Johnson</a:t>
            </a:r>
          </a:p>
        </p:txBody>
      </p:sp>
    </p:spTree>
    <p:extLst>
      <p:ext uri="{BB962C8B-B14F-4D97-AF65-F5344CB8AC3E}">
        <p14:creationId xmlns:p14="http://schemas.microsoft.com/office/powerpoint/2010/main" val="4024529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779E-5B35-4167-8BBE-5000C7248D02}"/>
              </a:ext>
            </a:extLst>
          </p:cNvPr>
          <p:cNvSpPr>
            <a:spLocks noGrp="1"/>
          </p:cNvSpPr>
          <p:nvPr>
            <p:ph type="title"/>
          </p:nvPr>
        </p:nvSpPr>
        <p:spPr>
          <a:xfrm>
            <a:off x="1097280" y="662383"/>
            <a:ext cx="10058400" cy="1106292"/>
          </a:xfrm>
        </p:spPr>
        <p:txBody>
          <a:bodyPr>
            <a:normAutofit/>
          </a:bodyPr>
          <a:lstStyle/>
          <a:p>
            <a:r>
              <a:rPr lang="en-US" dirty="0">
                <a:ea typeface="+mj-lt"/>
                <a:cs typeface="+mj-lt"/>
              </a:rPr>
              <a:t>Consider the following:</a:t>
            </a:r>
            <a:endParaRPr lang="en-US" dirty="0"/>
          </a:p>
          <a:p>
            <a:endParaRPr lang="en-US">
              <a:cs typeface="Calibri Light"/>
            </a:endParaRPr>
          </a:p>
        </p:txBody>
      </p:sp>
      <p:sp>
        <p:nvSpPr>
          <p:cNvPr id="3" name="Content Placeholder 2">
            <a:extLst>
              <a:ext uri="{FF2B5EF4-FFF2-40B4-BE49-F238E27FC236}">
                <a16:creationId xmlns:a16="http://schemas.microsoft.com/office/drawing/2014/main" id="{6FE84C10-126E-4F9A-AF7D-130B06A2589D}"/>
              </a:ext>
            </a:extLst>
          </p:cNvPr>
          <p:cNvSpPr>
            <a:spLocks noGrp="1"/>
          </p:cNvSpPr>
          <p:nvPr>
            <p:ph idx="1"/>
          </p:nvPr>
        </p:nvSpPr>
        <p:spPr/>
        <p:txBody>
          <a:bodyPr vert="horz" lIns="0" tIns="45720" rIns="0" bIns="45720" rtlCol="0" anchor="t">
            <a:normAutofit/>
          </a:bodyPr>
          <a:lstStyle/>
          <a:p>
            <a:pPr marL="200660" lvl="1" indent="0">
              <a:lnSpc>
                <a:spcPct val="100000"/>
              </a:lnSpc>
              <a:spcBef>
                <a:spcPts val="0"/>
              </a:spcBef>
              <a:spcAft>
                <a:spcPts val="0"/>
              </a:spcAft>
              <a:buNone/>
            </a:pPr>
            <a:endParaRPr lang="en-US" sz="4000" b="1" dirty="0">
              <a:cs typeface="Calibri"/>
            </a:endParaRPr>
          </a:p>
          <a:p>
            <a:pPr marL="383540" lvl="1">
              <a:lnSpc>
                <a:spcPct val="100000"/>
              </a:lnSpc>
              <a:spcBef>
                <a:spcPts val="0"/>
              </a:spcBef>
              <a:spcAft>
                <a:spcPts val="0"/>
              </a:spcAft>
              <a:buChar char="•"/>
            </a:pPr>
            <a:r>
              <a:rPr lang="en-US" sz="4000" b="1" dirty="0">
                <a:cs typeface="Calibri"/>
              </a:rPr>
              <a:t>Consumers who are thinking about work</a:t>
            </a:r>
          </a:p>
          <a:p>
            <a:pPr marL="383540" lvl="1">
              <a:lnSpc>
                <a:spcPct val="100000"/>
              </a:lnSpc>
              <a:spcBef>
                <a:spcPts val="0"/>
              </a:spcBef>
              <a:spcAft>
                <a:spcPts val="0"/>
              </a:spcAft>
              <a:buChar char="•"/>
            </a:pPr>
            <a:r>
              <a:rPr lang="en-US" sz="4000" b="1" dirty="0">
                <a:cs typeface="Calibri"/>
              </a:rPr>
              <a:t>Consumers who are ready for job offers</a:t>
            </a:r>
          </a:p>
          <a:p>
            <a:pPr marL="383540" lvl="1">
              <a:lnSpc>
                <a:spcPct val="100000"/>
              </a:lnSpc>
              <a:spcBef>
                <a:spcPts val="0"/>
              </a:spcBef>
              <a:spcAft>
                <a:spcPts val="0"/>
              </a:spcAft>
              <a:buChar char="•"/>
            </a:pPr>
            <a:r>
              <a:rPr lang="en-US" sz="4000" b="1" dirty="0">
                <a:cs typeface="Calibri"/>
              </a:rPr>
              <a:t>Consumers who are already working</a:t>
            </a:r>
          </a:p>
          <a:p>
            <a:pPr marL="383540" lvl="1">
              <a:lnSpc>
                <a:spcPct val="100000"/>
              </a:lnSpc>
              <a:spcBef>
                <a:spcPts val="0"/>
              </a:spcBef>
              <a:spcAft>
                <a:spcPts val="0"/>
              </a:spcAft>
              <a:buChar char="•"/>
            </a:pPr>
            <a:endParaRPr lang="en-US" sz="4000" b="1">
              <a:cs typeface="Calibri"/>
            </a:endParaRPr>
          </a:p>
        </p:txBody>
      </p:sp>
    </p:spTree>
    <p:extLst>
      <p:ext uri="{BB962C8B-B14F-4D97-AF65-F5344CB8AC3E}">
        <p14:creationId xmlns:p14="http://schemas.microsoft.com/office/powerpoint/2010/main" val="68525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779E-5B35-4167-8BBE-5000C7248D02}"/>
              </a:ext>
            </a:extLst>
          </p:cNvPr>
          <p:cNvSpPr>
            <a:spLocks noGrp="1"/>
          </p:cNvSpPr>
          <p:nvPr>
            <p:ph type="title"/>
          </p:nvPr>
        </p:nvSpPr>
        <p:spPr>
          <a:xfrm>
            <a:off x="1097280" y="662383"/>
            <a:ext cx="10058400" cy="1106292"/>
          </a:xfrm>
        </p:spPr>
        <p:txBody>
          <a:bodyPr>
            <a:normAutofit/>
          </a:bodyPr>
          <a:lstStyle/>
          <a:p>
            <a:r>
              <a:rPr lang="en-US" sz="5400">
                <a:ea typeface="+mj-lt"/>
                <a:cs typeface="+mj-lt"/>
              </a:rPr>
              <a:t>Don't forget</a:t>
            </a:r>
          </a:p>
          <a:p>
            <a:endParaRPr lang="en-US">
              <a:cs typeface="Calibri Light"/>
            </a:endParaRPr>
          </a:p>
        </p:txBody>
      </p:sp>
      <p:sp>
        <p:nvSpPr>
          <p:cNvPr id="3" name="Content Placeholder 2">
            <a:extLst>
              <a:ext uri="{FF2B5EF4-FFF2-40B4-BE49-F238E27FC236}">
                <a16:creationId xmlns:a16="http://schemas.microsoft.com/office/drawing/2014/main" id="{6FE84C10-126E-4F9A-AF7D-130B06A2589D}"/>
              </a:ext>
            </a:extLst>
          </p:cNvPr>
          <p:cNvSpPr>
            <a:spLocks noGrp="1"/>
          </p:cNvSpPr>
          <p:nvPr>
            <p:ph idx="1"/>
          </p:nvPr>
        </p:nvSpPr>
        <p:spPr/>
        <p:txBody>
          <a:bodyPr vert="horz" lIns="0" tIns="45720" rIns="0" bIns="45720" rtlCol="0" anchor="t">
            <a:normAutofit/>
          </a:bodyPr>
          <a:lstStyle/>
          <a:p>
            <a:pPr marL="383540" lvl="1">
              <a:lnSpc>
                <a:spcPct val="100000"/>
              </a:lnSpc>
              <a:spcBef>
                <a:spcPts val="0"/>
              </a:spcBef>
              <a:spcAft>
                <a:spcPts val="0"/>
              </a:spcAft>
              <a:buChar char="•"/>
            </a:pPr>
            <a:r>
              <a:rPr lang="en-US" sz="6600" b="1">
                <a:cs typeface="Calibri"/>
              </a:rPr>
              <a:t>Transition Age Youth</a:t>
            </a:r>
          </a:p>
          <a:p>
            <a:pPr marL="383540" lvl="1">
              <a:lnSpc>
                <a:spcPct val="100000"/>
              </a:lnSpc>
              <a:spcBef>
                <a:spcPts val="0"/>
              </a:spcBef>
              <a:spcAft>
                <a:spcPts val="0"/>
              </a:spcAft>
              <a:buChar char="•"/>
            </a:pPr>
            <a:r>
              <a:rPr lang="en-US" sz="6600" b="1">
                <a:cs typeface="Calibri"/>
              </a:rPr>
              <a:t>Veterans</a:t>
            </a:r>
          </a:p>
          <a:p>
            <a:pPr marL="383540" lvl="1">
              <a:lnSpc>
                <a:spcPct val="100000"/>
              </a:lnSpc>
              <a:spcBef>
                <a:spcPts val="0"/>
              </a:spcBef>
              <a:spcAft>
                <a:spcPts val="0"/>
              </a:spcAft>
              <a:buChar char="•"/>
            </a:pPr>
            <a:endParaRPr lang="en-US" sz="4000" b="1">
              <a:cs typeface="Calibri"/>
            </a:endParaRPr>
          </a:p>
          <a:p>
            <a:pPr marL="383540" lvl="1">
              <a:lnSpc>
                <a:spcPct val="100000"/>
              </a:lnSpc>
              <a:spcBef>
                <a:spcPts val="0"/>
              </a:spcBef>
              <a:spcAft>
                <a:spcPts val="0"/>
              </a:spcAft>
              <a:buChar char="•"/>
            </a:pPr>
            <a:endParaRPr lang="en-US" sz="4000" b="1">
              <a:cs typeface="Calibri"/>
            </a:endParaRPr>
          </a:p>
        </p:txBody>
      </p:sp>
    </p:spTree>
    <p:extLst>
      <p:ext uri="{BB962C8B-B14F-4D97-AF65-F5344CB8AC3E}">
        <p14:creationId xmlns:p14="http://schemas.microsoft.com/office/powerpoint/2010/main" val="219862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1" y="634946"/>
            <a:ext cx="6368142" cy="1450757"/>
          </a:xfrm>
        </p:spPr>
        <p:txBody>
          <a:bodyPr vert="horz" lIns="91440" tIns="45720" rIns="91440" bIns="45720" rtlCol="0" anchor="b">
            <a:normAutofit/>
          </a:bodyPr>
          <a:lstStyle/>
          <a:p>
            <a:r>
              <a:rPr lang="en-US" kern="1200" spc="-50" baseline="0">
                <a:solidFill>
                  <a:schemeClr val="tx1">
                    <a:lumMod val="75000"/>
                    <a:lumOff val="25000"/>
                  </a:schemeClr>
                </a:solidFill>
                <a:latin typeface="+mj-lt"/>
                <a:ea typeface="+mj-ea"/>
                <a:cs typeface="+mj-cs"/>
              </a:rPr>
              <a:t>When should I refer for Benefits Counseling?</a:t>
            </a:r>
          </a:p>
        </p:txBody>
      </p:sp>
      <p:pic>
        <p:nvPicPr>
          <p:cNvPr id="1026" name="Picture 2" descr="Panoramic view of  colorful sunrise in mountains. Panoramic view of  colorful sunrise in mountains. Filtered image:cross processed vintage effect. sunrise stock pictures, royalty-free photos &amp; images">
            <a:extLst>
              <a:ext uri="{FF2B5EF4-FFF2-40B4-BE49-F238E27FC236}">
                <a16:creationId xmlns:a16="http://schemas.microsoft.com/office/drawing/2014/main" id="{DF3AC910-0B19-4944-BFC5-3CB890122A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25" r="18960"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33D7D899-E511-4254-813A-FAEA3EB68933}"/>
              </a:ext>
            </a:extLst>
          </p:cNvPr>
          <p:cNvSpPr>
            <a:spLocks noGrp="1"/>
          </p:cNvSpPr>
          <p:nvPr>
            <p:ph sz="half" idx="1"/>
          </p:nvPr>
        </p:nvSpPr>
        <p:spPr>
          <a:xfrm>
            <a:off x="5181601" y="2198914"/>
            <a:ext cx="6368142" cy="3670180"/>
          </a:xfrm>
        </p:spPr>
        <p:txBody>
          <a:bodyPr vert="horz" lIns="0" tIns="45720" rIns="0" bIns="45720" rtlCol="0" anchor="t">
            <a:normAutofit/>
          </a:bodyPr>
          <a:lstStyle/>
          <a:p>
            <a:r>
              <a:rPr lang="en-US" sz="2800" b="1" dirty="0"/>
              <a:t>Research has shown that the </a:t>
            </a:r>
            <a:r>
              <a:rPr lang="en-US" sz="2800" b="1" u="sng" dirty="0"/>
              <a:t>earlier</a:t>
            </a:r>
            <a:r>
              <a:rPr lang="en-US" sz="2800" b="1" dirty="0"/>
              <a:t> a person receives benefits counseling, the better chance for success at achieving employment and maintaining employment long-term!</a:t>
            </a:r>
            <a:endParaRPr lang="en-US" sz="2800" b="1" dirty="0">
              <a:cs typeface="Calibri"/>
            </a:endParaRPr>
          </a:p>
          <a:p>
            <a:r>
              <a:rPr lang="en-US" sz="2800" b="1" dirty="0"/>
              <a:t>However, any time in the employment process is a good time to make a referral!</a:t>
            </a:r>
            <a:endParaRPr lang="en-US" sz="2800" b="1" dirty="0">
              <a:cs typeface="Calibri"/>
            </a:endParaRPr>
          </a:p>
          <a:p>
            <a:endParaRPr lang="en-US" dirty="0"/>
          </a:p>
        </p:txBody>
      </p:sp>
    </p:spTree>
    <p:extLst>
      <p:ext uri="{BB962C8B-B14F-4D97-AF65-F5344CB8AC3E}">
        <p14:creationId xmlns:p14="http://schemas.microsoft.com/office/powerpoint/2010/main" val="188045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E150D6-4CA7-4B82-B4D3-2829F971635A}"/>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a:solidFill>
                  <a:schemeClr val="tx1">
                    <a:lumMod val="85000"/>
                    <a:lumOff val="15000"/>
                  </a:schemeClr>
                </a:solidFill>
              </a:rPr>
              <a:t>Check back in..</a:t>
            </a:r>
          </a:p>
        </p:txBody>
      </p:sp>
      <p:sp>
        <p:nvSpPr>
          <p:cNvPr id="3" name="Content Placeholder 2">
            <a:extLst>
              <a:ext uri="{FF2B5EF4-FFF2-40B4-BE49-F238E27FC236}">
                <a16:creationId xmlns:a16="http://schemas.microsoft.com/office/drawing/2014/main" id="{235532C4-2739-4A9D-96B4-7F1F55E3064B}"/>
              </a:ext>
            </a:extLst>
          </p:cNvPr>
          <p:cNvSpPr>
            <a:spLocks noGrp="1"/>
          </p:cNvSpPr>
          <p:nvPr>
            <p:ph idx="1"/>
          </p:nvPr>
        </p:nvSpPr>
        <p:spPr>
          <a:xfrm>
            <a:off x="3836504" y="4455620"/>
            <a:ext cx="7321946" cy="1143000"/>
          </a:xfrm>
        </p:spPr>
        <p:txBody>
          <a:bodyPr vert="horz" lIns="91440" tIns="45720" rIns="91440" bIns="45720" rtlCol="0" anchor="t">
            <a:normAutofit/>
          </a:bodyPr>
          <a:lstStyle/>
          <a:p>
            <a:pPr marL="0" indent="0">
              <a:buNone/>
            </a:pPr>
            <a:r>
              <a:rPr lang="en-US" sz="2800" b="1" cap="all" spc="200">
                <a:solidFill>
                  <a:schemeClr val="tx2"/>
                </a:solidFill>
                <a:latin typeface="Browallia New"/>
                <a:cs typeface="Browallia New"/>
              </a:rPr>
              <a:t>Remind consumer to check back in with benefits counselor when they go to work</a:t>
            </a:r>
          </a:p>
        </p:txBody>
      </p:sp>
      <p:pic>
        <p:nvPicPr>
          <p:cNvPr id="7" name="Graphic 6" descr="Checkmark">
            <a:extLst>
              <a:ext uri="{FF2B5EF4-FFF2-40B4-BE49-F238E27FC236}">
                <a16:creationId xmlns:a16="http://schemas.microsoft.com/office/drawing/2014/main" id="{707BF87B-51E3-43B0-A40D-E0CCA0CBC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20" name="Rectangle 19">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660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A288-9FE0-405A-9DF4-5DDAA79228CD}"/>
              </a:ext>
            </a:extLst>
          </p:cNvPr>
          <p:cNvSpPr>
            <a:spLocks noGrp="1"/>
          </p:cNvSpPr>
          <p:nvPr>
            <p:ph type="title"/>
          </p:nvPr>
        </p:nvSpPr>
        <p:spPr>
          <a:xfrm>
            <a:off x="1212299" y="2884017"/>
            <a:ext cx="10058400" cy="973830"/>
          </a:xfrm>
        </p:spPr>
        <p:txBody>
          <a:bodyPr>
            <a:normAutofit fontScale="90000"/>
          </a:bodyPr>
          <a:lstStyle/>
          <a:p>
            <a:r>
              <a:rPr lang="en-US">
                <a:ea typeface="+mj-lt"/>
                <a:cs typeface="+mj-lt"/>
              </a:rPr>
              <a:t>Who can provide benefits counseling?</a:t>
            </a:r>
          </a:p>
          <a:p>
            <a:endParaRPr lang="en-US">
              <a:cs typeface="Calibri Light"/>
            </a:endParaRPr>
          </a:p>
        </p:txBody>
      </p:sp>
      <p:sp>
        <p:nvSpPr>
          <p:cNvPr id="3" name="Text Placeholder 2">
            <a:extLst>
              <a:ext uri="{FF2B5EF4-FFF2-40B4-BE49-F238E27FC236}">
                <a16:creationId xmlns:a16="http://schemas.microsoft.com/office/drawing/2014/main" id="{2C9F5840-1F88-46E0-887E-32D60DE4AE4A}"/>
              </a:ext>
            </a:extLst>
          </p:cNvPr>
          <p:cNvSpPr>
            <a:spLocks noGrp="1"/>
          </p:cNvSpPr>
          <p:nvPr>
            <p:ph type="body" idx="1"/>
          </p:nvPr>
        </p:nvSpPr>
        <p:spPr>
          <a:xfrm>
            <a:off x="1146441" y="4834128"/>
            <a:ext cx="10058400" cy="1106129"/>
          </a:xfrm>
        </p:spPr>
        <p:txBody>
          <a:bodyPr>
            <a:normAutofit/>
          </a:bodyPr>
          <a:lstStyle/>
          <a:p>
            <a:r>
              <a:rPr lang="en-US" b="1">
                <a:cs typeface="Calibri Light"/>
              </a:rPr>
              <a:t>. </a:t>
            </a:r>
          </a:p>
        </p:txBody>
      </p:sp>
      <p:sp>
        <p:nvSpPr>
          <p:cNvPr id="4" name="TextBox 3">
            <a:extLst>
              <a:ext uri="{FF2B5EF4-FFF2-40B4-BE49-F238E27FC236}">
                <a16:creationId xmlns:a16="http://schemas.microsoft.com/office/drawing/2014/main" id="{FB9BB98F-5EB4-40D9-8F66-41ACB34ABA68}"/>
              </a:ext>
            </a:extLst>
          </p:cNvPr>
          <p:cNvSpPr txBox="1"/>
          <p:nvPr/>
        </p:nvSpPr>
        <p:spPr>
          <a:xfrm>
            <a:off x="1388853" y="4839419"/>
            <a:ext cx="95724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KWIC's, CWIC's, or approved vendors</a:t>
            </a:r>
          </a:p>
        </p:txBody>
      </p:sp>
    </p:spTree>
    <p:extLst>
      <p:ext uri="{BB962C8B-B14F-4D97-AF65-F5344CB8AC3E}">
        <p14:creationId xmlns:p14="http://schemas.microsoft.com/office/powerpoint/2010/main" val="310026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C0B546-BA2C-4D27-82A3-DF6D0049D148}"/>
              </a:ext>
            </a:extLst>
          </p:cNvPr>
          <p:cNvSpPr>
            <a:spLocks noGrp="1"/>
          </p:cNvSpPr>
          <p:nvPr>
            <p:ph type="title"/>
          </p:nvPr>
        </p:nvSpPr>
        <p:spPr>
          <a:xfrm>
            <a:off x="490577" y="1079016"/>
            <a:ext cx="2564578" cy="4938361"/>
          </a:xfrm>
        </p:spPr>
        <p:txBody>
          <a:bodyPr anchor="ctr">
            <a:normAutofit/>
          </a:bodyPr>
          <a:lstStyle/>
          <a:p>
            <a:pPr algn="r"/>
            <a:r>
              <a:rPr lang="en-US" sz="4400" b="1" i="1">
                <a:ea typeface="+mj-lt"/>
                <a:cs typeface="+mj-lt"/>
              </a:rPr>
              <a:t>OVR counselors can choose between the following:</a:t>
            </a:r>
            <a:endParaRPr lang="en-US" sz="4400">
              <a:cs typeface="Calibri Light"/>
            </a:endParaRP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FFE57A-8CEF-4B6A-B39F-CA0425ACE5E8}"/>
              </a:ext>
            </a:extLst>
          </p:cNvPr>
          <p:cNvSpPr>
            <a:spLocks noGrp="1"/>
          </p:cNvSpPr>
          <p:nvPr>
            <p:ph idx="1"/>
          </p:nvPr>
        </p:nvSpPr>
        <p:spPr>
          <a:xfrm>
            <a:off x="3251448" y="316527"/>
            <a:ext cx="8694266" cy="6218434"/>
          </a:xfrm>
          <a:solidFill>
            <a:schemeClr val="bg1"/>
          </a:solidFill>
        </p:spPr>
        <p:txBody>
          <a:bodyPr vert="horz" lIns="0" tIns="45720" rIns="0" bIns="45720" rtlCol="0" anchor="ctr">
            <a:noAutofit/>
          </a:bodyPr>
          <a:lstStyle/>
          <a:p>
            <a:pPr marL="0" indent="0">
              <a:buNone/>
            </a:pPr>
            <a:endParaRPr lang="en-US" sz="1600" b="1" cap="all" dirty="0">
              <a:highlight>
                <a:srgbClr val="FFFF00"/>
              </a:highlight>
              <a:ea typeface="+mn-lt"/>
              <a:cs typeface="+mn-lt"/>
            </a:endParaRPr>
          </a:p>
          <a:p>
            <a:pPr>
              <a:buFont typeface="Wingdings" panose="05000000000000000000" pitchFamily="2" charset="2"/>
              <a:buChar char="v"/>
            </a:pPr>
            <a:r>
              <a:rPr lang="en-US" b="1" dirty="0">
                <a:ea typeface="+mn-lt"/>
                <a:cs typeface="+mn-lt"/>
              </a:rPr>
              <a:t>KWIC </a:t>
            </a:r>
            <a:r>
              <a:rPr lang="en-US" dirty="0">
                <a:ea typeface="+mn-lt"/>
                <a:cs typeface="+mn-lt"/>
              </a:rPr>
              <a:t>- Kentucky Work Incentive Counselor– These staff are contracted with CAL or a certified VR staff person. Services are provided in-person or remotely via distance-based technology.</a:t>
            </a:r>
            <a:endParaRPr lang="en-US" dirty="0">
              <a:cs typeface="Calibri"/>
            </a:endParaRPr>
          </a:p>
          <a:p>
            <a:pPr>
              <a:buFont typeface="Wingdings" panose="05000000000000000000" pitchFamily="2" charset="2"/>
              <a:buChar char="v"/>
            </a:pPr>
            <a:r>
              <a:rPr lang="en-US" b="1" dirty="0">
                <a:ea typeface="+mn-lt"/>
                <a:cs typeface="+mn-lt"/>
              </a:rPr>
              <a:t>CWIC </a:t>
            </a:r>
            <a:r>
              <a:rPr lang="en-US" dirty="0">
                <a:ea typeface="+mn-lt"/>
                <a:cs typeface="+mn-lt"/>
              </a:rPr>
              <a:t>- Certified Work Incentive Counselor – This person works for the Work Incentives Planning and Assistance program (WIPA) in Kentucky.  There are two Social Security funded programs in Kentucky.  Services are provided remotely via distance-based technology.  </a:t>
            </a:r>
          </a:p>
          <a:p>
            <a:pPr marL="543560" lvl="1" indent="-342900">
              <a:buFont typeface="Wingdings" panose="05000000000000000000" pitchFamily="2" charset="2"/>
              <a:buChar char="v"/>
            </a:pPr>
            <a:r>
              <a:rPr lang="en-US" sz="2000" dirty="0">
                <a:ea typeface="+mn-lt"/>
                <a:cs typeface="+mn-lt"/>
              </a:rPr>
              <a:t>Goodwill Industries covers the mid-central to Northern and Eastern Kentucky</a:t>
            </a:r>
          </a:p>
          <a:p>
            <a:pPr marL="543560" lvl="1" indent="-342900">
              <a:buFont typeface="Wingdings" panose="05000000000000000000" pitchFamily="2" charset="2"/>
              <a:buChar char="v"/>
            </a:pPr>
            <a:r>
              <a:rPr lang="en-US" sz="2000" dirty="0">
                <a:ea typeface="+mn-lt"/>
                <a:cs typeface="+mn-lt"/>
              </a:rPr>
              <a:t>Center for Accessible Living covers Louisville to Western Kentucky.  </a:t>
            </a:r>
          </a:p>
          <a:p>
            <a:pPr>
              <a:buFont typeface="Wingdings" panose="05000000000000000000" pitchFamily="2" charset="2"/>
              <a:buChar char="v"/>
            </a:pPr>
            <a:r>
              <a:rPr lang="en-US" b="1" dirty="0">
                <a:ea typeface="+mn-lt"/>
                <a:cs typeface="+mn-lt"/>
              </a:rPr>
              <a:t>Approved CPWIC vendors </a:t>
            </a:r>
            <a:r>
              <a:rPr lang="en-US" dirty="0">
                <a:ea typeface="+mn-lt"/>
                <a:cs typeface="+mn-lt"/>
              </a:rPr>
              <a:t>– They are certified through Virginia Commonwealth University (VCU) or Cornell University and on the OVR approved vendor list.  Services are paid by an authorization for services and offer at least one in-person visit.  </a:t>
            </a:r>
          </a:p>
          <a:p>
            <a:pPr>
              <a:buFont typeface="Wingdings" panose="05000000000000000000" pitchFamily="2" charset="2"/>
              <a:buChar char="v"/>
            </a:pPr>
            <a:r>
              <a:rPr lang="en-US" b="1" dirty="0">
                <a:ea typeface="+mn-lt"/>
                <a:cs typeface="+mn-lt"/>
              </a:rPr>
              <a:t>OVR counselor</a:t>
            </a:r>
            <a:r>
              <a:rPr lang="en-US" dirty="0">
                <a:ea typeface="+mn-lt"/>
                <a:cs typeface="+mn-lt"/>
              </a:rPr>
              <a:t>– An OVR counselor with proper training can utilize KY DB101.  Be sure to document in CMS staff-provided services.</a:t>
            </a:r>
          </a:p>
          <a:p>
            <a:endParaRPr lang="en-US" sz="1500" dirty="0">
              <a:ea typeface="+mn-lt"/>
              <a:cs typeface="+mn-lt"/>
            </a:endParaRPr>
          </a:p>
        </p:txBody>
      </p:sp>
    </p:spTree>
    <p:extLst>
      <p:ext uri="{BB962C8B-B14F-4D97-AF65-F5344CB8AC3E}">
        <p14:creationId xmlns:p14="http://schemas.microsoft.com/office/powerpoint/2010/main" val="214477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956" y="-115614"/>
            <a:ext cx="10715623" cy="1752599"/>
          </a:xfrm>
        </p:spPr>
        <p:txBody>
          <a:bodyPr/>
          <a:lstStyle/>
          <a:p>
            <a:r>
              <a:rPr lang="en-US" dirty="0"/>
              <a:t>Kentucky Work Incentives Counselor (KWIC)</a:t>
            </a:r>
          </a:p>
        </p:txBody>
      </p:sp>
      <p:sp>
        <p:nvSpPr>
          <p:cNvPr id="3" name="Content Placeholder 2"/>
          <p:cNvSpPr>
            <a:spLocks noGrp="1"/>
          </p:cNvSpPr>
          <p:nvPr>
            <p:ph idx="1"/>
          </p:nvPr>
        </p:nvSpPr>
        <p:spPr>
          <a:xfrm>
            <a:off x="1497448" y="2075792"/>
            <a:ext cx="10018713" cy="4076701"/>
          </a:xfrm>
        </p:spPr>
        <p:txBody>
          <a:bodyPr vert="horz" lIns="0" tIns="45720" rIns="0" bIns="45720" rtlCol="0" anchor="t">
            <a:normAutofit/>
          </a:bodyPr>
          <a:lstStyle/>
          <a:p>
            <a:pPr marL="457200" indent="-457200">
              <a:buFont typeface="+mj-lt"/>
              <a:buAutoNum type="alphaUcPeriod"/>
            </a:pPr>
            <a:r>
              <a:rPr lang="en-US" dirty="0"/>
              <a:t>Provides individualized, in-depth, employment-focused benefits counseling, work incentives planning and financial guidance to OVR consumers receiving Social Security Disability benefits (SSI-D or SSDI).</a:t>
            </a:r>
            <a:endParaRPr lang="en-US" dirty="0">
              <a:cs typeface="Calibri"/>
            </a:endParaRPr>
          </a:p>
          <a:p>
            <a:pPr marL="457200" indent="-457200">
              <a:buAutoNum type="alphaUcPeriod"/>
            </a:pPr>
            <a:r>
              <a:rPr lang="en-US" dirty="0"/>
              <a:t>They are funded by the Office of Vocational Rehabilitation to provide in-person </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or </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lt"/>
                <a:cs typeface="Calibri" panose="020F0502020204030204"/>
              </a:rPr>
              <a:t>remote via distance-based technology </a:t>
            </a:r>
            <a:r>
              <a:rPr lang="en-US" dirty="0">
                <a:ea typeface="+mn-lt"/>
                <a:cs typeface="+mn-lt"/>
              </a:rPr>
              <a:t>benefits counseling services</a:t>
            </a:r>
            <a:r>
              <a:rPr lang="en-US" dirty="0"/>
              <a:t> in all OVR districts across the state of Kentucky. (No authorization for services required.)</a:t>
            </a:r>
            <a:endParaRPr lang="en-US" dirty="0">
              <a:cs typeface="Calibri"/>
            </a:endParaRPr>
          </a:p>
          <a:p>
            <a:pPr marL="457200" indent="-457200">
              <a:buFont typeface="+mj-lt"/>
              <a:buAutoNum type="alphaUcPeriod"/>
            </a:pPr>
            <a:r>
              <a:rPr lang="en-US" dirty="0"/>
              <a:t>The KWIC brings a critical component to the Workforce Investment Opportunity Act (WIOA) and improves employment outcomes for Social Security disability beneficiaries by providing benefits analysis services.</a:t>
            </a:r>
            <a:endParaRPr lang="en-US" dirty="0">
              <a:cs typeface="Calibri"/>
            </a:endParaRPr>
          </a:p>
          <a:p>
            <a:pPr marL="457200" indent="-457200">
              <a:buFont typeface="+mj-lt"/>
              <a:buAutoNum type="alphaUcPeriod"/>
            </a:pPr>
            <a:r>
              <a:rPr lang="en-US" dirty="0"/>
              <a:t>KWICs are trained and certified work incentives counselors as well as having additional training in financial empowerment strategies which focuses on budgeting, and credit counseling resources, etc. </a:t>
            </a:r>
            <a:endParaRPr lang="en-US" dirty="0">
              <a:cs typeface="Calibri"/>
            </a:endParaRPr>
          </a:p>
          <a:p>
            <a:endParaRPr lang="en-US" dirty="0"/>
          </a:p>
        </p:txBody>
      </p:sp>
    </p:spTree>
    <p:extLst>
      <p:ext uri="{BB962C8B-B14F-4D97-AF65-F5344CB8AC3E}">
        <p14:creationId xmlns:p14="http://schemas.microsoft.com/office/powerpoint/2010/main" val="274721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F7B8-00ED-423A-811C-EA69186E92FB}"/>
              </a:ext>
            </a:extLst>
          </p:cNvPr>
          <p:cNvSpPr>
            <a:spLocks noGrp="1"/>
          </p:cNvSpPr>
          <p:nvPr>
            <p:ph type="title"/>
          </p:nvPr>
        </p:nvSpPr>
        <p:spPr>
          <a:xfrm>
            <a:off x="457200" y="594359"/>
            <a:ext cx="3200400" cy="1962410"/>
          </a:xfrm>
        </p:spPr>
        <p:txBody>
          <a:bodyPr/>
          <a:lstStyle/>
          <a:p>
            <a:pPr algn="ctr"/>
            <a:r>
              <a:rPr lang="en-US" dirty="0"/>
              <a:t>Meet  Evangeline Johnson</a:t>
            </a:r>
          </a:p>
        </p:txBody>
      </p:sp>
      <p:sp>
        <p:nvSpPr>
          <p:cNvPr id="3" name="Content Placeholder 2">
            <a:extLst>
              <a:ext uri="{FF2B5EF4-FFF2-40B4-BE49-F238E27FC236}">
                <a16:creationId xmlns:a16="http://schemas.microsoft.com/office/drawing/2014/main" id="{F56DE837-2185-4483-8B01-971E50ED0D38}"/>
              </a:ext>
            </a:extLst>
          </p:cNvPr>
          <p:cNvSpPr>
            <a:spLocks noGrp="1"/>
          </p:cNvSpPr>
          <p:nvPr>
            <p:ph idx="1"/>
          </p:nvPr>
        </p:nvSpPr>
        <p:spPr/>
        <p:txBody>
          <a:bodyPr vert="horz" lIns="0" tIns="45720" rIns="0" bIns="45720" rtlCol="0" anchor="t">
            <a:normAutofit/>
          </a:bodyPr>
          <a:lstStyle/>
          <a:p>
            <a:r>
              <a:rPr lang="en-US" sz="2800" b="1" dirty="0">
                <a:ea typeface="+mn-lt"/>
                <a:cs typeface="+mn-lt"/>
              </a:rPr>
              <a:t>EVANGELINE JOHNSON, MSW, CPWIC</a:t>
            </a:r>
            <a:endParaRPr lang="en-US" sz="2800" dirty="0">
              <a:ea typeface="+mn-lt"/>
              <a:cs typeface="+mn-lt"/>
            </a:endParaRPr>
          </a:p>
          <a:p>
            <a:r>
              <a:rPr lang="en-US" dirty="0">
                <a:ea typeface="+mn-lt"/>
                <a:cs typeface="+mn-lt"/>
              </a:rPr>
              <a:t>Office of Vocational Rehabilitation </a:t>
            </a:r>
            <a:endParaRPr lang="en-US" dirty="0">
              <a:cs typeface="Calibri" panose="020F0502020204030204"/>
            </a:endParaRPr>
          </a:p>
          <a:p>
            <a:r>
              <a:rPr lang="en-US" dirty="0">
                <a:ea typeface="+mn-lt"/>
                <a:cs typeface="+mn-lt"/>
              </a:rPr>
              <a:t>141 Leestown Center Way, Ste. 300, Lexington, KY 40511 </a:t>
            </a:r>
          </a:p>
          <a:p>
            <a:r>
              <a:rPr lang="en-US" dirty="0">
                <a:ea typeface="+mn-lt"/>
                <a:cs typeface="+mn-lt"/>
              </a:rPr>
              <a:t>Office: 859-246-2537 </a:t>
            </a:r>
            <a:endParaRPr lang="en-US" dirty="0"/>
          </a:p>
          <a:p>
            <a:r>
              <a:rPr lang="en-US" dirty="0">
                <a:ea typeface="+mn-lt"/>
                <a:cs typeface="+mn-lt"/>
              </a:rPr>
              <a:t>Cell: 859-490-8302 </a:t>
            </a:r>
            <a:endParaRPr lang="en-US" dirty="0"/>
          </a:p>
          <a:p>
            <a:r>
              <a:rPr lang="en-US" dirty="0">
                <a:ea typeface="+mn-lt"/>
                <a:cs typeface="+mn-lt"/>
              </a:rPr>
              <a:t>Email:  </a:t>
            </a:r>
            <a:r>
              <a:rPr lang="en-US" dirty="0">
                <a:ea typeface="+mn-lt"/>
                <a:cs typeface="+mn-lt"/>
                <a:hlinkClick r:id="rId3"/>
              </a:rPr>
              <a:t>Evangeline.Johnson@ky.gov</a:t>
            </a:r>
            <a:r>
              <a:rPr lang="en-US" dirty="0">
                <a:ea typeface="+mn-lt"/>
                <a:cs typeface="+mn-lt"/>
              </a:rPr>
              <a:t> </a:t>
            </a:r>
          </a:p>
          <a:p>
            <a:r>
              <a:rPr lang="en-US" i="1" dirty="0">
                <a:ea typeface="+mn-lt"/>
                <a:cs typeface="+mn-lt"/>
              </a:rPr>
              <a:t>*Evangeline covers the East and East Central regions. Her office is located in the Lexington Bluegrass OVR office on Leestown Center Way.  She provides in-depth benefits counseling services to her clients as well as financial empowerment strategies. She is a fierce advocate and brings her 13 years of expertise to the table with each client. She meets people in OVR offices or other public locations within her catchment area.   </a:t>
            </a:r>
            <a:endParaRPr lang="en-US" i="1" dirty="0">
              <a:cs typeface="Calibri"/>
            </a:endParaRPr>
          </a:p>
        </p:txBody>
      </p:sp>
      <p:sp>
        <p:nvSpPr>
          <p:cNvPr id="4" name="Text Placeholder 3">
            <a:extLst>
              <a:ext uri="{FF2B5EF4-FFF2-40B4-BE49-F238E27FC236}">
                <a16:creationId xmlns:a16="http://schemas.microsoft.com/office/drawing/2014/main" id="{59B3FF7D-EA48-4B9E-8D4E-668E21E0C270}"/>
              </a:ext>
            </a:extLst>
          </p:cNvPr>
          <p:cNvSpPr>
            <a:spLocks noGrp="1"/>
          </p:cNvSpPr>
          <p:nvPr>
            <p:ph type="body" sz="half" idx="2"/>
          </p:nvPr>
        </p:nvSpPr>
        <p:spPr>
          <a:xfrm>
            <a:off x="454742" y="3051441"/>
            <a:ext cx="2797834" cy="3379124"/>
          </a:xfrm>
        </p:spPr>
        <p:txBody>
          <a:bodyPr/>
          <a:lstStyle/>
          <a:p>
            <a:endParaRPr lang="en-US"/>
          </a:p>
        </p:txBody>
      </p:sp>
      <p:pic>
        <p:nvPicPr>
          <p:cNvPr id="5" name="Picture 5">
            <a:extLst>
              <a:ext uri="{FF2B5EF4-FFF2-40B4-BE49-F238E27FC236}">
                <a16:creationId xmlns:a16="http://schemas.microsoft.com/office/drawing/2014/main" id="{A40E5C24-CD6D-4B5E-BEF6-A09BFAB82509}"/>
              </a:ext>
            </a:extLst>
          </p:cNvPr>
          <p:cNvPicPr>
            <a:picLocks noChangeAspect="1"/>
          </p:cNvPicPr>
          <p:nvPr/>
        </p:nvPicPr>
        <p:blipFill>
          <a:blip r:embed="rId4"/>
          <a:stretch>
            <a:fillRect/>
          </a:stretch>
        </p:blipFill>
        <p:spPr>
          <a:xfrm>
            <a:off x="454325" y="3051384"/>
            <a:ext cx="2800708" cy="3371911"/>
          </a:xfrm>
          <a:prstGeom prst="rect">
            <a:avLst/>
          </a:prstGeom>
        </p:spPr>
      </p:pic>
    </p:spTree>
    <p:extLst>
      <p:ext uri="{BB962C8B-B14F-4D97-AF65-F5344CB8AC3E}">
        <p14:creationId xmlns:p14="http://schemas.microsoft.com/office/powerpoint/2010/main" val="87180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A320-755E-4137-B50C-0FBC6FBA024B}"/>
              </a:ext>
            </a:extLst>
          </p:cNvPr>
          <p:cNvSpPr>
            <a:spLocks noGrp="1"/>
          </p:cNvSpPr>
          <p:nvPr>
            <p:ph type="title"/>
          </p:nvPr>
        </p:nvSpPr>
        <p:spPr>
          <a:xfrm>
            <a:off x="457199" y="1224673"/>
            <a:ext cx="3200400" cy="1092398"/>
          </a:xfrm>
        </p:spPr>
        <p:txBody>
          <a:bodyPr/>
          <a:lstStyle/>
          <a:p>
            <a:pPr algn="ctr"/>
            <a:r>
              <a:rPr lang="en-US" dirty="0"/>
              <a:t>Meet </a:t>
            </a:r>
            <a:br>
              <a:rPr lang="en-US" dirty="0"/>
            </a:br>
            <a:r>
              <a:rPr lang="en-US" dirty="0"/>
              <a:t>Alaina Moore</a:t>
            </a:r>
          </a:p>
        </p:txBody>
      </p:sp>
      <p:sp>
        <p:nvSpPr>
          <p:cNvPr id="7" name="TextBox 6">
            <a:extLst>
              <a:ext uri="{FF2B5EF4-FFF2-40B4-BE49-F238E27FC236}">
                <a16:creationId xmlns:a16="http://schemas.microsoft.com/office/drawing/2014/main" id="{3C364B20-2D83-4F9D-AB29-3B196B9B2FB0}"/>
              </a:ext>
            </a:extLst>
          </p:cNvPr>
          <p:cNvSpPr txBox="1"/>
          <p:nvPr/>
        </p:nvSpPr>
        <p:spPr>
          <a:xfrm>
            <a:off x="4371399" y="461173"/>
            <a:ext cx="7114450" cy="6555641"/>
          </a:xfrm>
          <a:prstGeom prst="rect">
            <a:avLst/>
          </a:prstGeom>
          <a:noFill/>
        </p:spPr>
        <p:txBody>
          <a:bodyPr wrap="square" lIns="91440" tIns="45720" rIns="91440" bIns="45720" rtlCol="0" anchor="t">
            <a:spAutoFit/>
          </a:bodyPr>
          <a:lstStyle/>
          <a:p>
            <a:pPr>
              <a:lnSpc>
                <a:spcPct val="150000"/>
              </a:lnSpc>
            </a:pPr>
            <a:r>
              <a:rPr lang="en-US" sz="2800" b="1" dirty="0">
                <a:cs typeface="Calibri"/>
              </a:rPr>
              <a:t>ALAINA MOORE, CPWIC</a:t>
            </a:r>
          </a:p>
          <a:p>
            <a:pPr>
              <a:lnSpc>
                <a:spcPct val="150000"/>
              </a:lnSpc>
            </a:pPr>
            <a:r>
              <a:rPr lang="en-US" sz="2000" dirty="0">
                <a:ea typeface="+mn-lt"/>
                <a:cs typeface="+mn-lt"/>
              </a:rPr>
              <a:t>Contracted through Center for Accessible Living</a:t>
            </a:r>
          </a:p>
          <a:p>
            <a:pPr>
              <a:lnSpc>
                <a:spcPct val="150000"/>
              </a:lnSpc>
            </a:pPr>
            <a:r>
              <a:rPr lang="en-US" sz="2000" dirty="0">
                <a:ea typeface="+mn-lt"/>
                <a:cs typeface="+mn-lt"/>
              </a:rPr>
              <a:t>Primary Office:  3108 Fairview Drive, Owensboro, KY  42303</a:t>
            </a:r>
            <a:endParaRPr lang="en-US" sz="2000" dirty="0">
              <a:cs typeface="Calibri"/>
            </a:endParaRPr>
          </a:p>
          <a:p>
            <a:pPr>
              <a:lnSpc>
                <a:spcPct val="150000"/>
              </a:lnSpc>
            </a:pPr>
            <a:r>
              <a:rPr lang="en-US" sz="2000" dirty="0">
                <a:ea typeface="+mn-lt"/>
                <a:cs typeface="+mn-lt"/>
              </a:rPr>
              <a:t>Cell:  502-963-2206 </a:t>
            </a:r>
            <a:endParaRPr lang="en-US" sz="2000" dirty="0">
              <a:cs typeface="Calibri"/>
            </a:endParaRPr>
          </a:p>
          <a:p>
            <a:pPr>
              <a:lnSpc>
                <a:spcPct val="150000"/>
              </a:lnSpc>
            </a:pPr>
            <a:r>
              <a:rPr lang="en-US" sz="2000" dirty="0">
                <a:ea typeface="+mn-lt"/>
                <a:cs typeface="+mn-lt"/>
              </a:rPr>
              <a:t>Fax:  270-687-7268 </a:t>
            </a:r>
            <a:endParaRPr lang="en-US" sz="2000" dirty="0">
              <a:cs typeface="Calibri"/>
            </a:endParaRPr>
          </a:p>
          <a:p>
            <a:pPr>
              <a:lnSpc>
                <a:spcPct val="150000"/>
              </a:lnSpc>
            </a:pPr>
            <a:r>
              <a:rPr lang="en-US" sz="2000" dirty="0">
                <a:ea typeface="+mn-lt"/>
                <a:cs typeface="+mn-lt"/>
              </a:rPr>
              <a:t>Email: </a:t>
            </a:r>
            <a:r>
              <a:rPr lang="en-US" sz="2000" dirty="0">
                <a:ea typeface="+mn-lt"/>
                <a:cs typeface="+mn-lt"/>
                <a:hlinkClick r:id="rId3"/>
              </a:rPr>
              <a:t>Alaina.Moore@ky.gov</a:t>
            </a:r>
            <a:endParaRPr lang="en-US" sz="2000" dirty="0">
              <a:ea typeface="+mn-lt"/>
              <a:cs typeface="+mn-lt"/>
            </a:endParaRPr>
          </a:p>
          <a:p>
            <a:pPr>
              <a:lnSpc>
                <a:spcPct val="150000"/>
              </a:lnSpc>
            </a:pPr>
            <a:endParaRPr lang="en-US" sz="2000" dirty="0">
              <a:ea typeface="+mn-lt"/>
              <a:cs typeface="+mn-lt"/>
            </a:endParaRPr>
          </a:p>
          <a:p>
            <a:r>
              <a:rPr lang="en-US" sz="2000" i="1" dirty="0">
                <a:ea typeface="+mn-lt"/>
                <a:cs typeface="+mn-lt"/>
              </a:rPr>
              <a:t>*Alaina Moore covers the West half of the state. She provides in-depth benefits counseling services to her clients as well as financial empowerment strategies.  </a:t>
            </a:r>
            <a:r>
              <a:rPr lang="en-US" sz="2000" dirty="0">
                <a:ea typeface="+mn-lt"/>
                <a:cs typeface="+mn-lt"/>
              </a:rPr>
              <a:t> </a:t>
            </a:r>
            <a:r>
              <a:rPr lang="en-US" sz="2000" i="1" dirty="0">
                <a:ea typeface="+mn-lt"/>
                <a:cs typeface="+mn-lt"/>
              </a:rPr>
              <a:t>She has been a CPWIC for more than </a:t>
            </a:r>
            <a:r>
              <a:rPr lang="en-US" sz="2000" i="1">
                <a:ea typeface="+mn-lt"/>
                <a:cs typeface="+mn-lt"/>
              </a:rPr>
              <a:t>a year </a:t>
            </a:r>
            <a:r>
              <a:rPr lang="en-US" sz="2000" i="1" dirty="0">
                <a:ea typeface="+mn-lt"/>
                <a:cs typeface="+mn-lt"/>
              </a:rPr>
              <a:t>and brings valuable expertise and experience! She has a primary workstation in Owensboro but can meet consumers in any OVR office. </a:t>
            </a:r>
          </a:p>
          <a:p>
            <a:endParaRPr lang="en-US" sz="2000" i="1" dirty="0">
              <a:ea typeface="+mn-lt"/>
              <a:cs typeface="+mn-lt"/>
            </a:endParaRPr>
          </a:p>
          <a:p>
            <a:pPr>
              <a:lnSpc>
                <a:spcPct val="150000"/>
              </a:lnSpc>
            </a:pPr>
            <a:endParaRPr lang="en-US" sz="2000" dirty="0">
              <a:ea typeface="+mn-lt"/>
              <a:cs typeface="+mn-lt"/>
            </a:endParaRPr>
          </a:p>
          <a:p>
            <a:r>
              <a:rPr lang="en-US" sz="2800" dirty="0">
                <a:ea typeface="+mn-lt"/>
                <a:cs typeface="+mn-lt"/>
              </a:rPr>
              <a:t>  </a:t>
            </a:r>
            <a:endParaRPr lang="en-US" sz="2800" dirty="0"/>
          </a:p>
        </p:txBody>
      </p:sp>
      <p:pic>
        <p:nvPicPr>
          <p:cNvPr id="8" name="Picture 7" descr="A person wearing glasses&#10;&#10;Description automatically generated with medium confidence">
            <a:extLst>
              <a:ext uri="{FF2B5EF4-FFF2-40B4-BE49-F238E27FC236}">
                <a16:creationId xmlns:a16="http://schemas.microsoft.com/office/drawing/2014/main" id="{7BFA65D3-5F7D-8F4C-C3BE-383C3ED52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20" y="3241616"/>
            <a:ext cx="3002359" cy="3022025"/>
          </a:xfrm>
          <a:prstGeom prst="rect">
            <a:avLst/>
          </a:prstGeom>
        </p:spPr>
      </p:pic>
    </p:spTree>
    <p:extLst>
      <p:ext uri="{BB962C8B-B14F-4D97-AF65-F5344CB8AC3E}">
        <p14:creationId xmlns:p14="http://schemas.microsoft.com/office/powerpoint/2010/main" val="144906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12AE-8F10-44A6-8FD9-B6AAB57505A8}"/>
              </a:ext>
            </a:extLst>
          </p:cNvPr>
          <p:cNvSpPr>
            <a:spLocks noGrp="1"/>
          </p:cNvSpPr>
          <p:nvPr>
            <p:ph type="title"/>
          </p:nvPr>
        </p:nvSpPr>
        <p:spPr/>
        <p:txBody>
          <a:bodyPr/>
          <a:lstStyle/>
          <a:p>
            <a:r>
              <a:rPr lang="en-US"/>
              <a:t>Meet Sarah Richardson</a:t>
            </a:r>
          </a:p>
        </p:txBody>
      </p:sp>
      <p:sp>
        <p:nvSpPr>
          <p:cNvPr id="3" name="Content Placeholder 2">
            <a:extLst>
              <a:ext uri="{FF2B5EF4-FFF2-40B4-BE49-F238E27FC236}">
                <a16:creationId xmlns:a16="http://schemas.microsoft.com/office/drawing/2014/main" id="{2F1AE936-7651-4D75-B5BD-994BC0620CE6}"/>
              </a:ext>
            </a:extLst>
          </p:cNvPr>
          <p:cNvSpPr>
            <a:spLocks noGrp="1"/>
          </p:cNvSpPr>
          <p:nvPr>
            <p:ph idx="1"/>
          </p:nvPr>
        </p:nvSpPr>
        <p:spPr/>
        <p:txBody>
          <a:bodyPr vert="horz" lIns="0" tIns="45720" rIns="0" bIns="45720" rtlCol="0" anchor="t">
            <a:normAutofit/>
          </a:bodyPr>
          <a:lstStyle/>
          <a:p>
            <a:r>
              <a:rPr lang="en-US" sz="2800" b="1" dirty="0">
                <a:ea typeface="+mn-lt"/>
                <a:cs typeface="+mn-lt"/>
              </a:rPr>
              <a:t>SARAH RICHARDSON, CPWIC </a:t>
            </a:r>
            <a:endParaRPr lang="en-US" sz="2800" b="1" dirty="0">
              <a:cs typeface="Calibri"/>
            </a:endParaRPr>
          </a:p>
          <a:p>
            <a:r>
              <a:rPr lang="en-US" dirty="0">
                <a:ea typeface="+mn-lt"/>
                <a:cs typeface="+mn-lt"/>
              </a:rPr>
              <a:t>Office of Vocational Rehabilitation </a:t>
            </a:r>
            <a:endParaRPr lang="en-US" dirty="0"/>
          </a:p>
          <a:p>
            <a:r>
              <a:rPr lang="en-US" dirty="0">
                <a:ea typeface="+mn-lt"/>
                <a:cs typeface="+mn-lt"/>
              </a:rPr>
              <a:t>Mayo-Underwood Building </a:t>
            </a:r>
            <a:endParaRPr lang="en-US" dirty="0"/>
          </a:p>
          <a:p>
            <a:r>
              <a:rPr lang="en-US" dirty="0">
                <a:ea typeface="+mn-lt"/>
                <a:cs typeface="+mn-lt"/>
              </a:rPr>
              <a:t>500 Mero Street </a:t>
            </a:r>
            <a:endParaRPr lang="en-US" dirty="0"/>
          </a:p>
          <a:p>
            <a:r>
              <a:rPr lang="en-US" dirty="0">
                <a:ea typeface="+mn-lt"/>
                <a:cs typeface="+mn-lt"/>
              </a:rPr>
              <a:t>1</a:t>
            </a:r>
            <a:r>
              <a:rPr lang="en-US" baseline="30000" dirty="0">
                <a:ea typeface="+mn-lt"/>
                <a:cs typeface="+mn-lt"/>
              </a:rPr>
              <a:t>st</a:t>
            </a:r>
            <a:r>
              <a:rPr lang="en-US" dirty="0">
                <a:ea typeface="+mn-lt"/>
                <a:cs typeface="+mn-lt"/>
              </a:rPr>
              <a:t>  Floor</a:t>
            </a:r>
            <a:endParaRPr lang="en-US" dirty="0"/>
          </a:p>
          <a:p>
            <a:r>
              <a:rPr lang="en-US" dirty="0">
                <a:ea typeface="+mn-lt"/>
                <a:cs typeface="+mn-lt"/>
              </a:rPr>
              <a:t>Frankfort KY 40601 </a:t>
            </a:r>
            <a:endParaRPr lang="en-US" dirty="0"/>
          </a:p>
          <a:p>
            <a:r>
              <a:rPr lang="en-US" dirty="0">
                <a:ea typeface="+mn-lt"/>
                <a:cs typeface="+mn-lt"/>
                <a:hlinkClick r:id="rId3"/>
              </a:rPr>
              <a:t>SarahF.Richardson@ky.gov</a:t>
            </a:r>
            <a:r>
              <a:rPr lang="en-US" dirty="0">
                <a:ea typeface="+mn-lt"/>
                <a:cs typeface="+mn-lt"/>
              </a:rPr>
              <a:t> </a:t>
            </a:r>
            <a:endParaRPr lang="en-US" dirty="0"/>
          </a:p>
          <a:p>
            <a:r>
              <a:rPr lang="en-US" dirty="0">
                <a:ea typeface="+mn-lt"/>
                <a:cs typeface="+mn-lt"/>
              </a:rPr>
              <a:t>Direct Line:  502-782-3423 </a:t>
            </a:r>
            <a:endParaRPr lang="en-US" dirty="0"/>
          </a:p>
          <a:p>
            <a:r>
              <a:rPr lang="en-US" i="1" dirty="0">
                <a:ea typeface="+mn-lt"/>
                <a:cs typeface="+mn-lt"/>
              </a:rPr>
              <a:t>Sarah covers the Frankfort and Georgetown offices.  Before making a referral, please check for availability as benefits counseling is just one of Sarah’s job functions.  She is located in Central Office in Frankfort. </a:t>
            </a:r>
            <a:endParaRPr lang="en-US" i="1" dirty="0"/>
          </a:p>
        </p:txBody>
      </p:sp>
    </p:spTree>
    <p:extLst>
      <p:ext uri="{BB962C8B-B14F-4D97-AF65-F5344CB8AC3E}">
        <p14:creationId xmlns:p14="http://schemas.microsoft.com/office/powerpoint/2010/main" val="57946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254" y="641022"/>
            <a:ext cx="9719035" cy="4044099"/>
          </a:xfrm>
        </p:spPr>
        <p:txBody>
          <a:bodyPr anchor="t">
            <a:normAutofit fontScale="90000"/>
          </a:bodyPr>
          <a:lstStyle/>
          <a:p>
            <a:r>
              <a:rPr lang="en-US"/>
              <a:t>The Who, What, When, Where, Why, and (of</a:t>
            </a:r>
            <a:br>
              <a:rPr lang="en-US"/>
            </a:br>
            <a:r>
              <a:rPr lang="en-US"/>
              <a:t>course) How of </a:t>
            </a:r>
            <a:br>
              <a:rPr lang="en-US"/>
            </a:br>
            <a:r>
              <a:rPr lang="en-US"/>
              <a:t>Benefits Counseling</a:t>
            </a:r>
          </a:p>
        </p:txBody>
      </p:sp>
      <p:pic>
        <p:nvPicPr>
          <p:cNvPr id="1028" name="Picture 4" descr="Detective with Magnifying Glass clipart - Clipart World">
            <a:extLst>
              <a:ext uri="{FF2B5EF4-FFF2-40B4-BE49-F238E27FC236}">
                <a16:creationId xmlns:a16="http://schemas.microsoft.com/office/drawing/2014/main" id="{F182E67E-1E01-440F-BCE3-B24902429B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0623" y="1957524"/>
            <a:ext cx="2585692" cy="369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1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448C77-79F3-4F36-A913-A2DA887F64AA}"/>
              </a:ext>
            </a:extLst>
          </p:cNvPr>
          <p:cNvSpPr>
            <a:spLocks noGrp="1"/>
          </p:cNvSpPr>
          <p:nvPr>
            <p:ph type="title"/>
          </p:nvPr>
        </p:nvSpPr>
        <p:spPr/>
        <p:txBody>
          <a:bodyPr/>
          <a:lstStyle/>
          <a:p>
            <a:r>
              <a:rPr lang="en-US" b="1">
                <a:solidFill>
                  <a:schemeClr val="accent2"/>
                </a:solidFill>
              </a:rPr>
              <a:t>Work Incentive Planning &amp; Assistance Program or WIPA</a:t>
            </a:r>
          </a:p>
        </p:txBody>
      </p:sp>
      <p:graphicFrame>
        <p:nvGraphicFramePr>
          <p:cNvPr id="10" name="Content Placeholder 9">
            <a:extLst>
              <a:ext uri="{FF2B5EF4-FFF2-40B4-BE49-F238E27FC236}">
                <a16:creationId xmlns:a16="http://schemas.microsoft.com/office/drawing/2014/main" id="{A7DBFBA2-24F6-4C75-A2D6-9DABB7249833}"/>
              </a:ext>
            </a:extLst>
          </p:cNvPr>
          <p:cNvGraphicFramePr>
            <a:graphicFrameLocks noGrp="1"/>
          </p:cNvGraphicFramePr>
          <p:nvPr>
            <p:ph idx="1"/>
            <p:extLst>
              <p:ext uri="{D42A27DB-BD31-4B8C-83A1-F6EECF244321}">
                <p14:modId xmlns:p14="http://schemas.microsoft.com/office/powerpoint/2010/main" val="81855915"/>
              </p:ext>
            </p:extLst>
          </p:nvPr>
        </p:nvGraphicFramePr>
        <p:xfrm>
          <a:off x="1097280" y="1932495"/>
          <a:ext cx="10058400" cy="4270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31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53AAAE-C6CC-467E-ACAB-D14B7DCA1782}"/>
              </a:ext>
            </a:extLst>
          </p:cNvPr>
          <p:cNvSpPr>
            <a:spLocks noGrp="1"/>
          </p:cNvSpPr>
          <p:nvPr>
            <p:ph type="title"/>
          </p:nvPr>
        </p:nvSpPr>
        <p:spPr>
          <a:xfrm>
            <a:off x="1097280" y="286603"/>
            <a:ext cx="10058400" cy="1205345"/>
          </a:xfrm>
        </p:spPr>
        <p:txBody>
          <a:bodyPr/>
          <a:lstStyle/>
          <a:p>
            <a:r>
              <a:rPr lang="en-US" b="1">
                <a:solidFill>
                  <a:schemeClr val="accent2"/>
                </a:solidFill>
              </a:rPr>
              <a:t>Kentucky WIPAs</a:t>
            </a:r>
          </a:p>
        </p:txBody>
      </p:sp>
      <p:sp>
        <p:nvSpPr>
          <p:cNvPr id="6" name="Text Placeholder 5">
            <a:extLst>
              <a:ext uri="{FF2B5EF4-FFF2-40B4-BE49-F238E27FC236}">
                <a16:creationId xmlns:a16="http://schemas.microsoft.com/office/drawing/2014/main" id="{216C90CF-1176-414A-9532-942389C201E0}"/>
              </a:ext>
            </a:extLst>
          </p:cNvPr>
          <p:cNvSpPr>
            <a:spLocks noGrp="1"/>
          </p:cNvSpPr>
          <p:nvPr>
            <p:ph type="body" idx="1"/>
          </p:nvPr>
        </p:nvSpPr>
        <p:spPr>
          <a:xfrm>
            <a:off x="1097280" y="2825414"/>
            <a:ext cx="4937760" cy="610984"/>
          </a:xfrm>
        </p:spPr>
        <p:txBody>
          <a:bodyPr>
            <a:normAutofit lnSpcReduction="10000"/>
          </a:bodyPr>
          <a:lstStyle/>
          <a:p>
            <a:r>
              <a:rPr lang="en-US" b="1" cap="none">
                <a:solidFill>
                  <a:schemeClr val="tx1"/>
                </a:solidFill>
              </a:rPr>
              <a:t>Goodwill Industries Of Kentucky WIPA Serves The Following Counties:</a:t>
            </a:r>
          </a:p>
        </p:txBody>
      </p:sp>
      <p:sp>
        <p:nvSpPr>
          <p:cNvPr id="7" name="Content Placeholder 6">
            <a:extLst>
              <a:ext uri="{FF2B5EF4-FFF2-40B4-BE49-F238E27FC236}">
                <a16:creationId xmlns:a16="http://schemas.microsoft.com/office/drawing/2014/main" id="{68739818-0DEB-42F6-AA65-81295BD1C433}"/>
              </a:ext>
            </a:extLst>
          </p:cNvPr>
          <p:cNvSpPr>
            <a:spLocks noGrp="1"/>
          </p:cNvSpPr>
          <p:nvPr>
            <p:ph sz="half" idx="2"/>
          </p:nvPr>
        </p:nvSpPr>
        <p:spPr>
          <a:xfrm>
            <a:off x="430306" y="3436398"/>
            <a:ext cx="5961928" cy="2789590"/>
          </a:xfrm>
        </p:spPr>
        <p:txBody>
          <a:bodyPr>
            <a:normAutofit fontScale="85000" lnSpcReduction="20000"/>
          </a:bodyPr>
          <a:lstStyle/>
          <a:p>
            <a:pPr marL="342900" marR="0" lvl="0" indent="-342900">
              <a:lnSpc>
                <a:spcPct val="115000"/>
              </a:lnSpc>
              <a:spcBef>
                <a:spcPts val="0"/>
              </a:spcBef>
              <a:spcAft>
                <a:spcPts val="0"/>
              </a:spcAft>
              <a:buClr>
                <a:srgbClr val="FFFFFF"/>
              </a:buClr>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Adair, Allen, Anderson, Barren, Bath, Bell, Boone, Bourbon, Boyd, Boyle, Bracken, Breathitt, Campbell, Carroll, Carter, Casey, Clark, Clay, Clinton, Cumberland, Elliott, Estill, Fayette, Fleming, Floyd, Franklin, Gallatin, Garrard, Grant, Green, Greenup, Harlan, Harrison, Hart, Henry, Jackson, Jessamine, Johnson, Kenton, Knott, Knox, Larue, Laurel, Lawrence, Lee, Leslie, Letcher, Lewis, Lincoln, Madison, Magoffin, Mason, Marion, Martin, McCreary, Menifee, Mercer, Metcalfe, Monroe, Montgomery, Morgan, Nelson, Nicholas, Oldham, Owen, Owsley, Pendleton, Perry, Pike, Powell, Pulaski, Robertson, Rockcastle, Rowan, Russell, Scott, Shelby, Spencer, Taylor, Trimble, Warren, Washington, Wayne, Whitley, Wolfe, Woodford.</a:t>
            </a:r>
            <a:endParaRPr lang="en-US" dirty="0"/>
          </a:p>
        </p:txBody>
      </p:sp>
      <p:sp>
        <p:nvSpPr>
          <p:cNvPr id="8" name="Text Placeholder 7">
            <a:extLst>
              <a:ext uri="{FF2B5EF4-FFF2-40B4-BE49-F238E27FC236}">
                <a16:creationId xmlns:a16="http://schemas.microsoft.com/office/drawing/2014/main" id="{C3229146-64C6-4357-96EE-5D934AB9E266}"/>
              </a:ext>
            </a:extLst>
          </p:cNvPr>
          <p:cNvSpPr>
            <a:spLocks noGrp="1"/>
          </p:cNvSpPr>
          <p:nvPr>
            <p:ph type="body" sz="quarter" idx="3"/>
          </p:nvPr>
        </p:nvSpPr>
        <p:spPr>
          <a:xfrm>
            <a:off x="6217920" y="2733977"/>
            <a:ext cx="4937760" cy="702421"/>
          </a:xfrm>
        </p:spPr>
        <p:txBody>
          <a:bodyPr>
            <a:normAutofit/>
          </a:bodyPr>
          <a:lstStyle/>
          <a:p>
            <a:r>
              <a:rPr lang="en-US" b="1" cap="none">
                <a:solidFill>
                  <a:schemeClr val="tx1"/>
                </a:solidFill>
              </a:rPr>
              <a:t>The Center For Accessible Living WIPA Serves The Following Counties:</a:t>
            </a:r>
          </a:p>
        </p:txBody>
      </p:sp>
      <p:pic>
        <p:nvPicPr>
          <p:cNvPr id="10" name="Content Placeholder 4" descr="A drawing of a face&#10;&#10;Description automatically generated">
            <a:extLst>
              <a:ext uri="{FF2B5EF4-FFF2-40B4-BE49-F238E27FC236}">
                <a16:creationId xmlns:a16="http://schemas.microsoft.com/office/drawing/2014/main" id="{07F894D1-6A12-4851-8E3C-56D93C665D1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323523" y="1853873"/>
            <a:ext cx="4596466" cy="78351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9" name="Content Placeholder 8">
            <a:extLst>
              <a:ext uri="{FF2B5EF4-FFF2-40B4-BE49-F238E27FC236}">
                <a16:creationId xmlns:a16="http://schemas.microsoft.com/office/drawing/2014/main" id="{07855065-996C-4B5F-8D0A-15B548ABB441}"/>
              </a:ext>
            </a:extLst>
          </p:cNvPr>
          <p:cNvSpPr>
            <a:spLocks noGrp="1"/>
          </p:cNvSpPr>
          <p:nvPr>
            <p:ph sz="quarter" idx="4294967295"/>
          </p:nvPr>
        </p:nvSpPr>
        <p:spPr>
          <a:xfrm>
            <a:off x="6392234" y="3547613"/>
            <a:ext cx="4937125" cy="2341563"/>
          </a:xfrm>
        </p:spPr>
        <p:txBody>
          <a:bodyPr>
            <a:normAutofit fontScale="85000" lnSpcReduction="10000"/>
          </a:bodyPr>
          <a:lstStyle/>
          <a:p>
            <a:pPr marL="342900" marR="0" lvl="0" indent="-342900">
              <a:lnSpc>
                <a:spcPct val="115000"/>
              </a:lnSpc>
              <a:spcBef>
                <a:spcPts val="0"/>
              </a:spcBef>
              <a:spcAft>
                <a:spcPts val="0"/>
              </a:spcAft>
              <a:buClr>
                <a:srgbClr val="FFFFFF"/>
              </a:buClr>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Ballard, Breckinridge, Bullitt, Butler, Caldwell, Calloway, Carlisle, Christian, Crittenden, Daviess, Edmonson, Fulton, Graves, Grayson, Hancock, Hardin, Henderson, Hickman, Hopkins, Jefferson, Livingston, Logan, Lyon, Marshall, McCracken, McLean, Meade, Muhlenberg, Ohio, Simpson, Todd, Trigg, Union, Webster.</a:t>
            </a:r>
            <a:endParaRPr lang="en-US" sz="2800" dirty="0">
              <a:latin typeface="Gadugi" panose="020B0502040204020203" pitchFamily="34" charset="0"/>
              <a:ea typeface="Calibri" panose="020F0502020204030204" pitchFamily="34" charset="0"/>
              <a:cs typeface="Times New Roman" panose="02020603050405020304" pitchFamily="18" charset="0"/>
            </a:endParaRPr>
          </a:p>
          <a:p>
            <a:endParaRPr lang="en-US" dirty="0"/>
          </a:p>
        </p:txBody>
      </p:sp>
      <p:pic>
        <p:nvPicPr>
          <p:cNvPr id="11" name="Picture 10" descr="Logo, company name&#10;&#10;Description automatically generated">
            <a:extLst>
              <a:ext uri="{FF2B5EF4-FFF2-40B4-BE49-F238E27FC236}">
                <a16:creationId xmlns:a16="http://schemas.microsoft.com/office/drawing/2014/main" id="{BF043F13-D693-4538-B93B-9303CA9B2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8158" y="888990"/>
            <a:ext cx="2988792" cy="1737307"/>
          </a:xfrm>
          <a:prstGeom prst="rect">
            <a:avLst/>
          </a:prstGeom>
        </p:spPr>
      </p:pic>
    </p:spTree>
    <p:extLst>
      <p:ext uri="{BB962C8B-B14F-4D97-AF65-F5344CB8AC3E}">
        <p14:creationId xmlns:p14="http://schemas.microsoft.com/office/powerpoint/2010/main" val="128228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F247-3B67-4FDB-A622-15A9B0736793}"/>
              </a:ext>
            </a:extLst>
          </p:cNvPr>
          <p:cNvSpPr>
            <a:spLocks noGrp="1"/>
          </p:cNvSpPr>
          <p:nvPr>
            <p:ph type="title"/>
          </p:nvPr>
        </p:nvSpPr>
        <p:spPr/>
        <p:txBody>
          <a:bodyPr/>
          <a:lstStyle/>
          <a:p>
            <a:r>
              <a:rPr lang="en-US"/>
              <a:t>OVR Approved Vendors</a:t>
            </a:r>
          </a:p>
        </p:txBody>
      </p:sp>
      <p:sp>
        <p:nvSpPr>
          <p:cNvPr id="7" name="Content Placeholder 6">
            <a:extLst>
              <a:ext uri="{FF2B5EF4-FFF2-40B4-BE49-F238E27FC236}">
                <a16:creationId xmlns:a16="http://schemas.microsoft.com/office/drawing/2014/main" id="{3760F5F6-5F28-4668-A38B-E69C03326916}"/>
              </a:ext>
            </a:extLst>
          </p:cNvPr>
          <p:cNvSpPr>
            <a:spLocks noGrp="1"/>
          </p:cNvSpPr>
          <p:nvPr>
            <p:ph idx="1"/>
          </p:nvPr>
        </p:nvSpPr>
        <p:spPr/>
        <p:txBody>
          <a:bodyPr vert="horz" lIns="0" tIns="45720" rIns="0" bIns="45720" rtlCol="0" anchor="t">
            <a:normAutofit/>
          </a:bodyPr>
          <a:lstStyle/>
          <a:p>
            <a:r>
              <a:rPr lang="en-US" sz="2400" dirty="0"/>
              <a:t>List can be found on OVR website at:  </a:t>
            </a:r>
            <a:endParaRPr lang="en-US" sz="2400" dirty="0">
              <a:ea typeface="+mn-lt"/>
              <a:cs typeface="+mn-lt"/>
            </a:endParaRPr>
          </a:p>
          <a:p>
            <a:r>
              <a:rPr lang="en-US" sz="2000" dirty="0">
                <a:hlinkClick r:id="rId3"/>
              </a:rPr>
              <a:t>OVR Forms - Kentucky Career Center</a:t>
            </a:r>
            <a:r>
              <a:rPr lang="en-US" sz="2000" dirty="0"/>
              <a:t>  (</a:t>
            </a:r>
            <a:r>
              <a:rPr lang="en-US" sz="2000" dirty="0">
                <a:hlinkClick r:id="rId3"/>
              </a:rPr>
              <a:t>https://kcc.ky.gov/Vocational-Rehabilitation/staffresources/Pages/Forms.aspx#social-security-ticket-to-work</a:t>
            </a:r>
            <a:r>
              <a:rPr lang="en-US" sz="2000" dirty="0"/>
              <a:t>)</a:t>
            </a:r>
          </a:p>
          <a:p>
            <a:r>
              <a:rPr lang="en-US" sz="2400" dirty="0">
                <a:cs typeface="Calibri"/>
              </a:rPr>
              <a:t>Document is titled “</a:t>
            </a:r>
            <a:r>
              <a:rPr lang="en-US" sz="2400" u="sng" dirty="0">
                <a:cs typeface="Calibri"/>
              </a:rPr>
              <a:t>Approved Benefits Counseling Providers</a:t>
            </a:r>
            <a:r>
              <a:rPr lang="en-US" sz="2400" dirty="0">
                <a:cs typeface="Calibri"/>
              </a:rPr>
              <a:t>"</a:t>
            </a:r>
          </a:p>
          <a:p>
            <a:r>
              <a:rPr lang="en-US" sz="2400" dirty="0">
                <a:cs typeface="Calibri"/>
              </a:rPr>
              <a:t>Other options (such as KWIC or WIPA) should be considered before authorizing to a vendor for benefits counseling services.</a:t>
            </a:r>
          </a:p>
        </p:txBody>
      </p:sp>
    </p:spTree>
    <p:extLst>
      <p:ext uri="{BB962C8B-B14F-4D97-AF65-F5344CB8AC3E}">
        <p14:creationId xmlns:p14="http://schemas.microsoft.com/office/powerpoint/2010/main" val="2224658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9D5E1-E7DB-4828-B20B-E1765E44AE33}"/>
              </a:ext>
            </a:extLst>
          </p:cNvPr>
          <p:cNvSpPr>
            <a:spLocks noGrp="1"/>
          </p:cNvSpPr>
          <p:nvPr>
            <p:ph type="title"/>
          </p:nvPr>
        </p:nvSpPr>
        <p:spPr>
          <a:xfrm>
            <a:off x="642256" y="642257"/>
            <a:ext cx="3417677" cy="5226837"/>
          </a:xfrm>
        </p:spPr>
        <p:txBody>
          <a:bodyPr anchor="t">
            <a:normAutofit/>
          </a:bodyPr>
          <a:lstStyle/>
          <a:p>
            <a:r>
              <a:rPr lang="en-US" dirty="0"/>
              <a:t>Staff-provided Benefits Counseling </a:t>
            </a:r>
            <a:endParaRPr lang="en-US" dirty="0">
              <a:cs typeface="Calibri Light"/>
            </a:endParaRPr>
          </a:p>
        </p:txBody>
      </p:sp>
      <p:sp>
        <p:nvSpPr>
          <p:cNvPr id="3" name="Content Placeholder 2">
            <a:extLst>
              <a:ext uri="{FF2B5EF4-FFF2-40B4-BE49-F238E27FC236}">
                <a16:creationId xmlns:a16="http://schemas.microsoft.com/office/drawing/2014/main" id="{C898DE73-FFA5-4C5E-BEAE-94D4DB739D42}"/>
              </a:ext>
            </a:extLst>
          </p:cNvPr>
          <p:cNvSpPr>
            <a:spLocks noGrp="1"/>
          </p:cNvSpPr>
          <p:nvPr>
            <p:ph idx="1"/>
          </p:nvPr>
        </p:nvSpPr>
        <p:spPr>
          <a:xfrm>
            <a:off x="3807739" y="642258"/>
            <a:ext cx="7752890" cy="4313757"/>
          </a:xfrm>
        </p:spPr>
        <p:txBody>
          <a:bodyPr vert="horz" lIns="0" tIns="45720" rIns="0" bIns="45720" rtlCol="0" anchor="t">
            <a:normAutofit/>
          </a:bodyPr>
          <a:lstStyle/>
          <a:p>
            <a:r>
              <a:rPr lang="en-US" sz="2400" dirty="0">
                <a:cs typeface="Calibri"/>
              </a:rPr>
              <a:t>An OVR counselor with proper training can provide benefits counseling.  </a:t>
            </a:r>
          </a:p>
          <a:p>
            <a:r>
              <a:rPr lang="en-US" sz="2400" dirty="0">
                <a:cs typeface="Calibri"/>
              </a:rPr>
              <a:t>Be sure to document in CMS staff-provided services.</a:t>
            </a:r>
          </a:p>
          <a:p>
            <a:endParaRPr lang="en-US" sz="2400" dirty="0">
              <a:solidFill>
                <a:srgbClr val="404040"/>
              </a:solidFill>
              <a:cs typeface="Calibri"/>
            </a:endParaRPr>
          </a:p>
          <a:p>
            <a:r>
              <a:rPr lang="en-US" sz="2400" dirty="0">
                <a:solidFill>
                  <a:srgbClr val="404040"/>
                </a:solidFill>
                <a:cs typeface="Calibri"/>
              </a:rPr>
              <a:t>Virginia Commonwealth University periodically provides a 2-week Introductory Web Course.  An archived version from April through September 2019 (Parts 1-6) with Lucy Axton Miller is available on the Project E3 website:</a:t>
            </a:r>
          </a:p>
          <a:p>
            <a:r>
              <a:rPr lang="en-US" dirty="0">
                <a:hlinkClick r:id="rId3"/>
              </a:rPr>
              <a:t>Webcasts - Project E3</a:t>
            </a:r>
            <a:r>
              <a:rPr lang="en-US" dirty="0"/>
              <a:t>  (</a:t>
            </a:r>
            <a:r>
              <a:rPr lang="en-US" dirty="0">
                <a:hlinkClick r:id="rId3"/>
              </a:rPr>
              <a:t>https://projecte3.com/webcasts/</a:t>
            </a:r>
            <a:r>
              <a:rPr lang="en-US" dirty="0"/>
              <a:t>)</a:t>
            </a:r>
            <a:endParaRPr lang="en-US" dirty="0">
              <a:solidFill>
                <a:schemeClr val="tx1"/>
              </a:solidFill>
              <a:cs typeface="Calibri"/>
            </a:endParaRPr>
          </a:p>
        </p:txBody>
      </p:sp>
      <p:sp>
        <p:nvSpPr>
          <p:cNvPr id="11" name="Rectangle 10">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445832B3-9670-4587-91E8-292E9A0FB028}"/>
              </a:ext>
            </a:extLst>
          </p:cNvPr>
          <p:cNvSpPr txBox="1"/>
          <p:nvPr/>
        </p:nvSpPr>
        <p:spPr>
          <a:xfrm>
            <a:off x="1676400" y="5213230"/>
            <a:ext cx="69988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ONLY A CERTIFIED BENEFITS COUNSELOR CAN PROVIDE IN-DEPTH BENEFITS COUNSELING</a:t>
            </a:r>
            <a:endParaRPr lang="en-US"/>
          </a:p>
        </p:txBody>
      </p:sp>
    </p:spTree>
    <p:extLst>
      <p:ext uri="{BB962C8B-B14F-4D97-AF65-F5344CB8AC3E}">
        <p14:creationId xmlns:p14="http://schemas.microsoft.com/office/powerpoint/2010/main" val="388657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9D5E1-E7DB-4828-B20B-E1765E44AE33}"/>
              </a:ext>
            </a:extLst>
          </p:cNvPr>
          <p:cNvSpPr>
            <a:spLocks noGrp="1"/>
          </p:cNvSpPr>
          <p:nvPr>
            <p:ph type="title"/>
          </p:nvPr>
        </p:nvSpPr>
        <p:spPr>
          <a:xfrm>
            <a:off x="437946" y="336360"/>
            <a:ext cx="2635626" cy="1472267"/>
          </a:xfrm>
        </p:spPr>
        <p:txBody>
          <a:bodyPr anchor="t">
            <a:normAutofit/>
          </a:bodyPr>
          <a:lstStyle/>
          <a:p>
            <a:r>
              <a:rPr lang="en-US">
                <a:cs typeface="Calibri Light"/>
              </a:rPr>
              <a:t>   </a:t>
            </a:r>
          </a:p>
        </p:txBody>
      </p:sp>
      <p:sp>
        <p:nvSpPr>
          <p:cNvPr id="3" name="Content Placeholder 2">
            <a:extLst>
              <a:ext uri="{FF2B5EF4-FFF2-40B4-BE49-F238E27FC236}">
                <a16:creationId xmlns:a16="http://schemas.microsoft.com/office/drawing/2014/main" id="{C898DE73-FFA5-4C5E-BEAE-94D4DB739D42}"/>
              </a:ext>
            </a:extLst>
          </p:cNvPr>
          <p:cNvSpPr>
            <a:spLocks noGrp="1"/>
          </p:cNvSpPr>
          <p:nvPr>
            <p:ph idx="1"/>
          </p:nvPr>
        </p:nvSpPr>
        <p:spPr>
          <a:xfrm>
            <a:off x="6320118" y="1063363"/>
            <a:ext cx="5064665" cy="3933585"/>
          </a:xfrm>
        </p:spPr>
        <p:txBody>
          <a:bodyPr vert="horz" lIns="0" tIns="45720" rIns="0" bIns="45720" rtlCol="0" anchor="t">
            <a:normAutofit/>
          </a:bodyPr>
          <a:lstStyle/>
          <a:p>
            <a:r>
              <a:rPr lang="en-US" sz="2400" dirty="0">
                <a:cs typeface="Calibri"/>
              </a:rPr>
              <a:t>Benefits counseling can be supplemented with Disability Benefits 101 (DB101).</a:t>
            </a:r>
          </a:p>
          <a:p>
            <a:r>
              <a:rPr lang="en-US" sz="2400" dirty="0">
                <a:cs typeface="Calibri"/>
              </a:rPr>
              <a:t>This is a fact sheet about DB101 which can be given to consumers: </a:t>
            </a:r>
          </a:p>
          <a:p>
            <a:r>
              <a:rPr lang="en-US" sz="2400" dirty="0">
                <a:cs typeface="Calibri"/>
              </a:rPr>
              <a:t> </a:t>
            </a:r>
            <a:r>
              <a:rPr lang="en-US" sz="2400" dirty="0">
                <a:solidFill>
                  <a:srgbClr val="0070C0"/>
                </a:solidFill>
                <a:cs typeface="Calibri"/>
                <a:hlinkClick r:id="rId3">
                  <a:extLst>
                    <a:ext uri="{A12FA001-AC4F-418D-AE19-62706E023703}">
                      <ahyp:hlinkClr xmlns:ahyp="http://schemas.microsoft.com/office/drawing/2018/hyperlinkcolor" val="tx"/>
                    </a:ext>
                  </a:extLst>
                </a:hlinkClick>
              </a:rPr>
              <a:t>https://kcc.ky.gov/Vocational-Rehabilitation/Documents/KY%20DB101%20Overview.pdf</a:t>
            </a:r>
            <a:endParaRPr lang="en-US" sz="2400" dirty="0">
              <a:solidFill>
                <a:srgbClr val="0070C0"/>
              </a:solidFill>
              <a:ea typeface="+mn-lt"/>
              <a:cs typeface="+mn-lt"/>
            </a:endParaRPr>
          </a:p>
          <a:p>
            <a:endParaRPr lang="en-US" sz="2400" dirty="0">
              <a:cs typeface="Calibri"/>
            </a:endParaRPr>
          </a:p>
          <a:p>
            <a:pPr>
              <a:buClr>
                <a:srgbClr val="1287C3"/>
              </a:buClr>
            </a:pPr>
            <a:endParaRPr lang="en-US" dirty="0">
              <a:highlight>
                <a:srgbClr val="FFFF00"/>
              </a:highlight>
              <a:cs typeface="Calibri"/>
            </a:endParaRPr>
          </a:p>
          <a:p>
            <a:pPr marL="0" indent="0">
              <a:buNone/>
            </a:pPr>
            <a:endParaRPr lang="en-US" dirty="0">
              <a:highlight>
                <a:srgbClr val="FFFF00"/>
              </a:highlight>
              <a:cs typeface="Calibri"/>
            </a:endParaRPr>
          </a:p>
          <a:p>
            <a:pPr marL="0" indent="0">
              <a:buNone/>
            </a:pPr>
            <a:endParaRPr lang="en-US" dirty="0">
              <a:highlight>
                <a:srgbClr val="FFFF00"/>
              </a:highlight>
              <a:cs typeface="Calibri"/>
            </a:endParaRPr>
          </a:p>
        </p:txBody>
      </p:sp>
      <p:pic>
        <p:nvPicPr>
          <p:cNvPr id="4" name="Picture 4">
            <a:extLst>
              <a:ext uri="{FF2B5EF4-FFF2-40B4-BE49-F238E27FC236}">
                <a16:creationId xmlns:a16="http://schemas.microsoft.com/office/drawing/2014/main" id="{68B9E2D6-A3B6-41F7-AD04-6EBEDEAAA3AD}"/>
              </a:ext>
            </a:extLst>
          </p:cNvPr>
          <p:cNvPicPr>
            <a:picLocks noChangeAspect="1"/>
          </p:cNvPicPr>
          <p:nvPr/>
        </p:nvPicPr>
        <p:blipFill>
          <a:blip r:embed="rId4"/>
          <a:stretch>
            <a:fillRect/>
          </a:stretch>
        </p:blipFill>
        <p:spPr>
          <a:xfrm>
            <a:off x="302501" y="2073068"/>
            <a:ext cx="4731565" cy="1832229"/>
          </a:xfrm>
          <a:prstGeom prst="rect">
            <a:avLst/>
          </a:prstGeom>
        </p:spPr>
      </p:pic>
      <p:sp>
        <p:nvSpPr>
          <p:cNvPr id="11" name="Rectangle 10">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67BA19E2-BEFB-4E72-8D07-0FF4DDBA05FB}"/>
              </a:ext>
            </a:extLst>
          </p:cNvPr>
          <p:cNvSpPr txBox="1"/>
          <p:nvPr/>
        </p:nvSpPr>
        <p:spPr>
          <a:xfrm>
            <a:off x="363142" y="4019910"/>
            <a:ext cx="40931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hlinkClick r:id="rId5">
                  <a:extLst>
                    <a:ext uri="{A12FA001-AC4F-418D-AE19-62706E023703}">
                      <ahyp:hlinkClr xmlns:ahyp="http://schemas.microsoft.com/office/drawing/2018/hyperlinkcolor" val="tx"/>
                    </a:ext>
                  </a:extLst>
                </a:hlinkClick>
              </a:rPr>
              <a:t>www.ky.db101.org</a:t>
            </a:r>
            <a:endParaRPr lang="en-US"/>
          </a:p>
          <a:p>
            <a:pPr algn="ctr"/>
            <a:endParaRPr lang="en-US" sz="2400">
              <a:cs typeface="Calibri"/>
            </a:endParaRPr>
          </a:p>
        </p:txBody>
      </p:sp>
    </p:spTree>
    <p:extLst>
      <p:ext uri="{BB962C8B-B14F-4D97-AF65-F5344CB8AC3E}">
        <p14:creationId xmlns:p14="http://schemas.microsoft.com/office/powerpoint/2010/main" val="160280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should we provide Benefits Counseling?</a:t>
            </a:r>
          </a:p>
        </p:txBody>
      </p:sp>
      <p:sp>
        <p:nvSpPr>
          <p:cNvPr id="3" name="Content Placeholder 2"/>
          <p:cNvSpPr>
            <a:spLocks noGrp="1"/>
          </p:cNvSpPr>
          <p:nvPr>
            <p:ph idx="1"/>
          </p:nvPr>
        </p:nvSpPr>
        <p:spPr>
          <a:xfrm>
            <a:off x="1484310" y="2120899"/>
            <a:ext cx="10018713" cy="3780280"/>
          </a:xfrm>
        </p:spPr>
        <p:txBody>
          <a:bodyPr vert="horz" lIns="0" tIns="45720" rIns="0" bIns="45720" rtlCol="0" anchor="t">
            <a:normAutofit fontScale="92500"/>
          </a:bodyPr>
          <a:lstStyle/>
          <a:p>
            <a:pPr marL="457200" indent="-457200">
              <a:buAutoNum type="arabicPeriod"/>
            </a:pPr>
            <a:r>
              <a:rPr lang="en-US" dirty="0"/>
              <a:t>It is part of the Workforce Innovation and Opportunity Act (WIOA) . As</a:t>
            </a:r>
            <a:r>
              <a:rPr lang="en-US" dirty="0">
                <a:ea typeface="+mn-lt"/>
                <a:cs typeface="+mn-lt"/>
              </a:rPr>
              <a:t> stated in WIOA, the State unit must provide benefits planning to Social Security Recipients</a:t>
            </a:r>
            <a:endParaRPr lang="en-US" dirty="0"/>
          </a:p>
          <a:p>
            <a:pPr marL="457200" indent="-457200">
              <a:buAutoNum type="arabicPeriod"/>
            </a:pPr>
            <a:r>
              <a:rPr lang="en-US" dirty="0"/>
              <a:t>It is part of an informed decision.</a:t>
            </a:r>
            <a:endParaRPr lang="en-US" dirty="0">
              <a:cs typeface="Calibri"/>
            </a:endParaRPr>
          </a:p>
          <a:p>
            <a:pPr marL="457200" indent="-457200">
              <a:buFont typeface="+mj-lt"/>
              <a:buAutoNum type="arabicPeriod"/>
            </a:pPr>
            <a:r>
              <a:rPr lang="en-US" dirty="0"/>
              <a:t>It adds a team member who can help the consumer make informed choices about employment based on their unique situation as well as support you in working with the consumer!</a:t>
            </a:r>
            <a:endParaRPr lang="en-US" dirty="0">
              <a:cs typeface="Calibri"/>
            </a:endParaRPr>
          </a:p>
          <a:p>
            <a:pPr marL="457200" indent="-457200">
              <a:buFont typeface="+mj-lt"/>
              <a:buAutoNum type="arabicPeriod"/>
            </a:pPr>
            <a:r>
              <a:rPr lang="en-US" dirty="0"/>
              <a:t>It can help dispel myths……</a:t>
            </a:r>
            <a:endParaRPr lang="en-US" dirty="0">
              <a:cs typeface="Calibri"/>
            </a:endParaRPr>
          </a:p>
          <a:p>
            <a:pPr marL="749300" lvl="1" indent="-457200"/>
            <a:r>
              <a:rPr lang="en-US" sz="2000" dirty="0"/>
              <a:t>“I can only work 20 hours a week.”  </a:t>
            </a:r>
            <a:endParaRPr lang="en-US" sz="2000">
              <a:cs typeface="Calibri"/>
            </a:endParaRPr>
          </a:p>
          <a:p>
            <a:pPr marL="749300" lvl="1" indent="-457200"/>
            <a:r>
              <a:rPr lang="en-US" sz="2000" dirty="0"/>
              <a:t>“I know if I start working, they are going to force me off of disability benefits.”</a:t>
            </a:r>
            <a:endParaRPr lang="en-US" sz="2000">
              <a:cs typeface="Calibri"/>
            </a:endParaRPr>
          </a:p>
          <a:p>
            <a:pPr marL="749300" lvl="1" indent="-457200"/>
            <a:r>
              <a:rPr lang="en-US" sz="2000" dirty="0"/>
              <a:t>“I can’t lose my healthcare and if I work or work too much, they will take it away.”</a:t>
            </a:r>
            <a:endParaRPr lang="en-US" sz="2000">
              <a:cs typeface="Calibri"/>
            </a:endParaRPr>
          </a:p>
          <a:p>
            <a:pPr marL="749300" lvl="1" indent="-457200"/>
            <a:r>
              <a:rPr lang="en-US" sz="2000" dirty="0"/>
              <a:t>“It took so long for me to get my Social Security disability, that if I lose it, I am afraid, I won’t be able to get it back.”  </a:t>
            </a:r>
            <a:endParaRPr lang="en-US" sz="2000" dirty="0">
              <a:cs typeface="Calibri"/>
            </a:endParaRPr>
          </a:p>
        </p:txBody>
      </p:sp>
    </p:spTree>
    <p:extLst>
      <p:ext uri="{BB962C8B-B14F-4D97-AF65-F5344CB8AC3E}">
        <p14:creationId xmlns:p14="http://schemas.microsoft.com/office/powerpoint/2010/main" val="230671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F815014-9A8F-46A5-B372-52D3CA102B6B}"/>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7400">
                <a:solidFill>
                  <a:schemeClr val="tx1">
                    <a:lumMod val="85000"/>
                    <a:lumOff val="15000"/>
                  </a:schemeClr>
                </a:solidFill>
              </a:rPr>
              <a:t>What Does a Consumer get when I refer for KWIC/WIPA services?</a:t>
            </a:r>
          </a:p>
        </p:txBody>
      </p:sp>
      <p:sp>
        <p:nvSpPr>
          <p:cNvPr id="3" name="Content Placeholder 2">
            <a:extLst>
              <a:ext uri="{FF2B5EF4-FFF2-40B4-BE49-F238E27FC236}">
                <a16:creationId xmlns:a16="http://schemas.microsoft.com/office/drawing/2014/main" id="{AD89B3FE-AA6E-480C-B413-658A7D3A9A7D}"/>
              </a:ext>
            </a:extLst>
          </p:cNvPr>
          <p:cNvSpPr>
            <a:spLocks noGrp="1"/>
          </p:cNvSpPr>
          <p:nvPr>
            <p:ph idx="1"/>
          </p:nvPr>
        </p:nvSpPr>
        <p:spPr>
          <a:xfrm>
            <a:off x="7870995" y="643467"/>
            <a:ext cx="3341488" cy="5054008"/>
          </a:xfrm>
        </p:spPr>
        <p:txBody>
          <a:bodyPr vert="horz" lIns="91440" tIns="45720" rIns="91440" bIns="45720" rtlCol="0" anchor="ctr">
            <a:normAutofit/>
          </a:bodyPr>
          <a:lstStyle/>
          <a:p>
            <a:pPr marL="0" indent="0">
              <a:lnSpc>
                <a:spcPct val="100000"/>
              </a:lnSpc>
              <a:spcBef>
                <a:spcPts val="200"/>
              </a:spcBef>
              <a:buNone/>
            </a:pPr>
            <a:r>
              <a:rPr lang="en-US" sz="2400" b="1" cap="all" spc="200">
                <a:solidFill>
                  <a:schemeClr val="tx2"/>
                </a:solidFill>
                <a:latin typeface="+mj-lt"/>
              </a:rPr>
              <a:t>Another team member on the road to employment </a:t>
            </a:r>
            <a:endParaRPr lang="en-US" b="1">
              <a:solidFill>
                <a:schemeClr val="tx2"/>
              </a:solidFill>
              <a:cs typeface="Calibri"/>
            </a:endParaRPr>
          </a:p>
          <a:p>
            <a:pPr marL="0" indent="0">
              <a:lnSpc>
                <a:spcPct val="100000"/>
              </a:lnSpc>
              <a:spcBef>
                <a:spcPts val="200"/>
              </a:spcBef>
              <a:buNone/>
            </a:pPr>
            <a:r>
              <a:rPr lang="en-US" sz="2400" b="1" cap="all" spc="200">
                <a:solidFill>
                  <a:schemeClr val="tx2"/>
                </a:solidFill>
                <a:latin typeface="+mj-lt"/>
              </a:rPr>
              <a:t>and financial security!</a:t>
            </a:r>
            <a:endParaRPr lang="en-US" b="1">
              <a:solidFill>
                <a:schemeClr val="tx2"/>
              </a:solidFill>
              <a:cs typeface="Calibri"/>
            </a:endParaRP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1095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E965-75A5-4776-AABD-930E086A9ABB}"/>
              </a:ext>
            </a:extLst>
          </p:cNvPr>
          <p:cNvSpPr>
            <a:spLocks noGrp="1"/>
          </p:cNvSpPr>
          <p:nvPr>
            <p:ph type="title"/>
          </p:nvPr>
        </p:nvSpPr>
        <p:spPr/>
        <p:txBody>
          <a:bodyPr/>
          <a:lstStyle/>
          <a:p>
            <a:r>
              <a:rPr lang="en-US">
                <a:cs typeface="Calibri Light"/>
              </a:rPr>
              <a:t>Benefits Summary &amp; Analysis and Ongoing Support</a:t>
            </a:r>
            <a:endParaRPr lang="en-US"/>
          </a:p>
        </p:txBody>
      </p:sp>
      <p:sp>
        <p:nvSpPr>
          <p:cNvPr id="3" name="Content Placeholder 2">
            <a:extLst>
              <a:ext uri="{FF2B5EF4-FFF2-40B4-BE49-F238E27FC236}">
                <a16:creationId xmlns:a16="http://schemas.microsoft.com/office/drawing/2014/main" id="{046E0D5A-4484-466A-B0B5-7FD3ECBCA7D4}"/>
              </a:ext>
            </a:extLst>
          </p:cNvPr>
          <p:cNvSpPr>
            <a:spLocks noGrp="1"/>
          </p:cNvSpPr>
          <p:nvPr>
            <p:ph idx="1"/>
          </p:nvPr>
        </p:nvSpPr>
        <p:spPr>
          <a:xfrm>
            <a:off x="1097280" y="1845734"/>
            <a:ext cx="5789113" cy="4023360"/>
          </a:xfrm>
        </p:spPr>
        <p:txBody>
          <a:bodyPr vert="horz" lIns="0" tIns="45720" rIns="0" bIns="45720" rtlCol="0" anchor="t">
            <a:normAutofit/>
          </a:bodyPr>
          <a:lstStyle/>
          <a:p>
            <a:r>
              <a:rPr lang="en-US" i="1" dirty="0">
                <a:ea typeface="+mn-lt"/>
                <a:cs typeface="+mn-lt"/>
              </a:rPr>
              <a:t>Each consumer will be part of an ongoing process to ensure that they have a full understanding of the work incentives and the impact of working on their state and federal benefits!  They should receive:</a:t>
            </a:r>
            <a:endParaRPr lang="en-US" dirty="0">
              <a:ea typeface="+mn-lt"/>
              <a:cs typeface="+mn-lt"/>
            </a:endParaRPr>
          </a:p>
          <a:p>
            <a:pPr>
              <a:buFont typeface="Arial,Sans-Serif" panose="020F0502020204030204" pitchFamily="34" charset="0"/>
              <a:buChar char="•"/>
            </a:pPr>
            <a:r>
              <a:rPr lang="en-US" dirty="0">
                <a:ea typeface="+mn-lt"/>
                <a:cs typeface="+mn-lt"/>
              </a:rPr>
              <a:t>A Personalized Report called a Benefits Summary &amp; Analysis (BSA)</a:t>
            </a:r>
          </a:p>
          <a:p>
            <a:pPr>
              <a:buFont typeface="Arial,Sans-Serif" panose="020F0502020204030204" pitchFamily="34" charset="0"/>
              <a:buChar char="•"/>
            </a:pPr>
            <a:r>
              <a:rPr lang="en-US" dirty="0">
                <a:ea typeface="+mn-lt"/>
                <a:cs typeface="+mn-lt"/>
              </a:rPr>
              <a:t>Complete BSA review and appropriate follow-up </a:t>
            </a:r>
          </a:p>
          <a:p>
            <a:pPr>
              <a:buFont typeface="Arial,Sans-Serif" panose="020F0502020204030204" pitchFamily="34" charset="0"/>
              <a:buChar char="•"/>
            </a:pPr>
            <a:r>
              <a:rPr lang="en-US" dirty="0">
                <a:ea typeface="+mn-lt"/>
                <a:cs typeface="+mn-lt"/>
              </a:rPr>
              <a:t>Work Incentive Plan if applicable</a:t>
            </a:r>
          </a:p>
          <a:p>
            <a:pPr>
              <a:buFont typeface="Arial,Sans-Serif" panose="020F0502020204030204" pitchFamily="34" charset="0"/>
              <a:buChar char="•"/>
            </a:pPr>
            <a:r>
              <a:rPr lang="en-US" dirty="0">
                <a:ea typeface="+mn-lt"/>
                <a:cs typeface="+mn-lt"/>
              </a:rPr>
              <a:t>Links to additional community supports or resources to help achieve financial stability</a:t>
            </a:r>
          </a:p>
          <a:p>
            <a:endParaRPr lang="en-US">
              <a:cs typeface="Calibri"/>
            </a:endParaRPr>
          </a:p>
        </p:txBody>
      </p:sp>
      <p:pic>
        <p:nvPicPr>
          <p:cNvPr id="4" name="Picture 4">
            <a:extLst>
              <a:ext uri="{FF2B5EF4-FFF2-40B4-BE49-F238E27FC236}">
                <a16:creationId xmlns:a16="http://schemas.microsoft.com/office/drawing/2014/main" id="{AF3B6A8D-F2DE-4906-9AEE-A70CAA70A3B5}"/>
              </a:ext>
            </a:extLst>
          </p:cNvPr>
          <p:cNvPicPr>
            <a:picLocks noChangeAspect="1"/>
          </p:cNvPicPr>
          <p:nvPr/>
        </p:nvPicPr>
        <p:blipFill>
          <a:blip r:embed="rId3"/>
          <a:stretch>
            <a:fillRect/>
          </a:stretch>
        </p:blipFill>
        <p:spPr>
          <a:xfrm>
            <a:off x="7229605" y="1372580"/>
            <a:ext cx="4517720" cy="4958347"/>
          </a:xfrm>
          <a:prstGeom prst="rect">
            <a:avLst/>
          </a:prstGeom>
        </p:spPr>
      </p:pic>
    </p:spTree>
    <p:extLst>
      <p:ext uri="{BB962C8B-B14F-4D97-AF65-F5344CB8AC3E}">
        <p14:creationId xmlns:p14="http://schemas.microsoft.com/office/powerpoint/2010/main" val="4118178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INCLUDED IN A BENEFITS SUMMARY ANALYSIS?</a:t>
            </a:r>
          </a:p>
        </p:txBody>
      </p:sp>
      <p:graphicFrame>
        <p:nvGraphicFramePr>
          <p:cNvPr id="4" name="Content Placeholder 3">
            <a:extLst>
              <a:ext uri="{FF2B5EF4-FFF2-40B4-BE49-F238E27FC236}">
                <a16:creationId xmlns:a16="http://schemas.microsoft.com/office/drawing/2014/main" id="{F0B3C218-9CD3-4519-8E48-702AA787CC17}"/>
              </a:ext>
            </a:extLst>
          </p:cNvPr>
          <p:cNvGraphicFramePr>
            <a:graphicFrameLocks noGrp="1"/>
          </p:cNvGraphicFramePr>
          <p:nvPr>
            <p:ph idx="1"/>
            <p:extLst>
              <p:ext uri="{D42A27DB-BD31-4B8C-83A1-F6EECF244321}">
                <p14:modId xmlns:p14="http://schemas.microsoft.com/office/powerpoint/2010/main" val="3355913400"/>
              </p:ext>
            </p:extLst>
          </p:nvPr>
        </p:nvGraphicFramePr>
        <p:xfrm>
          <a:off x="1097281" y="1531436"/>
          <a:ext cx="10405744" cy="434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4311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6080" y="1447778"/>
            <a:ext cx="8583562" cy="4572000"/>
          </a:xfrm>
          <a:prstGeom prst="rect">
            <a:avLst/>
          </a:prstGeom>
        </p:spPr>
        <p:txBody>
          <a:bodyPr vert="horz" lIns="0" tIns="45720" rIns="0" bIns="45720" rtlCol="0" anchor="t">
            <a:normAutofit/>
          </a:bodyPr>
          <a:lstStyle/>
          <a:p>
            <a:pPr marL="457200" indent="-457200">
              <a:buFont typeface="+mj-lt"/>
              <a:buAutoNum type="arabicPeriod"/>
            </a:pPr>
            <a:r>
              <a:rPr lang="en-US" dirty="0"/>
              <a:t>OVR Counselor submits a referral to an approved benefits counseling provider. They let the consumer know that a benefits counselor will be calling them.</a:t>
            </a:r>
          </a:p>
          <a:p>
            <a:pPr marL="457200" indent="-457200">
              <a:buFont typeface="+mj-lt"/>
              <a:buAutoNum type="arabicPeriod"/>
            </a:pPr>
            <a:r>
              <a:rPr lang="en-US" dirty="0"/>
              <a:t>Benefits counselor contacts the consumer within 2 business days to introduce themselves and begin the process.</a:t>
            </a:r>
            <a:endParaRPr lang="en-US" dirty="0">
              <a:cs typeface="Calibri"/>
            </a:endParaRPr>
          </a:p>
          <a:p>
            <a:pPr marL="457200" indent="-457200">
              <a:buFont typeface="+mj-lt"/>
              <a:buAutoNum type="arabicPeriod"/>
            </a:pPr>
            <a:r>
              <a:rPr lang="en-US" dirty="0"/>
              <a:t>Benefits counselor develops a working relationship with the consumer through intake and assessment calls.</a:t>
            </a:r>
            <a:endParaRPr lang="en-US" dirty="0">
              <a:cs typeface="Calibri"/>
            </a:endParaRPr>
          </a:p>
          <a:p>
            <a:pPr marL="457200" indent="-457200">
              <a:buFont typeface="+mj-lt"/>
              <a:buAutoNum type="arabicPeriod"/>
            </a:pPr>
            <a:r>
              <a:rPr lang="en-US" dirty="0"/>
              <a:t>Benefits counselor begins verifying information as applicable and researching the individual case.</a:t>
            </a:r>
            <a:endParaRPr lang="en-US" dirty="0">
              <a:cs typeface="Calibri"/>
            </a:endParaRPr>
          </a:p>
          <a:p>
            <a:pPr marL="457200" indent="-457200">
              <a:buFont typeface="+mj-lt"/>
              <a:buAutoNum type="arabicPeriod"/>
            </a:pPr>
            <a:r>
              <a:rPr lang="en-US" dirty="0"/>
              <a:t>Benefits counselor creates a Benefits Summary Analysis (BSA) and accompanying documents.</a:t>
            </a:r>
            <a:endParaRPr lang="en-US" dirty="0">
              <a:cs typeface="Calibri"/>
            </a:endParaRPr>
          </a:p>
          <a:p>
            <a:pPr marL="457200" indent="-457200">
              <a:buAutoNum type="arabicPeriod"/>
            </a:pPr>
            <a:r>
              <a:rPr lang="en-US" dirty="0">
                <a:ea typeface="+mn-lt"/>
                <a:cs typeface="+mn-lt"/>
              </a:rPr>
              <a:t>Once a Benefits Summary Analysis is developed, it is mailed to consumer (and uploaded to CMS) for consumer to review.</a:t>
            </a:r>
          </a:p>
          <a:p>
            <a:pPr marL="457200" indent="-457200">
              <a:buAutoNum type="arabicPeriod"/>
            </a:pPr>
            <a:endParaRPr lang="en-US" dirty="0">
              <a:cs typeface="Calibri"/>
            </a:endParaRPr>
          </a:p>
          <a:p>
            <a:pPr marL="457200" indent="-457200">
              <a:buAutoNum type="arabicPeriod"/>
            </a:pPr>
            <a:endParaRPr lang="en-US" dirty="0">
              <a:cs typeface="Calibri"/>
            </a:endParaRPr>
          </a:p>
        </p:txBody>
      </p:sp>
      <p:sp>
        <p:nvSpPr>
          <p:cNvPr id="2" name="Title 1"/>
          <p:cNvSpPr>
            <a:spLocks noGrp="1"/>
          </p:cNvSpPr>
          <p:nvPr>
            <p:ph type="title" idx="4294967295"/>
          </p:nvPr>
        </p:nvSpPr>
        <p:spPr>
          <a:xfrm>
            <a:off x="0" y="0"/>
            <a:ext cx="10058400" cy="1047135"/>
          </a:xfrm>
          <a:prstGeom prst="rect">
            <a:avLst/>
          </a:prstGeom>
        </p:spPr>
        <p:txBody>
          <a:bodyPr/>
          <a:lstStyle/>
          <a:p>
            <a:pPr algn="l"/>
            <a:r>
              <a:rPr lang="en-US" dirty="0"/>
              <a:t>STEPS ALONG THE WAY:</a:t>
            </a:r>
          </a:p>
        </p:txBody>
      </p:sp>
      <p:pic>
        <p:nvPicPr>
          <p:cNvPr id="6" name="Picture 5" descr="higher edu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642" y="400643"/>
            <a:ext cx="3066768" cy="3117318"/>
          </a:xfrm>
          <a:prstGeom prst="rect">
            <a:avLst/>
          </a:prstGeom>
        </p:spPr>
      </p:pic>
    </p:spTree>
    <p:extLst>
      <p:ext uri="{BB962C8B-B14F-4D97-AF65-F5344CB8AC3E}">
        <p14:creationId xmlns:p14="http://schemas.microsoft.com/office/powerpoint/2010/main" val="215033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Training Objectives </a:t>
            </a:r>
          </a:p>
        </p:txBody>
      </p:sp>
      <p:sp>
        <p:nvSpPr>
          <p:cNvPr id="3" name="Content Placeholder 2"/>
          <p:cNvSpPr>
            <a:spLocks noGrp="1"/>
          </p:cNvSpPr>
          <p:nvPr>
            <p:ph idx="1"/>
          </p:nvPr>
        </p:nvSpPr>
        <p:spPr/>
        <p:txBody>
          <a:bodyPr vert="horz" lIns="0" tIns="45720" rIns="0" bIns="45720" rtlCol="0" anchor="t">
            <a:normAutofit/>
          </a:bodyPr>
          <a:lstStyle/>
          <a:p>
            <a:pPr marL="457200" indent="-457200">
              <a:buAutoNum type="arabicPeriod"/>
            </a:pPr>
            <a:r>
              <a:rPr lang="en-US" dirty="0"/>
              <a:t>Acquire a basic understanding of what benefits counseling services are. </a:t>
            </a:r>
          </a:p>
          <a:p>
            <a:pPr marL="457200" indent="-457200">
              <a:buAutoNum type="arabicPeriod"/>
            </a:pPr>
            <a:r>
              <a:rPr lang="en-US" dirty="0"/>
              <a:t>Understand the importance and the reasons for individualized </a:t>
            </a:r>
            <a:r>
              <a:rPr lang="en-US" dirty="0">
                <a:ea typeface="+mn-lt"/>
                <a:cs typeface="+mn-lt"/>
              </a:rPr>
              <a:t>benefits counseling services</a:t>
            </a:r>
            <a:r>
              <a:rPr lang="en-US" dirty="0"/>
              <a:t> and follow-up services by a qualified benefits counselor. </a:t>
            </a:r>
            <a:endParaRPr lang="en-US"/>
          </a:p>
          <a:p>
            <a:pPr marL="457200" indent="-457200">
              <a:buFont typeface="+mj-lt"/>
              <a:buAutoNum type="arabicPeriod"/>
            </a:pPr>
            <a:r>
              <a:rPr lang="en-US" dirty="0"/>
              <a:t>Identify the types of benefits counseling services available to you by understanding the differences between in-house benefits counseling services (KWIC), Work Incentive Planning and Assistance programs (WIPA), and Vendor services, and determine which is most appropriate for your consumer.</a:t>
            </a:r>
            <a:endParaRPr lang="en-US" dirty="0">
              <a:cs typeface="Calibri"/>
            </a:endParaRPr>
          </a:p>
          <a:p>
            <a:pPr marL="457200" indent="-457200">
              <a:buAutoNum type="arabicPeriod"/>
            </a:pPr>
            <a:r>
              <a:rPr lang="en-US" dirty="0"/>
              <a:t>Identify individuals who are eligible for </a:t>
            </a:r>
            <a:r>
              <a:rPr lang="en-US" dirty="0">
                <a:ea typeface="+mn-lt"/>
                <a:cs typeface="+mn-lt"/>
              </a:rPr>
              <a:t>benefits counseling services</a:t>
            </a:r>
            <a:r>
              <a:rPr lang="en-US" dirty="0"/>
              <a:t>.</a:t>
            </a:r>
            <a:endParaRPr lang="en-US" dirty="0">
              <a:cs typeface="Calibri"/>
            </a:endParaRPr>
          </a:p>
          <a:p>
            <a:pPr marL="457200" indent="-457200">
              <a:buAutoNum type="arabicPeriod"/>
            </a:pPr>
            <a:r>
              <a:rPr lang="en-US" dirty="0"/>
              <a:t>Identify the best time to refer for </a:t>
            </a:r>
            <a:r>
              <a:rPr lang="en-US" dirty="0">
                <a:ea typeface="+mn-lt"/>
                <a:cs typeface="+mn-lt"/>
              </a:rPr>
              <a:t>benefits counseling services</a:t>
            </a:r>
            <a:r>
              <a:rPr lang="en-US" dirty="0"/>
              <a:t>.</a:t>
            </a:r>
            <a:endParaRPr lang="en-US" dirty="0">
              <a:cs typeface="Calibri"/>
            </a:endParaRPr>
          </a:p>
          <a:p>
            <a:pPr marL="457200" indent="-457200">
              <a:buAutoNum type="arabicPeriod"/>
            </a:pPr>
            <a:r>
              <a:rPr lang="en-US" dirty="0"/>
              <a:t>Understand the step-by step instructions for making a referral to each of the </a:t>
            </a:r>
            <a:r>
              <a:rPr lang="en-US" dirty="0">
                <a:ea typeface="+mn-lt"/>
                <a:cs typeface="+mn-lt"/>
              </a:rPr>
              <a:t>benefits counseling services</a:t>
            </a:r>
            <a:r>
              <a:rPr lang="en-US" dirty="0"/>
              <a:t> providers and where to find the information to make a referral. </a:t>
            </a:r>
            <a:endParaRPr lang="en-US" dirty="0">
              <a:cs typeface="Calibri"/>
            </a:endParaRPr>
          </a:p>
          <a:p>
            <a:pPr marL="457200" indent="-457200">
              <a:buFont typeface="+mj-lt"/>
              <a:buAutoNum type="arabicPeriod"/>
            </a:pPr>
            <a:endParaRPr lang="en-US"/>
          </a:p>
          <a:p>
            <a:pPr marL="457200" indent="-457200">
              <a:buFont typeface="+mj-lt"/>
              <a:buAutoNum type="arabicPeriod"/>
            </a:pPr>
            <a:endParaRPr lang="en-US"/>
          </a:p>
          <a:p>
            <a:pPr marL="457200" indent="-457200">
              <a:buFont typeface="+mj-lt"/>
              <a:buAutoNum type="arabicPeriod"/>
            </a:pPr>
            <a:endParaRPr lang="en-US"/>
          </a:p>
          <a:p>
            <a:pPr marL="457200" indent="-457200">
              <a:buFont typeface="+mj-lt"/>
              <a:buAutoNum type="arabicPeriod"/>
            </a:pPr>
            <a:endParaRPr lang="en-US"/>
          </a:p>
        </p:txBody>
      </p:sp>
    </p:spTree>
    <p:extLst>
      <p:ext uri="{BB962C8B-B14F-4D97-AF65-F5344CB8AC3E}">
        <p14:creationId xmlns:p14="http://schemas.microsoft.com/office/powerpoint/2010/main" val="311970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STEPS ALONG THE WAY:</a:t>
            </a:r>
            <a:br>
              <a:rPr lang="en-US"/>
            </a:br>
            <a:r>
              <a:rPr lang="en-US" sz="3200"/>
              <a:t>continued</a:t>
            </a:r>
          </a:p>
        </p:txBody>
      </p:sp>
      <p:pic>
        <p:nvPicPr>
          <p:cNvPr id="4" name="Picture 3"/>
          <p:cNvPicPr>
            <a:picLocks noChangeAspect="1"/>
          </p:cNvPicPr>
          <p:nvPr/>
        </p:nvPicPr>
        <p:blipFill>
          <a:blip r:embed="rId3"/>
          <a:stretch>
            <a:fillRect/>
          </a:stretch>
        </p:blipFill>
        <p:spPr>
          <a:xfrm>
            <a:off x="9125446" y="0"/>
            <a:ext cx="3066554" cy="2298391"/>
          </a:xfrm>
          <a:prstGeom prst="rect">
            <a:avLst/>
          </a:prstGeom>
        </p:spPr>
      </p:pic>
      <p:sp>
        <p:nvSpPr>
          <p:cNvPr id="3" name="Content Placeholder 2"/>
          <p:cNvSpPr>
            <a:spLocks noGrp="1"/>
          </p:cNvSpPr>
          <p:nvPr>
            <p:ph idx="1"/>
          </p:nvPr>
        </p:nvSpPr>
        <p:spPr>
          <a:xfrm>
            <a:off x="319744" y="2048772"/>
            <a:ext cx="11499580" cy="4455065"/>
          </a:xfrm>
        </p:spPr>
        <p:txBody>
          <a:bodyPr vert="horz" lIns="0" tIns="45720" rIns="0" bIns="45720" rtlCol="0" anchor="t">
            <a:noAutofit/>
          </a:bodyPr>
          <a:lstStyle/>
          <a:p>
            <a:pPr marL="457200" indent="-457200">
              <a:buFont typeface="+mj-lt"/>
              <a:buAutoNum type="arabicPeriod" startAt="7"/>
            </a:pPr>
            <a:r>
              <a:rPr lang="en-US" sz="2200" dirty="0">
                <a:ea typeface="+mn-lt"/>
                <a:cs typeface="+mn-lt"/>
              </a:rPr>
              <a:t>Benefits Counselor calls  consumer about one week later to schedule a BSA review.</a:t>
            </a:r>
          </a:p>
          <a:p>
            <a:pPr marL="457200" indent="-457200">
              <a:buAutoNum type="arabicPeriod" startAt="8"/>
            </a:pPr>
            <a:r>
              <a:rPr lang="en-US" sz="2200" dirty="0"/>
              <a:t>Benefits Counselor reviews the BSA with consumer and team as appropriate and determines follow-up steps.</a:t>
            </a:r>
            <a:endParaRPr lang="en-US" sz="2200" dirty="0">
              <a:cs typeface="Calibri"/>
            </a:endParaRPr>
          </a:p>
          <a:p>
            <a:pPr marL="457200" indent="-457200">
              <a:buFont typeface="Calibri Light" panose="020F0302020204030204"/>
              <a:buAutoNum type="arabicPeriod" startAt="8"/>
            </a:pPr>
            <a:r>
              <a:rPr lang="en-US" sz="2200" dirty="0">
                <a:cs typeface="Calibri"/>
              </a:rPr>
              <a:t>The</a:t>
            </a:r>
            <a:r>
              <a:rPr lang="en-US" sz="2200" dirty="0"/>
              <a:t> benefits counselor reviews the BSA and accompanying documents to ensure the consumer understands the information.  Benefits counselors are available for questions. They encourage all members of the consumer’s team to be present at the review if possible (i.e., payee, case manager, employment specialist) </a:t>
            </a:r>
            <a:endParaRPr lang="en-US" sz="2200" dirty="0">
              <a:cs typeface="Calibri"/>
            </a:endParaRPr>
          </a:p>
          <a:p>
            <a:pPr marL="457200" indent="-457200">
              <a:buFont typeface="+mj-lt"/>
              <a:buAutoNum type="arabicPeriod" startAt="8"/>
            </a:pPr>
            <a:r>
              <a:rPr lang="en-US" sz="2200" dirty="0"/>
              <a:t>Benefits counselors are available to help along the employment way…. from answering benefits questions with a new job offer to answering questions when they get a letter in the mail from Social Security or a state agency.  Benefits counselors are the point person along the way.</a:t>
            </a:r>
            <a:endParaRPr lang="en-US" sz="2200" dirty="0">
              <a:cs typeface="Calibri"/>
            </a:endParaRPr>
          </a:p>
          <a:p>
            <a:pPr marL="457200" indent="-457200">
              <a:buFont typeface="+mj-lt"/>
              <a:buAutoNum type="arabicPeriod" startAt="8"/>
            </a:pPr>
            <a:r>
              <a:rPr lang="en-US" sz="2200" dirty="0"/>
              <a:t>Benefits counselors follow-up and check in with consumers at critical touchpoints along the way.</a:t>
            </a:r>
            <a:endParaRPr lang="en-US" sz="2200" dirty="0">
              <a:cs typeface="Calibri"/>
            </a:endParaRPr>
          </a:p>
          <a:p>
            <a:pPr marL="457200" indent="-457200">
              <a:buFont typeface="+mj-lt"/>
              <a:buAutoNum type="arabicPeriod" startAt="8"/>
            </a:pPr>
            <a:endParaRPr lang="en-US" dirty="0"/>
          </a:p>
        </p:txBody>
      </p:sp>
    </p:spTree>
    <p:extLst>
      <p:ext uri="{BB962C8B-B14F-4D97-AF65-F5344CB8AC3E}">
        <p14:creationId xmlns:p14="http://schemas.microsoft.com/office/powerpoint/2010/main" val="440046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I MAKE A REFERRAL?</a:t>
            </a:r>
          </a:p>
        </p:txBody>
      </p:sp>
      <p:sp>
        <p:nvSpPr>
          <p:cNvPr id="4" name="Content Placeholder 3"/>
          <p:cNvSpPr>
            <a:spLocks noGrp="1"/>
          </p:cNvSpPr>
          <p:nvPr>
            <p:ph idx="1"/>
          </p:nvPr>
        </p:nvSpPr>
        <p:spPr/>
        <p:txBody>
          <a:bodyPr vert="horz" lIns="0" tIns="45720" rIns="0" bIns="45720" rtlCol="0" anchor="t">
            <a:normAutofit fontScale="92500"/>
          </a:bodyPr>
          <a:lstStyle/>
          <a:p>
            <a:r>
              <a:rPr lang="en-US" sz="2400" b="1" dirty="0"/>
              <a:t>KWIC referrals – </a:t>
            </a:r>
            <a:r>
              <a:rPr lang="en-US" sz="2400" dirty="0"/>
              <a:t>Simply send encrypted (or OME v2 secured) email to </a:t>
            </a:r>
            <a:r>
              <a:rPr lang="en-US" sz="2400" dirty="0">
                <a:hlinkClick r:id="rId3"/>
              </a:rPr>
              <a:t>ovrkwic@ky.gov</a:t>
            </a:r>
            <a:r>
              <a:rPr lang="en-US" sz="2400" dirty="0"/>
              <a:t> (with case number and any relevant information).  </a:t>
            </a:r>
            <a:r>
              <a:rPr lang="en-US" sz="2400" u="sng" dirty="0"/>
              <a:t>Be sure to upload BPQY </a:t>
            </a:r>
            <a:r>
              <a:rPr lang="en-US" sz="2400" dirty="0"/>
              <a:t>to CMS before referral.</a:t>
            </a:r>
            <a:endParaRPr lang="en-US" sz="2400" dirty="0">
              <a:cs typeface="Calibri"/>
            </a:endParaRPr>
          </a:p>
          <a:p>
            <a:r>
              <a:rPr lang="en-US" sz="2400" b="1" dirty="0"/>
              <a:t>WIPA – </a:t>
            </a:r>
            <a:r>
              <a:rPr lang="en-US" sz="2400" dirty="0"/>
              <a:t>Community partners can make referrals to CAL or Goodwill’s WIPA program by completing a simple one-page referral form and faxing or emailing securely!</a:t>
            </a:r>
            <a:endParaRPr lang="en-US" sz="2400" dirty="0">
              <a:cs typeface="Calibri"/>
            </a:endParaRPr>
          </a:p>
          <a:p>
            <a:pPr marL="383540" lvl="1">
              <a:buFont typeface="Arial" panose="020B0604020202020204" pitchFamily="34" charset="0"/>
              <a:buChar char="•"/>
            </a:pPr>
            <a:r>
              <a:rPr lang="en-US" sz="2400" dirty="0"/>
              <a:t>Goodwill’s WIPA line: (866) 336-3316 or email </a:t>
            </a:r>
            <a:r>
              <a:rPr lang="en-US" sz="2400" dirty="0">
                <a:hlinkClick r:id="rId4"/>
              </a:rPr>
              <a:t>workincentives@goodwillky.org</a:t>
            </a:r>
            <a:r>
              <a:rPr lang="en-US" sz="2400" dirty="0"/>
              <a:t> to request a referral form.</a:t>
            </a:r>
            <a:endParaRPr lang="en-US" sz="2400" dirty="0">
              <a:cs typeface="Calibri"/>
            </a:endParaRPr>
          </a:p>
          <a:p>
            <a:pPr marL="383540" lvl="1">
              <a:buFont typeface="Arial" panose="020B0604020202020204" pitchFamily="34" charset="0"/>
              <a:buChar char="•"/>
            </a:pPr>
            <a:r>
              <a:rPr lang="en-US" sz="2400" dirty="0"/>
              <a:t>For CAL, send an email to </a:t>
            </a:r>
            <a:r>
              <a:rPr lang="en-US" sz="2400" dirty="0">
                <a:hlinkClick r:id="rId5"/>
              </a:rPr>
              <a:t>WIPA@calky.org</a:t>
            </a:r>
            <a:r>
              <a:rPr lang="en-US" sz="2400" dirty="0"/>
              <a:t> to receive a fillable form. </a:t>
            </a:r>
            <a:endParaRPr lang="en-US" sz="2400" dirty="0">
              <a:cs typeface="Calibri"/>
            </a:endParaRPr>
          </a:p>
          <a:p>
            <a:r>
              <a:rPr lang="en-US" sz="2400" b="1" dirty="0"/>
              <a:t>Approved Vendors – </a:t>
            </a:r>
            <a:r>
              <a:rPr lang="en-US" sz="2400" dirty="0"/>
              <a:t>Contact vendor.  List is on website:  </a:t>
            </a:r>
            <a:r>
              <a:rPr lang="en-US" sz="2400" dirty="0">
                <a:ea typeface="+mn-lt"/>
                <a:cs typeface="+mn-lt"/>
                <a:hlinkClick r:id="rId6"/>
              </a:rPr>
              <a:t>https://kcc.ky.gov/Vocational-Rehabilitation/staffresources/Pages/Forms.aspx#social-security-ticket-to-work</a:t>
            </a:r>
            <a:endParaRPr lang="en-US" sz="2400" dirty="0">
              <a:ea typeface="+mn-lt"/>
              <a:cs typeface="+mn-lt"/>
            </a:endParaRPr>
          </a:p>
          <a:p>
            <a:endParaRPr lang="en-US" sz="2400" dirty="0">
              <a:ea typeface="+mn-lt"/>
              <a:cs typeface="+mn-lt"/>
            </a:endParaRPr>
          </a:p>
          <a:p>
            <a:endParaRPr lang="en-US" sz="2400" dirty="0">
              <a:highlight>
                <a:srgbClr val="FFFF00"/>
              </a:highlight>
              <a:ea typeface="+mn-lt"/>
              <a:cs typeface="+mn-lt"/>
            </a:endParaRPr>
          </a:p>
          <a:p>
            <a:endParaRPr lang="en-US" dirty="0">
              <a:cs typeface="Calibri"/>
            </a:endParaRPr>
          </a:p>
        </p:txBody>
      </p:sp>
    </p:spTree>
    <p:extLst>
      <p:ext uri="{BB962C8B-B14F-4D97-AF65-F5344CB8AC3E}">
        <p14:creationId xmlns:p14="http://schemas.microsoft.com/office/powerpoint/2010/main" val="1413160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REFERRAL TIPS</a:t>
            </a:r>
          </a:p>
        </p:txBody>
      </p:sp>
      <p:graphicFrame>
        <p:nvGraphicFramePr>
          <p:cNvPr id="4" name="Content Placeholder 3">
            <a:extLst>
              <a:ext uri="{FF2B5EF4-FFF2-40B4-BE49-F238E27FC236}">
                <a16:creationId xmlns:a16="http://schemas.microsoft.com/office/drawing/2014/main" id="{75EAC17C-83EB-431B-96DC-81A84C243875}"/>
              </a:ext>
            </a:extLst>
          </p:cNvPr>
          <p:cNvGraphicFramePr>
            <a:graphicFrameLocks noGrp="1"/>
          </p:cNvGraphicFramePr>
          <p:nvPr>
            <p:ph idx="1"/>
            <p:extLst>
              <p:ext uri="{D42A27DB-BD31-4B8C-83A1-F6EECF244321}">
                <p14:modId xmlns:p14="http://schemas.microsoft.com/office/powerpoint/2010/main" val="683054316"/>
              </p:ext>
            </p:extLst>
          </p:nvPr>
        </p:nvGraphicFramePr>
        <p:xfrm>
          <a:off x="953189" y="1803131"/>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908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r>
              <a:rPr lang="en-US"/>
              <a:t>REMEMBER!!!</a:t>
            </a:r>
          </a:p>
        </p:txBody>
      </p:sp>
      <p:pic>
        <p:nvPicPr>
          <p:cNvPr id="4" name="Picture 3" descr="word request - What is a finger tied with a knot or bow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1356658" y="645106"/>
            <a:ext cx="4024694" cy="5247747"/>
          </a:xfrm>
          <a:prstGeom prst="rect">
            <a:avLst/>
          </a:prstGeom>
        </p:spPr>
      </p:pic>
      <p:cxnSp>
        <p:nvCxnSpPr>
          <p:cNvPr id="7"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65345" y="2170160"/>
            <a:ext cx="5673511" cy="3727688"/>
          </a:xfrm>
        </p:spPr>
        <p:txBody>
          <a:bodyPr vert="horz" lIns="0" tIns="45720" rIns="0" bIns="45720" rtlCol="0" anchor="t">
            <a:normAutofit fontScale="92500"/>
          </a:bodyPr>
          <a:lstStyle/>
          <a:p>
            <a:r>
              <a:rPr lang="en-US" sz="2400" dirty="0"/>
              <a:t>Paid employment and Social Security disability benefits don’t have to be mutually exclusive.</a:t>
            </a:r>
            <a:endParaRPr lang="en-US" sz="2400" dirty="0">
              <a:cs typeface="Calibri"/>
            </a:endParaRPr>
          </a:p>
          <a:p>
            <a:r>
              <a:rPr lang="en-US" sz="2400" dirty="0"/>
              <a:t>It’s possible to work (even full-time) and keep Medicaid and/or Medicare in almost every case.</a:t>
            </a:r>
            <a:endParaRPr lang="en-US" sz="2400" dirty="0">
              <a:cs typeface="Calibri"/>
            </a:endParaRPr>
          </a:p>
          <a:p>
            <a:r>
              <a:rPr lang="en-US" sz="2400" dirty="0"/>
              <a:t>It’s possible to work and come out ahead financially even if benefits are reduced or ceased.</a:t>
            </a:r>
            <a:endParaRPr lang="en-US" sz="2400" dirty="0">
              <a:cs typeface="Calibri"/>
            </a:endParaRPr>
          </a:p>
          <a:p>
            <a:r>
              <a:rPr lang="en-US" sz="2400" dirty="0"/>
              <a:t>It’s possible to get benefits back again if lost due to employment</a:t>
            </a:r>
            <a:r>
              <a:rPr lang="en-US" dirty="0"/>
              <a:t>.</a:t>
            </a:r>
            <a:endParaRPr lang="en-US" dirty="0">
              <a:cs typeface="Calibri"/>
            </a:endParaRPr>
          </a:p>
        </p:txBody>
      </p:sp>
      <p:sp>
        <p:nvSpPr>
          <p:cNvPr id="8"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4758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a:t>
            </a:r>
          </a:p>
        </p:txBody>
      </p:sp>
      <p:sp>
        <p:nvSpPr>
          <p:cNvPr id="3" name="Content Placeholder 2"/>
          <p:cNvSpPr>
            <a:spLocks noGrp="1"/>
          </p:cNvSpPr>
          <p:nvPr>
            <p:ph idx="1"/>
          </p:nvPr>
        </p:nvSpPr>
        <p:spPr>
          <a:xfrm>
            <a:off x="1097280" y="1978469"/>
            <a:ext cx="10058400" cy="4023360"/>
          </a:xfrm>
        </p:spPr>
        <p:txBody>
          <a:bodyPr vert="horz" lIns="0" tIns="45720" rIns="0" bIns="45720" rtlCol="0" anchor="t">
            <a:normAutofit/>
          </a:bodyPr>
          <a:lstStyle/>
          <a:p>
            <a:r>
              <a:rPr lang="en-US" sz="2400" dirty="0"/>
              <a:t>Please type in chat or Q&amp;A and we will address your questions on screen.  If we don’t get to them, we will email you.</a:t>
            </a:r>
            <a:endParaRPr lang="en-US" sz="2400" dirty="0">
              <a:cs typeface="Calibri"/>
            </a:endParaRPr>
          </a:p>
          <a:p>
            <a:r>
              <a:rPr lang="en-US" sz="2400" dirty="0"/>
              <a:t>All questions will be covered in handouts.  It will be posted along with the PowerPoint, and other resources and materials covered in this webinar on website:  </a:t>
            </a:r>
            <a:endParaRPr lang="en-US" sz="2400" dirty="0">
              <a:cs typeface="Calibri"/>
            </a:endParaRPr>
          </a:p>
          <a:p>
            <a:r>
              <a:rPr lang="en-US" sz="2400" dirty="0"/>
              <a:t>Any other questions can be directed to Kellie Scott, OVR Program Administrator </a:t>
            </a:r>
            <a:r>
              <a:rPr lang="en-US" sz="2400" u="sng" dirty="0">
                <a:solidFill>
                  <a:schemeClr val="tx1"/>
                </a:solidFill>
              </a:rPr>
              <a:t>KellieD.Scott@ky.gov </a:t>
            </a:r>
            <a:r>
              <a:rPr lang="en-US" sz="2400" dirty="0"/>
              <a:t> </a:t>
            </a:r>
            <a:endParaRPr lang="en-US" sz="2400" dirty="0">
              <a:cs typeface="Calibri"/>
            </a:endParaRPr>
          </a:p>
          <a:p>
            <a:r>
              <a:rPr lang="en-US" sz="2400" dirty="0"/>
              <a:t>Or Donna Osburn, SSA/VR Coordinator </a:t>
            </a:r>
            <a:r>
              <a:rPr lang="en-US" sz="2400" dirty="0">
                <a:solidFill>
                  <a:schemeClr val="tx1"/>
                </a:solidFill>
              </a:rPr>
              <a:t> </a:t>
            </a:r>
            <a:r>
              <a:rPr lang="en-US" sz="2400" u="sng" dirty="0">
                <a:solidFill>
                  <a:schemeClr val="tx1"/>
                </a:solidFill>
              </a:rPr>
              <a:t>DonnaB.Osburn@ky.gov</a:t>
            </a:r>
            <a:r>
              <a:rPr lang="en-US" sz="2400" dirty="0">
                <a:solidFill>
                  <a:schemeClr val="tx1"/>
                </a:solidFill>
              </a:rPr>
              <a:t> </a:t>
            </a:r>
            <a:endParaRPr lang="en-US" sz="2400" dirty="0">
              <a:solidFill>
                <a:schemeClr val="tx1"/>
              </a:solidFill>
              <a:cs typeface="Calibri"/>
            </a:endParaRPr>
          </a:p>
          <a:p>
            <a:r>
              <a:rPr lang="en-US" sz="2400" dirty="0">
                <a:solidFill>
                  <a:schemeClr val="tx1"/>
                </a:solidFill>
              </a:rPr>
              <a:t>Or your designated KWIC (slides 17-19)</a:t>
            </a:r>
            <a:endParaRPr lang="en-US" sz="2400" dirty="0">
              <a:solidFill>
                <a:schemeClr val="tx1"/>
              </a:solidFill>
              <a:cs typeface="Calibri"/>
            </a:endParaRPr>
          </a:p>
        </p:txBody>
      </p:sp>
    </p:spTree>
    <p:extLst>
      <p:ext uri="{BB962C8B-B14F-4D97-AF65-F5344CB8AC3E}">
        <p14:creationId xmlns:p14="http://schemas.microsoft.com/office/powerpoint/2010/main" val="221081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ABE9-760D-4681-BE2B-CA5257CD0B53}"/>
              </a:ext>
            </a:extLst>
          </p:cNvPr>
          <p:cNvSpPr>
            <a:spLocks noGrp="1"/>
          </p:cNvSpPr>
          <p:nvPr>
            <p:ph type="title"/>
          </p:nvPr>
        </p:nvSpPr>
        <p:spPr/>
        <p:txBody>
          <a:bodyPr/>
          <a:lstStyle/>
          <a:p>
            <a:r>
              <a:rPr lang="en-US"/>
              <a:t>What is Benefits Counseling?</a:t>
            </a:r>
          </a:p>
        </p:txBody>
      </p:sp>
      <p:sp>
        <p:nvSpPr>
          <p:cNvPr id="3" name="Content Placeholder 2">
            <a:extLst>
              <a:ext uri="{FF2B5EF4-FFF2-40B4-BE49-F238E27FC236}">
                <a16:creationId xmlns:a16="http://schemas.microsoft.com/office/drawing/2014/main" id="{49A6E49E-C38C-4BBB-B39D-72F6B46A7217}"/>
              </a:ext>
            </a:extLst>
          </p:cNvPr>
          <p:cNvSpPr>
            <a:spLocks noGrp="1"/>
          </p:cNvSpPr>
          <p:nvPr>
            <p:ph idx="1"/>
          </p:nvPr>
        </p:nvSpPr>
        <p:spPr/>
        <p:txBody>
          <a:bodyPr vert="horz" lIns="0" tIns="45720" rIns="0" bIns="45720" rtlCol="0" anchor="t">
            <a:normAutofit/>
          </a:bodyPr>
          <a:lstStyle/>
          <a:p>
            <a:pPr marL="640080" lvl="1">
              <a:buFont typeface="Arial" panose="020F0502020204030204" pitchFamily="34" charset="0"/>
              <a:buChar char="•"/>
            </a:pPr>
            <a:r>
              <a:rPr lang="en-US" sz="3600">
                <a:cs typeface="Calibri"/>
              </a:rPr>
              <a:t>Helping consumer to understand impact of work, or other income, on benefits</a:t>
            </a:r>
          </a:p>
          <a:p>
            <a:pPr marL="640080" lvl="1">
              <a:buFont typeface="Arial" panose="020F0502020204030204" pitchFamily="34" charset="0"/>
              <a:buChar char="•"/>
            </a:pPr>
            <a:r>
              <a:rPr lang="en-US" sz="3600">
                <a:cs typeface="Calibri"/>
              </a:rPr>
              <a:t> Helping consumer to understand and apply work incentives</a:t>
            </a:r>
          </a:p>
          <a:p>
            <a:pPr marL="640080" lvl="1">
              <a:buFont typeface="Arial" panose="020F0502020204030204" pitchFamily="34" charset="0"/>
              <a:buChar char="•"/>
            </a:pPr>
            <a:r>
              <a:rPr lang="en-US" sz="3600">
                <a:cs typeface="Calibri"/>
              </a:rPr>
              <a:t>Helping consumer to look at the whole financial picture</a:t>
            </a:r>
          </a:p>
        </p:txBody>
      </p:sp>
    </p:spTree>
    <p:extLst>
      <p:ext uri="{BB962C8B-B14F-4D97-AF65-F5344CB8AC3E}">
        <p14:creationId xmlns:p14="http://schemas.microsoft.com/office/powerpoint/2010/main" val="67113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of Benefits Counseling </a:t>
            </a:r>
          </a:p>
        </p:txBody>
      </p:sp>
      <p:sp>
        <p:nvSpPr>
          <p:cNvPr id="3" name="Content Placeholder 2"/>
          <p:cNvSpPr>
            <a:spLocks noGrp="1"/>
          </p:cNvSpPr>
          <p:nvPr>
            <p:ph idx="1"/>
          </p:nvPr>
        </p:nvSpPr>
        <p:spPr>
          <a:xfrm>
            <a:off x="362878" y="1968739"/>
            <a:ext cx="11298296" cy="4033808"/>
          </a:xfrm>
        </p:spPr>
        <p:txBody>
          <a:bodyPr vert="horz" lIns="0" tIns="45720" rIns="0" bIns="45720" rtlCol="0" anchor="t">
            <a:noAutofit/>
          </a:bodyPr>
          <a:lstStyle/>
          <a:p>
            <a:pPr marL="457200" indent="-457200">
              <a:buFont typeface="+mj-lt"/>
              <a:buAutoNum type="arabicPeriod"/>
            </a:pPr>
            <a:r>
              <a:rPr lang="en-US" sz="2400"/>
              <a:t>Increase the number of Social Security disability beneficiaries who engage in paid employment or self-employment;</a:t>
            </a:r>
            <a:endParaRPr lang="en-US" sz="2400">
              <a:cs typeface="Calibri"/>
            </a:endParaRPr>
          </a:p>
          <a:p>
            <a:pPr marL="457200" indent="-457200">
              <a:buFont typeface="+mj-lt"/>
              <a:buAutoNum type="arabicPeriod"/>
            </a:pPr>
            <a:r>
              <a:rPr lang="en-US" sz="2400"/>
              <a:t>Support beneficiaries in maintaining paid employment (or self-employment) over time;</a:t>
            </a:r>
            <a:endParaRPr lang="en-US" sz="2400">
              <a:cs typeface="Calibri"/>
            </a:endParaRPr>
          </a:p>
          <a:p>
            <a:pPr marL="457200" indent="-457200">
              <a:buFont typeface="+mj-lt"/>
              <a:buAutoNum type="arabicPeriod"/>
            </a:pPr>
            <a:r>
              <a:rPr lang="en-US" sz="2400"/>
              <a:t>Provide accurate and timely work incentives planning and assistance services that enable beneficiaries to increase their earnings capacity over time and maximize the financial benefit of working; </a:t>
            </a:r>
            <a:endParaRPr lang="en-US" sz="2400">
              <a:cs typeface="Calibri"/>
            </a:endParaRPr>
          </a:p>
          <a:p>
            <a:pPr marL="457200" indent="-457200">
              <a:buFont typeface="+mj-lt"/>
              <a:buAutoNum type="arabicPeriod"/>
            </a:pPr>
            <a:r>
              <a:rPr lang="en-US" sz="2400"/>
              <a:t>Reduce beneficiary dependence on disability benefits and other income support programs; </a:t>
            </a:r>
            <a:endParaRPr lang="en-US" sz="2400">
              <a:cs typeface="Calibri"/>
            </a:endParaRPr>
          </a:p>
          <a:p>
            <a:pPr marL="457200" indent="-457200">
              <a:buFont typeface="+mj-lt"/>
              <a:buAutoNum type="arabicPeriod"/>
            </a:pPr>
            <a:r>
              <a:rPr lang="en-US" sz="2400"/>
              <a:t>Increase the financial independence and stability of beneficiaries through self-sustaining employment, asset development, and improved management of fiscal resources.</a:t>
            </a:r>
            <a:endParaRPr lang="en-US" sz="2400">
              <a:cs typeface="Calibri"/>
            </a:endParaRPr>
          </a:p>
        </p:txBody>
      </p:sp>
    </p:spTree>
    <p:extLst>
      <p:ext uri="{BB962C8B-B14F-4D97-AF65-F5344CB8AC3E}">
        <p14:creationId xmlns:p14="http://schemas.microsoft.com/office/powerpoint/2010/main" val="174841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1" y="685801"/>
            <a:ext cx="10934700" cy="523618"/>
          </a:xfrm>
        </p:spPr>
        <p:txBody>
          <a:bodyPr anchor="t">
            <a:normAutofit fontScale="90000"/>
          </a:bodyPr>
          <a:lstStyle/>
          <a:p>
            <a:r>
              <a:rPr lang="en-US"/>
              <a:t>What to expect from benefits counseling providers:</a:t>
            </a:r>
            <a:endParaRPr lang="en-US">
              <a:cs typeface="Calibri Light"/>
            </a:endParaRPr>
          </a:p>
        </p:txBody>
      </p:sp>
      <p:graphicFrame>
        <p:nvGraphicFramePr>
          <p:cNvPr id="4" name="Content Placeholder 3">
            <a:extLst>
              <a:ext uri="{FF2B5EF4-FFF2-40B4-BE49-F238E27FC236}">
                <a16:creationId xmlns:a16="http://schemas.microsoft.com/office/drawing/2014/main" id="{D086139B-0641-4848-90DE-753FD69F54B9}"/>
              </a:ext>
            </a:extLst>
          </p:cNvPr>
          <p:cNvGraphicFramePr>
            <a:graphicFrameLocks noGrp="1"/>
          </p:cNvGraphicFramePr>
          <p:nvPr>
            <p:ph idx="1"/>
            <p:extLst>
              <p:ext uri="{D42A27DB-BD31-4B8C-83A1-F6EECF244321}">
                <p14:modId xmlns:p14="http://schemas.microsoft.com/office/powerpoint/2010/main" val="3838363689"/>
              </p:ext>
            </p:extLst>
          </p:nvPr>
        </p:nvGraphicFramePr>
        <p:xfrm>
          <a:off x="766555" y="1935815"/>
          <a:ext cx="10476706" cy="4251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56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Remember  - It's all about WORK!</a:t>
            </a:r>
          </a:p>
        </p:txBody>
      </p:sp>
      <p:sp>
        <p:nvSpPr>
          <p:cNvPr id="3" name="Content Placeholder 2"/>
          <p:cNvSpPr>
            <a:spLocks noGrp="1"/>
          </p:cNvSpPr>
          <p:nvPr>
            <p:ph idx="1"/>
          </p:nvPr>
        </p:nvSpPr>
        <p:spPr>
          <a:xfrm>
            <a:off x="1097280" y="1845734"/>
            <a:ext cx="5086704" cy="4023360"/>
          </a:xfrm>
        </p:spPr>
        <p:txBody>
          <a:bodyPr vert="horz" lIns="0" tIns="45720" rIns="0" bIns="45720" rtlCol="0" anchor="t">
            <a:normAutofit/>
          </a:bodyPr>
          <a:lstStyle/>
          <a:p>
            <a:r>
              <a:rPr lang="en-US" sz="2400" dirty="0"/>
              <a:t>Research has shown that a Social Security beneficiary who receives benefits counseling is more likely to obtain a job and maintain it over a longer period of time.  This is great news for the consumer and OVR!  </a:t>
            </a:r>
          </a:p>
          <a:p>
            <a:r>
              <a:rPr lang="en-US" sz="2400" dirty="0"/>
              <a:t>The mission of both OVR and benefits counseling services is to promote employment and financial independence.</a:t>
            </a:r>
            <a:endParaRPr lang="en-US" sz="2400" dirty="0">
              <a:cs typeface="Calibri"/>
            </a:endParaRPr>
          </a:p>
        </p:txBody>
      </p:sp>
      <p:pic>
        <p:nvPicPr>
          <p:cNvPr id="1028" name="Picture 4" descr="58 Free Man Clipart - Cliparting.com">
            <a:extLst>
              <a:ext uri="{FF2B5EF4-FFF2-40B4-BE49-F238E27FC236}">
                <a16:creationId xmlns:a16="http://schemas.microsoft.com/office/drawing/2014/main" id="{2D6D70A9-FAAD-44D9-B11F-1BFCFE644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579" y="2164303"/>
            <a:ext cx="3548874" cy="354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8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BF661-EA82-4E9E-A9DC-C7E17C4FA78C}"/>
              </a:ext>
            </a:extLst>
          </p:cNvPr>
          <p:cNvSpPr>
            <a:spLocks noGrp="1"/>
          </p:cNvSpPr>
          <p:nvPr>
            <p:ph type="title"/>
          </p:nvPr>
        </p:nvSpPr>
        <p:spPr>
          <a:xfrm>
            <a:off x="8177212" y="634946"/>
            <a:ext cx="3372529" cy="5055904"/>
          </a:xfrm>
        </p:spPr>
        <p:txBody>
          <a:bodyPr anchor="ctr">
            <a:normAutofit/>
          </a:bodyPr>
          <a:lstStyle/>
          <a:p>
            <a:r>
              <a:rPr lang="en-US" b="1"/>
              <a:t>What does a Benefits Counselor Do?</a:t>
            </a:r>
          </a:p>
        </p:txBody>
      </p:sp>
      <p:cxnSp>
        <p:nvCxnSpPr>
          <p:cNvPr id="21" name="Straight Connector 24">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6">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EAD6D6EC-B9DA-41DB-BE10-8F269A66BD13}"/>
              </a:ext>
            </a:extLst>
          </p:cNvPr>
          <p:cNvGraphicFramePr>
            <a:graphicFrameLocks noGrp="1"/>
          </p:cNvGraphicFramePr>
          <p:nvPr>
            <p:ph idx="1"/>
            <p:extLst>
              <p:ext uri="{D42A27DB-BD31-4B8C-83A1-F6EECF244321}">
                <p14:modId xmlns:p14="http://schemas.microsoft.com/office/powerpoint/2010/main" val="1146333751"/>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1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932" y="286603"/>
            <a:ext cx="10081664" cy="1438467"/>
          </a:xfrm>
        </p:spPr>
        <p:txBody>
          <a:bodyPr>
            <a:normAutofit/>
          </a:bodyPr>
          <a:lstStyle/>
          <a:p>
            <a:r>
              <a:rPr lang="en-US" b="1">
                <a:solidFill>
                  <a:schemeClr val="accent2"/>
                </a:solidFill>
              </a:rPr>
              <a:t>Who should receive benefits counseling?</a:t>
            </a:r>
            <a:endParaRPr lang="en-US" b="1">
              <a:solidFill>
                <a:schemeClr val="accent2"/>
              </a:solidFill>
              <a:cs typeface="Calibri Light"/>
            </a:endParaRPr>
          </a:p>
        </p:txBody>
      </p:sp>
      <p:sp>
        <p:nvSpPr>
          <p:cNvPr id="5" name="TextBox 4">
            <a:extLst>
              <a:ext uri="{FF2B5EF4-FFF2-40B4-BE49-F238E27FC236}">
                <a16:creationId xmlns:a16="http://schemas.microsoft.com/office/drawing/2014/main" id="{2DBC45D8-9A32-4B52-BC16-F6C123A1783A}"/>
              </a:ext>
            </a:extLst>
          </p:cNvPr>
          <p:cNvSpPr txBox="1"/>
          <p:nvPr/>
        </p:nvSpPr>
        <p:spPr>
          <a:xfrm>
            <a:off x="1118727" y="2028210"/>
            <a:ext cx="1015426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rgbClr val="404040"/>
                </a:solidFill>
                <a:latin typeface="Calibri"/>
              </a:rPr>
              <a:t>Anyone receiving a Social Security disability benefit (SSI-D or SSDI),  between the age of 14 and full retirement age is eligible to receive benefits counseling!</a:t>
            </a:r>
            <a:endParaRPr lang="en-US" sz="4800"/>
          </a:p>
        </p:txBody>
      </p:sp>
    </p:spTree>
    <p:extLst>
      <p:ext uri="{BB962C8B-B14F-4D97-AF65-F5344CB8AC3E}">
        <p14:creationId xmlns:p14="http://schemas.microsoft.com/office/powerpoint/2010/main" val="513514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25A6886CCB92438BC2F7405CAF5F12" ma:contentTypeVersion="2" ma:contentTypeDescription="Create a new document." ma:contentTypeScope="" ma:versionID="611c1a8bbfa3fcfa2b7b2c5eb82148a7">
  <xsd:schema xmlns:xsd="http://www.w3.org/2001/XMLSchema" xmlns:xs="http://www.w3.org/2001/XMLSchema" xmlns:p="http://schemas.microsoft.com/office/2006/metadata/properties" xmlns:ns1="http://schemas.microsoft.com/sharepoint/v3" xmlns:ns2="e9bbeedf-8028-483f-9fb7-7a0fccfc2742" targetNamespace="http://schemas.microsoft.com/office/2006/metadata/properties" ma:root="true" ma:fieldsID="b5a42ccdc4e7ae49b85144573a3466ec" ns1:_="" ns2:_="">
    <xsd:import namespace="http://schemas.microsoft.com/sharepoint/v3"/>
    <xsd:import namespace="e9bbeedf-8028-483f-9fb7-7a0fccfc274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bbeedf-8028-483f-9fb7-7a0fccfc27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BE7E8C-294C-4368-91C9-E373CB62B2F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0fbc6c4-ad91-4f74-b186-663b9fe78088"/>
    <ds:schemaRef ds:uri="http://www.w3.org/XML/1998/namespace"/>
  </ds:schemaRefs>
</ds:datastoreItem>
</file>

<file path=customXml/itemProps2.xml><?xml version="1.0" encoding="utf-8"?>
<ds:datastoreItem xmlns:ds="http://schemas.openxmlformats.org/officeDocument/2006/customXml" ds:itemID="{8A84EA0C-7419-47D3-AD88-21C8F916C8FB}"/>
</file>

<file path=customXml/itemProps3.xml><?xml version="1.0" encoding="utf-8"?>
<ds:datastoreItem xmlns:ds="http://schemas.openxmlformats.org/officeDocument/2006/customXml" ds:itemID="{23288DBE-5589-48CA-9E43-D085F77EDF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TotalTime>
  <Words>4879</Words>
  <Application>Microsoft Office PowerPoint</Application>
  <PresentationFormat>Widescreen</PresentationFormat>
  <Paragraphs>351</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Arial,Sans-Serif</vt:lpstr>
      <vt:lpstr>Browallia New</vt:lpstr>
      <vt:lpstr>Calibri</vt:lpstr>
      <vt:lpstr>Calibri Light</vt:lpstr>
      <vt:lpstr>Gadugi</vt:lpstr>
      <vt:lpstr>Symbol</vt:lpstr>
      <vt:lpstr>Wingdings</vt:lpstr>
      <vt:lpstr>Retrospect</vt:lpstr>
      <vt:lpstr>Office of Vocational Rehabilitation Benefits Counseling Training</vt:lpstr>
      <vt:lpstr>The Who, What, When, Where, Why, and (of course) How of  Benefits Counseling</vt:lpstr>
      <vt:lpstr>Training Objectives </vt:lpstr>
      <vt:lpstr>What is Benefits Counseling?</vt:lpstr>
      <vt:lpstr>GOALS of Benefits Counseling </vt:lpstr>
      <vt:lpstr>What to expect from benefits counseling providers:</vt:lpstr>
      <vt:lpstr>Remember  - It's all about WORK!</vt:lpstr>
      <vt:lpstr>What does a Benefits Counselor Do?</vt:lpstr>
      <vt:lpstr>Who should receive benefits counseling?</vt:lpstr>
      <vt:lpstr>Consider the following: </vt:lpstr>
      <vt:lpstr>Don't forget </vt:lpstr>
      <vt:lpstr>When should I refer for Benefits Counseling?</vt:lpstr>
      <vt:lpstr>Check back in..</vt:lpstr>
      <vt:lpstr>Who can provide benefits counseling? </vt:lpstr>
      <vt:lpstr>OVR counselors can choose between the following:</vt:lpstr>
      <vt:lpstr>Kentucky Work Incentives Counselor (KWIC)</vt:lpstr>
      <vt:lpstr>Meet  Evangeline Johnson</vt:lpstr>
      <vt:lpstr>Meet  Alaina Moore</vt:lpstr>
      <vt:lpstr>Meet Sarah Richardson</vt:lpstr>
      <vt:lpstr>Work Incentive Planning &amp; Assistance Program or WIPA</vt:lpstr>
      <vt:lpstr>Kentucky WIPAs</vt:lpstr>
      <vt:lpstr>OVR Approved Vendors</vt:lpstr>
      <vt:lpstr>Staff-provided Benefits Counseling </vt:lpstr>
      <vt:lpstr>   </vt:lpstr>
      <vt:lpstr>Why should we provide Benefits Counseling?</vt:lpstr>
      <vt:lpstr>What Does a Consumer get when I refer for KWIC/WIPA services?</vt:lpstr>
      <vt:lpstr>Benefits Summary &amp; Analysis and Ongoing Support</vt:lpstr>
      <vt:lpstr>WHAT IS INCLUDED IN A BENEFITS SUMMARY ANALYSIS?</vt:lpstr>
      <vt:lpstr>STEPS ALONG THE WAY:</vt:lpstr>
      <vt:lpstr>STEPS ALONG THE WAY: continued</vt:lpstr>
      <vt:lpstr>HOW DO I MAKE A REFERRAL?</vt:lpstr>
      <vt:lpstr>REFERRAL TIPS</vt:lpstr>
      <vt:lpstr>REMEMBER!!!</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Vocational Rehabilitation Benefits Counseling Training</dc:title>
  <dc:creator>Donna Mundy</dc:creator>
  <cp:lastModifiedBy>Scott, Kellie D (ELC)</cp:lastModifiedBy>
  <cp:revision>465</cp:revision>
  <dcterms:created xsi:type="dcterms:W3CDTF">2021-02-23T14:48:43Z</dcterms:created>
  <dcterms:modified xsi:type="dcterms:W3CDTF">2023-06-08T17:07:58Z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0x0101002125A6886CCB92438BC2F7405CAF5F12</vt:lpwstr>
  </property>
</Properties>
</file>