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Lst>
  <p:notesMasterIdLst>
    <p:notesMasterId r:id="rId53"/>
  </p:notesMasterIdLst>
  <p:sldIdLst>
    <p:sldId id="256" r:id="rId5"/>
    <p:sldId id="344" r:id="rId6"/>
    <p:sldId id="266" r:id="rId7"/>
    <p:sldId id="349" r:id="rId8"/>
    <p:sldId id="350" r:id="rId9"/>
    <p:sldId id="351" r:id="rId10"/>
    <p:sldId id="335" r:id="rId11"/>
    <p:sldId id="352" r:id="rId12"/>
    <p:sldId id="354" r:id="rId13"/>
    <p:sldId id="356" r:id="rId14"/>
    <p:sldId id="355" r:id="rId15"/>
    <p:sldId id="357" r:id="rId16"/>
    <p:sldId id="378" r:id="rId17"/>
    <p:sldId id="379" r:id="rId18"/>
    <p:sldId id="382" r:id="rId19"/>
    <p:sldId id="345" r:id="rId20"/>
    <p:sldId id="269" r:id="rId21"/>
    <p:sldId id="334" r:id="rId22"/>
    <p:sldId id="343" r:id="rId23"/>
    <p:sldId id="366" r:id="rId24"/>
    <p:sldId id="353" r:id="rId25"/>
    <p:sldId id="346" r:id="rId26"/>
    <p:sldId id="339" r:id="rId27"/>
    <p:sldId id="347" r:id="rId28"/>
    <p:sldId id="367" r:id="rId29"/>
    <p:sldId id="368" r:id="rId30"/>
    <p:sldId id="338" r:id="rId31"/>
    <p:sldId id="369" r:id="rId32"/>
    <p:sldId id="370" r:id="rId33"/>
    <p:sldId id="371" r:id="rId34"/>
    <p:sldId id="340" r:id="rId35"/>
    <p:sldId id="372" r:id="rId36"/>
    <p:sldId id="337" r:id="rId37"/>
    <p:sldId id="373" r:id="rId38"/>
    <p:sldId id="374" r:id="rId39"/>
    <p:sldId id="375" r:id="rId40"/>
    <p:sldId id="376" r:id="rId41"/>
    <p:sldId id="377" r:id="rId42"/>
    <p:sldId id="358" r:id="rId43"/>
    <p:sldId id="362" r:id="rId44"/>
    <p:sldId id="359" r:id="rId45"/>
    <p:sldId id="360" r:id="rId46"/>
    <p:sldId id="361" r:id="rId47"/>
    <p:sldId id="363" r:id="rId48"/>
    <p:sldId id="364" r:id="rId49"/>
    <p:sldId id="365" r:id="rId50"/>
    <p:sldId id="380" r:id="rId51"/>
    <p:sldId id="381" r:id="rId5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93B60"/>
    <a:srgbClr val="186D9E"/>
    <a:srgbClr val="277CAD"/>
    <a:srgbClr val="28068C"/>
    <a:srgbClr val="27018A"/>
    <a:srgbClr val="3E4CAF"/>
    <a:srgbClr val="5DB0E2"/>
    <a:srgbClr val="5EB3E4"/>
    <a:srgbClr val="5D5D5D"/>
    <a:srgbClr val="27008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950" autoAdjust="0"/>
    <p:restoredTop sz="86410" autoAdjust="0"/>
  </p:normalViewPr>
  <p:slideViewPr>
    <p:cSldViewPr snapToGrid="0">
      <p:cViewPr>
        <p:scale>
          <a:sx n="75" d="100"/>
          <a:sy n="75" d="100"/>
        </p:scale>
        <p:origin x="816" y="306"/>
      </p:cViewPr>
      <p:guideLst/>
    </p:cSldViewPr>
  </p:slideViewPr>
  <p:outlineViewPr>
    <p:cViewPr>
      <p:scale>
        <a:sx n="33" d="100"/>
        <a:sy n="33" d="100"/>
      </p:scale>
      <p:origin x="0" y="0"/>
    </p:cViewPr>
  </p:outlineViewPr>
  <p:notesTextViewPr>
    <p:cViewPr>
      <p:scale>
        <a:sx n="3" d="2"/>
        <a:sy n="3" d="2"/>
      </p:scale>
      <p:origin x="0" y="0"/>
    </p:cViewPr>
  </p:notesTextViewPr>
  <p:sorterViewPr>
    <p:cViewPr varScale="1">
      <p:scale>
        <a:sx n="100" d="100"/>
        <a:sy n="100" d="100"/>
      </p:scale>
      <p:origin x="0" y="0"/>
    </p:cViewPr>
  </p:sorterViewPr>
  <p:notesViewPr>
    <p:cSldViewPr snapToGrid="0">
      <p:cViewPr varScale="1">
        <p:scale>
          <a:sx n="84" d="100"/>
          <a:sy n="84" d="100"/>
        </p:scale>
        <p:origin x="3912" y="96"/>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viewProps" Target="viewProp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notesMaster" Target="notesMasters/notesMaster1.xml"/><Relationship Id="rId5" Type="http://schemas.openxmlformats.org/officeDocument/2006/relationships/slide" Target="slides/slide1.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theme" Target="theme/theme1.xml"/><Relationship Id="rId8" Type="http://schemas.openxmlformats.org/officeDocument/2006/relationships/slide" Target="slides/slide4.xml"/><Relationship Id="rId51" Type="http://schemas.openxmlformats.org/officeDocument/2006/relationships/slide" Target="slides/slide47.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tableStyles" Target="tableStyles.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E16C5FE-E8E6-4163-9CFB-4600C0B560AA}" type="datetimeFigureOut">
              <a:rPr lang="en-US" smtClean="0"/>
              <a:t>5/13/2025</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BBCCC0B-AE3F-48E8-AB09-75DD4F11AF7A}" type="slidenum">
              <a:rPr lang="en-US" smtClean="0"/>
              <a:t>‹#›</a:t>
            </a:fld>
            <a:endParaRPr lang="en-US" dirty="0"/>
          </a:p>
        </p:txBody>
      </p:sp>
    </p:spTree>
    <p:extLst>
      <p:ext uri="{BB962C8B-B14F-4D97-AF65-F5344CB8AC3E}">
        <p14:creationId xmlns:p14="http://schemas.microsoft.com/office/powerpoint/2010/main" val="11133239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BBCCC0B-AE3F-48E8-AB09-75DD4F11AF7A}" type="slidenum">
              <a:rPr lang="en-US" smtClean="0"/>
              <a:t>1</a:t>
            </a:fld>
            <a:endParaRPr lang="en-US" dirty="0"/>
          </a:p>
        </p:txBody>
      </p:sp>
    </p:spTree>
    <p:extLst>
      <p:ext uri="{BB962C8B-B14F-4D97-AF65-F5344CB8AC3E}">
        <p14:creationId xmlns:p14="http://schemas.microsoft.com/office/powerpoint/2010/main" val="11583898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BBCCC0B-AE3F-48E8-AB09-75DD4F11AF7A}" type="slidenum">
              <a:rPr lang="en-US" smtClean="0"/>
              <a:t>41</a:t>
            </a:fld>
            <a:endParaRPr lang="en-US" dirty="0"/>
          </a:p>
        </p:txBody>
      </p:sp>
    </p:spTree>
    <p:extLst>
      <p:ext uri="{BB962C8B-B14F-4D97-AF65-F5344CB8AC3E}">
        <p14:creationId xmlns:p14="http://schemas.microsoft.com/office/powerpoint/2010/main" val="9062603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BBCCC0B-AE3F-48E8-AB09-75DD4F11AF7A}" type="slidenum">
              <a:rPr lang="en-US" smtClean="0"/>
              <a:t>45</a:t>
            </a:fld>
            <a:endParaRPr lang="en-US" dirty="0"/>
          </a:p>
        </p:txBody>
      </p:sp>
    </p:spTree>
    <p:extLst>
      <p:ext uri="{BB962C8B-B14F-4D97-AF65-F5344CB8AC3E}">
        <p14:creationId xmlns:p14="http://schemas.microsoft.com/office/powerpoint/2010/main" val="25442700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1)">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D95D2DA4-21B5-9B13-F13E-6686EA769C19}"/>
              </a:ext>
              <a:ext uri="{C183D7F6-B498-43B3-948B-1728B52AA6E4}">
                <adec:decorative xmlns:adec="http://schemas.microsoft.com/office/drawing/2017/decorative" val="1"/>
              </a:ext>
            </a:extLst>
          </p:cNvPr>
          <p:cNvSpPr/>
          <p:nvPr userDrawn="1"/>
        </p:nvSpPr>
        <p:spPr>
          <a:xfrm>
            <a:off x="5207295" y="0"/>
            <a:ext cx="6991349" cy="6857999"/>
          </a:xfrm>
          <a:prstGeom prst="rect">
            <a:avLst/>
          </a:prstGeom>
          <a:gradFill flip="none" rotWithShape="1">
            <a:gsLst>
              <a:gs pos="0">
                <a:srgbClr val="093B60"/>
              </a:gs>
              <a:gs pos="58000">
                <a:srgbClr val="093B60">
                  <a:shade val="67500"/>
                  <a:satMod val="115000"/>
                </a:srgbClr>
              </a:gs>
              <a:gs pos="100000">
                <a:srgbClr val="186D9E"/>
              </a:gs>
            </a:gsLst>
            <a:lin ang="5400000" scaled="1"/>
            <a:tileRect/>
          </a:gradFill>
          <a:ln>
            <a:noFill/>
          </a:ln>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57DBD34D-CBE8-1285-D0C2-E5562C4E1A3F}"/>
              </a:ext>
            </a:extLst>
          </p:cNvPr>
          <p:cNvSpPr>
            <a:spLocks noGrp="1"/>
          </p:cNvSpPr>
          <p:nvPr>
            <p:ph type="ctrTitle" hasCustomPrompt="1"/>
          </p:nvPr>
        </p:nvSpPr>
        <p:spPr>
          <a:xfrm>
            <a:off x="6035842" y="495302"/>
            <a:ext cx="5257800" cy="3757674"/>
          </a:xfrm>
        </p:spPr>
        <p:txBody>
          <a:bodyPr anchor="b">
            <a:noAutofit/>
          </a:bodyPr>
          <a:lstStyle>
            <a:lvl1pPr algn="l">
              <a:lnSpc>
                <a:spcPct val="114000"/>
              </a:lnSpc>
              <a:defRPr sz="4400">
                <a:solidFill>
                  <a:schemeClr val="bg1"/>
                </a:solidFill>
              </a:defRPr>
            </a:lvl1pPr>
          </a:lstStyle>
          <a:p>
            <a:r>
              <a:rPr lang="en-US" dirty="0"/>
              <a:t>Title of Presentation</a:t>
            </a:r>
          </a:p>
        </p:txBody>
      </p:sp>
      <p:sp>
        <p:nvSpPr>
          <p:cNvPr id="3" name="Subtitle 2">
            <a:extLst>
              <a:ext uri="{FF2B5EF4-FFF2-40B4-BE49-F238E27FC236}">
                <a16:creationId xmlns:a16="http://schemas.microsoft.com/office/drawing/2014/main" id="{29EA35D6-3AB6-A85B-E101-1262ED5968D8}"/>
              </a:ext>
            </a:extLst>
          </p:cNvPr>
          <p:cNvSpPr>
            <a:spLocks noGrp="1"/>
          </p:cNvSpPr>
          <p:nvPr>
            <p:ph type="subTitle" idx="1" hasCustomPrompt="1"/>
          </p:nvPr>
        </p:nvSpPr>
        <p:spPr>
          <a:xfrm>
            <a:off x="6035842" y="4644136"/>
            <a:ext cx="5257800" cy="1417320"/>
          </a:xfrm>
        </p:spPr>
        <p:txBody>
          <a:bodyPr/>
          <a:lstStyle>
            <a:lvl1pPr marL="0" indent="0" algn="l">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Presenter details, date, etc. </a:t>
            </a:r>
          </a:p>
        </p:txBody>
      </p:sp>
      <p:cxnSp>
        <p:nvCxnSpPr>
          <p:cNvPr id="16" name="Straight Connector 15">
            <a:extLst>
              <a:ext uri="{FF2B5EF4-FFF2-40B4-BE49-F238E27FC236}">
                <a16:creationId xmlns:a16="http://schemas.microsoft.com/office/drawing/2014/main" id="{8074566C-F302-EEBD-F001-F04A7415610F}"/>
              </a:ext>
              <a:ext uri="{C183D7F6-B498-43B3-948B-1728B52AA6E4}">
                <adec:decorative xmlns:adec="http://schemas.microsoft.com/office/drawing/2017/decorative" val="1"/>
              </a:ext>
            </a:extLst>
          </p:cNvPr>
          <p:cNvCxnSpPr>
            <a:cxnSpLocks/>
          </p:cNvCxnSpPr>
          <p:nvPr userDrawn="1"/>
        </p:nvCxnSpPr>
        <p:spPr>
          <a:xfrm>
            <a:off x="6026317" y="4451897"/>
            <a:ext cx="5340477" cy="0"/>
          </a:xfrm>
          <a:prstGeom prst="line">
            <a:avLst/>
          </a:prstGeom>
          <a:ln w="76200">
            <a:solidFill>
              <a:schemeClr val="bg1"/>
            </a:solidFill>
          </a:ln>
        </p:spPr>
        <p:style>
          <a:lnRef idx="1">
            <a:schemeClr val="accent1"/>
          </a:lnRef>
          <a:fillRef idx="0">
            <a:schemeClr val="accent1"/>
          </a:fillRef>
          <a:effectRef idx="0">
            <a:schemeClr val="accent1"/>
          </a:effectRef>
          <a:fontRef idx="minor">
            <a:schemeClr val="tx1"/>
          </a:fontRef>
        </p:style>
      </p:cxnSp>
      <p:sp>
        <p:nvSpPr>
          <p:cNvPr id="34" name="Text Placeholder 33">
            <a:extLst>
              <a:ext uri="{FF2B5EF4-FFF2-40B4-BE49-F238E27FC236}">
                <a16:creationId xmlns:a16="http://schemas.microsoft.com/office/drawing/2014/main" id="{5A135340-8114-E040-8348-60DAFE0CBFA9}"/>
              </a:ext>
            </a:extLst>
          </p:cNvPr>
          <p:cNvSpPr>
            <a:spLocks noGrp="1"/>
          </p:cNvSpPr>
          <p:nvPr>
            <p:ph type="body" sz="quarter" idx="10" hasCustomPrompt="1"/>
          </p:nvPr>
        </p:nvSpPr>
        <p:spPr>
          <a:xfrm>
            <a:off x="6026317" y="6219825"/>
            <a:ext cx="5267158" cy="495300"/>
          </a:xfrm>
        </p:spPr>
        <p:txBody>
          <a:bodyPr>
            <a:normAutofit/>
          </a:bodyPr>
          <a:lstStyle>
            <a:lvl1pPr marL="0" indent="0" algn="l">
              <a:lnSpc>
                <a:spcPct val="114000"/>
              </a:lnSpc>
              <a:buNone/>
              <a:defRPr sz="2000">
                <a:solidFill>
                  <a:schemeClr val="bg1"/>
                </a:solidFill>
              </a:defRPr>
            </a:lvl1pPr>
          </a:lstStyle>
          <a:p>
            <a:pPr lvl="0"/>
            <a:r>
              <a:rPr lang="en-US" dirty="0"/>
              <a:t>Link to OVR website goes here…</a:t>
            </a:r>
          </a:p>
        </p:txBody>
      </p:sp>
      <p:sp>
        <p:nvSpPr>
          <p:cNvPr id="35" name="Rectangle 34">
            <a:extLst>
              <a:ext uri="{FF2B5EF4-FFF2-40B4-BE49-F238E27FC236}">
                <a16:creationId xmlns:a16="http://schemas.microsoft.com/office/drawing/2014/main" id="{5342A852-8DF3-795F-F781-7683AFCAB5CD}"/>
              </a:ext>
              <a:ext uri="{C183D7F6-B498-43B3-948B-1728B52AA6E4}">
                <adec:decorative xmlns:adec="http://schemas.microsoft.com/office/drawing/2017/decorative" val="1"/>
              </a:ext>
            </a:extLst>
          </p:cNvPr>
          <p:cNvSpPr/>
          <p:nvPr userDrawn="1"/>
        </p:nvSpPr>
        <p:spPr>
          <a:xfrm>
            <a:off x="0" y="0"/>
            <a:ext cx="182880" cy="6857999"/>
          </a:xfrm>
          <a:prstGeom prst="rect">
            <a:avLst/>
          </a:prstGeom>
          <a:gradFill flip="none" rotWithShape="1">
            <a:gsLst>
              <a:gs pos="97000">
                <a:srgbClr val="093B60"/>
              </a:gs>
              <a:gs pos="68000">
                <a:srgbClr val="093B60">
                  <a:shade val="67500"/>
                  <a:satMod val="115000"/>
                </a:srgbClr>
              </a:gs>
              <a:gs pos="0">
                <a:srgbClr val="186D9E"/>
              </a:gs>
            </a:gsLst>
            <a:lin ang="5400000" scaled="1"/>
            <a:tileRect/>
          </a:gradFill>
          <a:ln>
            <a:noFill/>
          </a:ln>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993913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wo-column List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004708-96B9-46B0-5044-A0AF2B82350A}"/>
              </a:ext>
            </a:extLst>
          </p:cNvPr>
          <p:cNvSpPr>
            <a:spLocks noGrp="1"/>
          </p:cNvSpPr>
          <p:nvPr>
            <p:ph type="title" hasCustomPrompt="1"/>
          </p:nvPr>
        </p:nvSpPr>
        <p:spPr/>
        <p:txBody>
          <a:bodyPr/>
          <a:lstStyle/>
          <a:p>
            <a:r>
              <a:rPr lang="en-US" dirty="0"/>
              <a:t>Add a unique slide title</a:t>
            </a:r>
          </a:p>
        </p:txBody>
      </p:sp>
      <p:sp>
        <p:nvSpPr>
          <p:cNvPr id="3" name="Content Placeholder 2">
            <a:extLst>
              <a:ext uri="{FF2B5EF4-FFF2-40B4-BE49-F238E27FC236}">
                <a16:creationId xmlns:a16="http://schemas.microsoft.com/office/drawing/2014/main" id="{07C9A6A9-603F-BAF2-D1C8-6DAD27D0F4FF}"/>
              </a:ext>
            </a:extLst>
          </p:cNvPr>
          <p:cNvSpPr>
            <a:spLocks noGrp="1"/>
          </p:cNvSpPr>
          <p:nvPr>
            <p:ph sz="half" idx="1"/>
          </p:nvPr>
        </p:nvSpPr>
        <p:spPr>
          <a:xfrm>
            <a:off x="838200" y="1825625"/>
            <a:ext cx="10515600" cy="3749675"/>
          </a:xfrm>
        </p:spPr>
        <p:txBody>
          <a:bodyPr numCol="2"/>
          <a:lstStyle>
            <a:lvl1pPr>
              <a:defRPr/>
            </a:lvl1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lide Number Placeholder 6">
            <a:extLst>
              <a:ext uri="{FF2B5EF4-FFF2-40B4-BE49-F238E27FC236}">
                <a16:creationId xmlns:a16="http://schemas.microsoft.com/office/drawing/2014/main" id="{748A5EEF-DB76-7E97-4AD5-7380D7F51EA8}"/>
              </a:ext>
            </a:extLst>
          </p:cNvPr>
          <p:cNvSpPr>
            <a:spLocks noGrp="1"/>
          </p:cNvSpPr>
          <p:nvPr>
            <p:ph type="sldNum" sz="quarter" idx="12"/>
          </p:nvPr>
        </p:nvSpPr>
        <p:spPr/>
        <p:txBody>
          <a:bodyPr/>
          <a:lstStyle/>
          <a:p>
            <a:fld id="{6420722D-409D-4A63-AECD-B618A6711DB6}" type="slidenum">
              <a:rPr lang="en-US" smtClean="0"/>
              <a:t>‹#›</a:t>
            </a:fld>
            <a:endParaRPr lang="en-US" dirty="0"/>
          </a:p>
        </p:txBody>
      </p:sp>
    </p:spTree>
    <p:extLst>
      <p:ext uri="{BB962C8B-B14F-4D97-AF65-F5344CB8AC3E}">
        <p14:creationId xmlns:p14="http://schemas.microsoft.com/office/powerpoint/2010/main" val="6602289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E86A27-77B4-AC26-116E-3EAA82B33FA3}"/>
              </a:ext>
            </a:extLst>
          </p:cNvPr>
          <p:cNvSpPr>
            <a:spLocks noGrp="1"/>
          </p:cNvSpPr>
          <p:nvPr>
            <p:ph type="title" hasCustomPrompt="1"/>
          </p:nvPr>
        </p:nvSpPr>
        <p:spPr>
          <a:xfrm>
            <a:off x="839788" y="709127"/>
            <a:ext cx="10515600" cy="981561"/>
          </a:xfrm>
        </p:spPr>
        <p:txBody>
          <a:bodyPr/>
          <a:lstStyle/>
          <a:p>
            <a:r>
              <a:rPr lang="en-US" dirty="0"/>
              <a:t>Add a unique slide title</a:t>
            </a:r>
          </a:p>
        </p:txBody>
      </p:sp>
      <p:sp>
        <p:nvSpPr>
          <p:cNvPr id="3" name="Text Placeholder 2">
            <a:extLst>
              <a:ext uri="{FF2B5EF4-FFF2-40B4-BE49-F238E27FC236}">
                <a16:creationId xmlns:a16="http://schemas.microsoft.com/office/drawing/2014/main" id="{7F31F33B-0131-CBA8-C7B6-3A8DD22F0A7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4D301E7-43F2-B0F8-F5F5-4F002D5E1E69}"/>
              </a:ext>
            </a:extLst>
          </p:cNvPr>
          <p:cNvSpPr>
            <a:spLocks noGrp="1"/>
          </p:cNvSpPr>
          <p:nvPr>
            <p:ph sz="half" idx="2"/>
          </p:nvPr>
        </p:nvSpPr>
        <p:spPr>
          <a:xfrm>
            <a:off x="839788" y="2505075"/>
            <a:ext cx="5157787" cy="30575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A642DC2-4E38-CF1E-0B42-A9F8F9F25B2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986092D-83B7-90C0-5F47-A8A298B9A7D2}"/>
              </a:ext>
            </a:extLst>
          </p:cNvPr>
          <p:cNvSpPr>
            <a:spLocks noGrp="1"/>
          </p:cNvSpPr>
          <p:nvPr>
            <p:ph sz="quarter" idx="4"/>
          </p:nvPr>
        </p:nvSpPr>
        <p:spPr>
          <a:xfrm>
            <a:off x="6172200" y="2505075"/>
            <a:ext cx="5183188" cy="30575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8">
            <a:extLst>
              <a:ext uri="{FF2B5EF4-FFF2-40B4-BE49-F238E27FC236}">
                <a16:creationId xmlns:a16="http://schemas.microsoft.com/office/drawing/2014/main" id="{D3A9A371-BF2D-EA99-CAA9-B5A7F3E38DF0}"/>
              </a:ext>
            </a:extLst>
          </p:cNvPr>
          <p:cNvSpPr>
            <a:spLocks noGrp="1"/>
          </p:cNvSpPr>
          <p:nvPr>
            <p:ph type="sldNum" sz="quarter" idx="12"/>
          </p:nvPr>
        </p:nvSpPr>
        <p:spPr/>
        <p:txBody>
          <a:bodyPr/>
          <a:lstStyle/>
          <a:p>
            <a:fld id="{6420722D-409D-4A63-AECD-B618A6711DB6}" type="slidenum">
              <a:rPr lang="en-US" smtClean="0"/>
              <a:t>‹#›</a:t>
            </a:fld>
            <a:endParaRPr lang="en-US" dirty="0"/>
          </a:p>
        </p:txBody>
      </p:sp>
    </p:spTree>
    <p:extLst>
      <p:ext uri="{BB962C8B-B14F-4D97-AF65-F5344CB8AC3E}">
        <p14:creationId xmlns:p14="http://schemas.microsoft.com/office/powerpoint/2010/main" val="5835440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08C0C9-EFA5-9033-8070-A5F484DFAA7F}"/>
              </a:ext>
            </a:extLst>
          </p:cNvPr>
          <p:cNvSpPr>
            <a:spLocks noGrp="1"/>
          </p:cNvSpPr>
          <p:nvPr>
            <p:ph type="title" hasCustomPrompt="1"/>
          </p:nvPr>
        </p:nvSpPr>
        <p:spPr/>
        <p:txBody>
          <a:bodyPr/>
          <a:lstStyle/>
          <a:p>
            <a:r>
              <a:rPr lang="en-US" dirty="0"/>
              <a:t>Add a unique slide title</a:t>
            </a:r>
          </a:p>
        </p:txBody>
      </p:sp>
      <p:sp>
        <p:nvSpPr>
          <p:cNvPr id="5" name="Slide Number Placeholder 4">
            <a:extLst>
              <a:ext uri="{FF2B5EF4-FFF2-40B4-BE49-F238E27FC236}">
                <a16:creationId xmlns:a16="http://schemas.microsoft.com/office/drawing/2014/main" id="{72024E7A-BE33-174C-95F7-E502E3357AB2}"/>
              </a:ext>
            </a:extLst>
          </p:cNvPr>
          <p:cNvSpPr>
            <a:spLocks noGrp="1"/>
          </p:cNvSpPr>
          <p:nvPr>
            <p:ph type="sldNum" sz="quarter" idx="12"/>
          </p:nvPr>
        </p:nvSpPr>
        <p:spPr/>
        <p:txBody>
          <a:bodyPr/>
          <a:lstStyle/>
          <a:p>
            <a:fld id="{6420722D-409D-4A63-AECD-B618A6711DB6}" type="slidenum">
              <a:rPr lang="en-US" smtClean="0"/>
              <a:t>‹#›</a:t>
            </a:fld>
            <a:endParaRPr lang="en-US" dirty="0"/>
          </a:p>
        </p:txBody>
      </p:sp>
    </p:spTree>
    <p:extLst>
      <p:ext uri="{BB962C8B-B14F-4D97-AF65-F5344CB8AC3E}">
        <p14:creationId xmlns:p14="http://schemas.microsoft.com/office/powerpoint/2010/main" val="151254755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13308C20-0520-73E4-00F7-69F4C1FEECBD}"/>
              </a:ext>
            </a:extLst>
          </p:cNvPr>
          <p:cNvSpPr>
            <a:spLocks noGrp="1"/>
          </p:cNvSpPr>
          <p:nvPr>
            <p:ph type="sldNum" sz="quarter" idx="12"/>
          </p:nvPr>
        </p:nvSpPr>
        <p:spPr/>
        <p:txBody>
          <a:bodyPr/>
          <a:lstStyle/>
          <a:p>
            <a:fld id="{6420722D-409D-4A63-AECD-B618A6711DB6}" type="slidenum">
              <a:rPr lang="en-US" smtClean="0"/>
              <a:t>‹#›</a:t>
            </a:fld>
            <a:endParaRPr lang="en-US" dirty="0"/>
          </a:p>
        </p:txBody>
      </p:sp>
    </p:spTree>
    <p:extLst>
      <p:ext uri="{BB962C8B-B14F-4D97-AF65-F5344CB8AC3E}">
        <p14:creationId xmlns:p14="http://schemas.microsoft.com/office/powerpoint/2010/main" val="383209368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D4FDA7-B61E-CF5A-6400-359A11B2336E}"/>
              </a:ext>
            </a:extLst>
          </p:cNvPr>
          <p:cNvSpPr>
            <a:spLocks noGrp="1"/>
          </p:cNvSpPr>
          <p:nvPr>
            <p:ph type="title" hasCustomPrompt="1"/>
          </p:nvPr>
        </p:nvSpPr>
        <p:spPr>
          <a:xfrm>
            <a:off x="839788" y="709127"/>
            <a:ext cx="3932237" cy="1348272"/>
          </a:xfrm>
        </p:spPr>
        <p:txBody>
          <a:bodyPr anchor="b"/>
          <a:lstStyle>
            <a:lvl1pPr>
              <a:defRPr sz="3200"/>
            </a:lvl1pPr>
          </a:lstStyle>
          <a:p>
            <a:r>
              <a:rPr lang="en-US" dirty="0"/>
              <a:t>Add a unique slide title</a:t>
            </a:r>
          </a:p>
        </p:txBody>
      </p:sp>
      <p:sp>
        <p:nvSpPr>
          <p:cNvPr id="4" name="Text Placeholder 3">
            <a:extLst>
              <a:ext uri="{FF2B5EF4-FFF2-40B4-BE49-F238E27FC236}">
                <a16:creationId xmlns:a16="http://schemas.microsoft.com/office/drawing/2014/main" id="{89700EED-B212-C607-8FF1-7E716074852E}"/>
              </a:ext>
            </a:extLst>
          </p:cNvPr>
          <p:cNvSpPr>
            <a:spLocks noGrp="1"/>
          </p:cNvSpPr>
          <p:nvPr>
            <p:ph type="body" sz="half" idx="2"/>
          </p:nvPr>
        </p:nvSpPr>
        <p:spPr>
          <a:xfrm>
            <a:off x="839788" y="2057400"/>
            <a:ext cx="3932237" cy="349250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3" name="Content Placeholder 2">
            <a:extLst>
              <a:ext uri="{FF2B5EF4-FFF2-40B4-BE49-F238E27FC236}">
                <a16:creationId xmlns:a16="http://schemas.microsoft.com/office/drawing/2014/main" id="{F4BB97E4-1964-19DE-8419-8777552F0E95}"/>
              </a:ext>
            </a:extLst>
          </p:cNvPr>
          <p:cNvSpPr>
            <a:spLocks noGrp="1"/>
          </p:cNvSpPr>
          <p:nvPr>
            <p:ph idx="1"/>
          </p:nvPr>
        </p:nvSpPr>
        <p:spPr>
          <a:xfrm>
            <a:off x="5183188" y="987425"/>
            <a:ext cx="6172200" cy="456247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a:extLst>
              <a:ext uri="{FF2B5EF4-FFF2-40B4-BE49-F238E27FC236}">
                <a16:creationId xmlns:a16="http://schemas.microsoft.com/office/drawing/2014/main" id="{100274C5-247D-872D-E2E5-F20B323694EB}"/>
              </a:ext>
            </a:extLst>
          </p:cNvPr>
          <p:cNvSpPr>
            <a:spLocks noGrp="1"/>
          </p:cNvSpPr>
          <p:nvPr>
            <p:ph type="sldNum" sz="quarter" idx="12"/>
          </p:nvPr>
        </p:nvSpPr>
        <p:spPr/>
        <p:txBody>
          <a:bodyPr/>
          <a:lstStyle/>
          <a:p>
            <a:fld id="{6420722D-409D-4A63-AECD-B618A6711DB6}" type="slidenum">
              <a:rPr lang="en-US" smtClean="0"/>
              <a:t>‹#›</a:t>
            </a:fld>
            <a:endParaRPr lang="en-US" dirty="0"/>
          </a:p>
        </p:txBody>
      </p:sp>
    </p:spTree>
    <p:extLst>
      <p:ext uri="{BB962C8B-B14F-4D97-AF65-F5344CB8AC3E}">
        <p14:creationId xmlns:p14="http://schemas.microsoft.com/office/powerpoint/2010/main" val="223349872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77A60B-CE1A-F37D-46CF-5473AD6A28AC}"/>
              </a:ext>
            </a:extLst>
          </p:cNvPr>
          <p:cNvSpPr>
            <a:spLocks noGrp="1"/>
          </p:cNvSpPr>
          <p:nvPr>
            <p:ph type="title" hasCustomPrompt="1"/>
          </p:nvPr>
        </p:nvSpPr>
        <p:spPr>
          <a:xfrm>
            <a:off x="839788" y="737118"/>
            <a:ext cx="4572000" cy="1320282"/>
          </a:xfrm>
        </p:spPr>
        <p:txBody>
          <a:bodyPr anchor="b"/>
          <a:lstStyle>
            <a:lvl1pPr>
              <a:defRPr sz="3200"/>
            </a:lvl1pPr>
          </a:lstStyle>
          <a:p>
            <a:r>
              <a:rPr lang="en-US" dirty="0"/>
              <a:t>Add a unique slide title</a:t>
            </a:r>
          </a:p>
        </p:txBody>
      </p:sp>
      <p:sp>
        <p:nvSpPr>
          <p:cNvPr id="4" name="Text Placeholder 3">
            <a:extLst>
              <a:ext uri="{FF2B5EF4-FFF2-40B4-BE49-F238E27FC236}">
                <a16:creationId xmlns:a16="http://schemas.microsoft.com/office/drawing/2014/main" id="{580CE671-F15D-19AA-5D72-73C6779E70B6}"/>
              </a:ext>
            </a:extLst>
          </p:cNvPr>
          <p:cNvSpPr>
            <a:spLocks noGrp="1"/>
          </p:cNvSpPr>
          <p:nvPr>
            <p:ph type="body" sz="half" idx="2"/>
          </p:nvPr>
        </p:nvSpPr>
        <p:spPr>
          <a:xfrm>
            <a:off x="839788" y="2057400"/>
            <a:ext cx="4572000" cy="347980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3" name="Picture Placeholder 2">
            <a:extLst>
              <a:ext uri="{FF2B5EF4-FFF2-40B4-BE49-F238E27FC236}">
                <a16:creationId xmlns:a16="http://schemas.microsoft.com/office/drawing/2014/main" id="{2DB5EB3B-D23F-AFBB-96D3-F848C25DFAD4}"/>
              </a:ext>
            </a:extLst>
          </p:cNvPr>
          <p:cNvSpPr>
            <a:spLocks noGrp="1"/>
          </p:cNvSpPr>
          <p:nvPr>
            <p:ph type="pic" idx="1"/>
          </p:nvPr>
        </p:nvSpPr>
        <p:spPr>
          <a:xfrm>
            <a:off x="6235488" y="884788"/>
            <a:ext cx="4572000" cy="4572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7" name="Slide Number Placeholder 6">
            <a:extLst>
              <a:ext uri="{FF2B5EF4-FFF2-40B4-BE49-F238E27FC236}">
                <a16:creationId xmlns:a16="http://schemas.microsoft.com/office/drawing/2014/main" id="{34F044EC-C6CE-CEFA-6865-E191DC5047D7}"/>
              </a:ext>
            </a:extLst>
          </p:cNvPr>
          <p:cNvSpPr>
            <a:spLocks noGrp="1"/>
          </p:cNvSpPr>
          <p:nvPr>
            <p:ph type="sldNum" sz="quarter" idx="12"/>
          </p:nvPr>
        </p:nvSpPr>
        <p:spPr/>
        <p:txBody>
          <a:bodyPr/>
          <a:lstStyle/>
          <a:p>
            <a:fld id="{6420722D-409D-4A63-AECD-B618A6711DB6}" type="slidenum">
              <a:rPr lang="en-US" smtClean="0"/>
              <a:t>‹#›</a:t>
            </a:fld>
            <a:endParaRPr lang="en-US" dirty="0"/>
          </a:p>
        </p:txBody>
      </p:sp>
    </p:spTree>
    <p:extLst>
      <p:ext uri="{BB962C8B-B14F-4D97-AF65-F5344CB8AC3E}">
        <p14:creationId xmlns:p14="http://schemas.microsoft.com/office/powerpoint/2010/main" val="2339442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Slide (2)">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D95D2DA4-21B5-9B13-F13E-6686EA769C19}"/>
              </a:ext>
              <a:ext uri="{C183D7F6-B498-43B3-948B-1728B52AA6E4}">
                <adec:decorative xmlns:adec="http://schemas.microsoft.com/office/drawing/2017/decorative" val="1"/>
              </a:ext>
            </a:extLst>
          </p:cNvPr>
          <p:cNvSpPr/>
          <p:nvPr userDrawn="1"/>
        </p:nvSpPr>
        <p:spPr>
          <a:xfrm>
            <a:off x="494" y="0"/>
            <a:ext cx="6991349" cy="6857999"/>
          </a:xfrm>
          <a:prstGeom prst="rect">
            <a:avLst/>
          </a:prstGeom>
          <a:gradFill flip="none" rotWithShape="1">
            <a:gsLst>
              <a:gs pos="0">
                <a:srgbClr val="093B60"/>
              </a:gs>
              <a:gs pos="58000">
                <a:srgbClr val="093B60">
                  <a:shade val="67500"/>
                  <a:satMod val="115000"/>
                </a:srgbClr>
              </a:gs>
              <a:gs pos="100000">
                <a:srgbClr val="186D9E"/>
              </a:gs>
            </a:gsLst>
            <a:lin ang="5400000" scaled="1"/>
            <a:tileRect/>
          </a:gradFill>
          <a:ln>
            <a:noFill/>
          </a:ln>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57DBD34D-CBE8-1285-D0C2-E5562C4E1A3F}"/>
              </a:ext>
            </a:extLst>
          </p:cNvPr>
          <p:cNvSpPr>
            <a:spLocks noGrp="1"/>
          </p:cNvSpPr>
          <p:nvPr>
            <p:ph type="ctrTitle" hasCustomPrompt="1"/>
          </p:nvPr>
        </p:nvSpPr>
        <p:spPr>
          <a:xfrm>
            <a:off x="838372" y="495302"/>
            <a:ext cx="5257800" cy="3757674"/>
          </a:xfrm>
        </p:spPr>
        <p:txBody>
          <a:bodyPr anchor="b">
            <a:noAutofit/>
          </a:bodyPr>
          <a:lstStyle>
            <a:lvl1pPr algn="l">
              <a:lnSpc>
                <a:spcPct val="114000"/>
              </a:lnSpc>
              <a:defRPr sz="4400">
                <a:solidFill>
                  <a:schemeClr val="bg1"/>
                </a:solidFill>
              </a:defRPr>
            </a:lvl1pPr>
          </a:lstStyle>
          <a:p>
            <a:r>
              <a:rPr lang="en-US" dirty="0"/>
              <a:t>Title of Presentation</a:t>
            </a:r>
          </a:p>
        </p:txBody>
      </p:sp>
      <p:sp>
        <p:nvSpPr>
          <p:cNvPr id="3" name="Subtitle 2">
            <a:extLst>
              <a:ext uri="{FF2B5EF4-FFF2-40B4-BE49-F238E27FC236}">
                <a16:creationId xmlns:a16="http://schemas.microsoft.com/office/drawing/2014/main" id="{29EA35D6-3AB6-A85B-E101-1262ED5968D8}"/>
              </a:ext>
            </a:extLst>
          </p:cNvPr>
          <p:cNvSpPr>
            <a:spLocks noGrp="1"/>
          </p:cNvSpPr>
          <p:nvPr>
            <p:ph type="subTitle" idx="1" hasCustomPrompt="1"/>
          </p:nvPr>
        </p:nvSpPr>
        <p:spPr>
          <a:xfrm>
            <a:off x="838372" y="4644136"/>
            <a:ext cx="5257800" cy="1417320"/>
          </a:xfrm>
        </p:spPr>
        <p:txBody>
          <a:bodyPr/>
          <a:lstStyle>
            <a:lvl1pPr marL="0" indent="0" algn="l">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Presenter details, date, etc. </a:t>
            </a:r>
          </a:p>
        </p:txBody>
      </p:sp>
      <p:cxnSp>
        <p:nvCxnSpPr>
          <p:cNvPr id="16" name="Straight Connector 15">
            <a:extLst>
              <a:ext uri="{FF2B5EF4-FFF2-40B4-BE49-F238E27FC236}">
                <a16:creationId xmlns:a16="http://schemas.microsoft.com/office/drawing/2014/main" id="{8074566C-F302-EEBD-F001-F04A7415610F}"/>
              </a:ext>
              <a:ext uri="{C183D7F6-B498-43B3-948B-1728B52AA6E4}">
                <adec:decorative xmlns:adec="http://schemas.microsoft.com/office/drawing/2017/decorative" val="1"/>
              </a:ext>
            </a:extLst>
          </p:cNvPr>
          <p:cNvCxnSpPr>
            <a:cxnSpLocks/>
          </p:cNvCxnSpPr>
          <p:nvPr userDrawn="1"/>
        </p:nvCxnSpPr>
        <p:spPr>
          <a:xfrm>
            <a:off x="828847" y="4451897"/>
            <a:ext cx="5340477" cy="0"/>
          </a:xfrm>
          <a:prstGeom prst="line">
            <a:avLst/>
          </a:prstGeom>
          <a:ln w="76200">
            <a:solidFill>
              <a:schemeClr val="bg1"/>
            </a:solidFill>
          </a:ln>
        </p:spPr>
        <p:style>
          <a:lnRef idx="1">
            <a:schemeClr val="accent1"/>
          </a:lnRef>
          <a:fillRef idx="0">
            <a:schemeClr val="accent1"/>
          </a:fillRef>
          <a:effectRef idx="0">
            <a:schemeClr val="accent1"/>
          </a:effectRef>
          <a:fontRef idx="minor">
            <a:schemeClr val="tx1"/>
          </a:fontRef>
        </p:style>
      </p:cxnSp>
      <p:sp>
        <p:nvSpPr>
          <p:cNvPr id="34" name="Text Placeholder 33">
            <a:extLst>
              <a:ext uri="{FF2B5EF4-FFF2-40B4-BE49-F238E27FC236}">
                <a16:creationId xmlns:a16="http://schemas.microsoft.com/office/drawing/2014/main" id="{5A135340-8114-E040-8348-60DAFE0CBFA9}"/>
              </a:ext>
            </a:extLst>
          </p:cNvPr>
          <p:cNvSpPr>
            <a:spLocks noGrp="1"/>
          </p:cNvSpPr>
          <p:nvPr>
            <p:ph type="body" sz="quarter" idx="10" hasCustomPrompt="1"/>
          </p:nvPr>
        </p:nvSpPr>
        <p:spPr>
          <a:xfrm>
            <a:off x="828847" y="6219825"/>
            <a:ext cx="5267158" cy="495300"/>
          </a:xfrm>
        </p:spPr>
        <p:txBody>
          <a:bodyPr>
            <a:normAutofit/>
          </a:bodyPr>
          <a:lstStyle>
            <a:lvl1pPr marL="0" indent="0" algn="l">
              <a:lnSpc>
                <a:spcPct val="114000"/>
              </a:lnSpc>
              <a:buNone/>
              <a:defRPr sz="2000">
                <a:solidFill>
                  <a:schemeClr val="bg1"/>
                </a:solidFill>
              </a:defRPr>
            </a:lvl1pPr>
          </a:lstStyle>
          <a:p>
            <a:pPr lvl="0"/>
            <a:r>
              <a:rPr lang="en-US" dirty="0"/>
              <a:t>Link to OVR website goes here…</a:t>
            </a:r>
          </a:p>
        </p:txBody>
      </p:sp>
      <p:sp>
        <p:nvSpPr>
          <p:cNvPr id="35" name="Rectangle 34">
            <a:extLst>
              <a:ext uri="{FF2B5EF4-FFF2-40B4-BE49-F238E27FC236}">
                <a16:creationId xmlns:a16="http://schemas.microsoft.com/office/drawing/2014/main" id="{5342A852-8DF3-795F-F781-7683AFCAB5CD}"/>
              </a:ext>
              <a:ext uri="{C183D7F6-B498-43B3-948B-1728B52AA6E4}">
                <adec:decorative xmlns:adec="http://schemas.microsoft.com/office/drawing/2017/decorative" val="1"/>
              </a:ext>
            </a:extLst>
          </p:cNvPr>
          <p:cNvSpPr/>
          <p:nvPr userDrawn="1"/>
        </p:nvSpPr>
        <p:spPr>
          <a:xfrm>
            <a:off x="12015594" y="0"/>
            <a:ext cx="182880" cy="6857999"/>
          </a:xfrm>
          <a:prstGeom prst="rect">
            <a:avLst/>
          </a:prstGeom>
          <a:gradFill flip="none" rotWithShape="1">
            <a:gsLst>
              <a:gs pos="97000">
                <a:srgbClr val="093B60"/>
              </a:gs>
              <a:gs pos="68000">
                <a:srgbClr val="093B60">
                  <a:shade val="67500"/>
                  <a:satMod val="115000"/>
                </a:srgbClr>
              </a:gs>
              <a:gs pos="0">
                <a:srgbClr val="186D9E"/>
              </a:gs>
            </a:gsLst>
            <a:lin ang="5400000" scaled="1"/>
            <a:tileRect/>
          </a:gradFill>
          <a:ln>
            <a:noFill/>
          </a:ln>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5105283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Title Slide (3)">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DBD34D-CBE8-1285-D0C2-E5562C4E1A3F}"/>
              </a:ext>
            </a:extLst>
          </p:cNvPr>
          <p:cNvSpPr>
            <a:spLocks noGrp="1"/>
          </p:cNvSpPr>
          <p:nvPr>
            <p:ph type="ctrTitle" hasCustomPrompt="1"/>
          </p:nvPr>
        </p:nvSpPr>
        <p:spPr>
          <a:xfrm>
            <a:off x="1511300" y="721454"/>
            <a:ext cx="9144294" cy="2478943"/>
          </a:xfrm>
        </p:spPr>
        <p:txBody>
          <a:bodyPr anchor="b">
            <a:noAutofit/>
          </a:bodyPr>
          <a:lstStyle>
            <a:lvl1pPr algn="ctr">
              <a:lnSpc>
                <a:spcPct val="114000"/>
              </a:lnSpc>
              <a:defRPr sz="6000">
                <a:solidFill>
                  <a:srgbClr val="093B60"/>
                </a:solidFill>
              </a:defRPr>
            </a:lvl1pPr>
          </a:lstStyle>
          <a:p>
            <a:r>
              <a:rPr lang="en-US" dirty="0"/>
              <a:t>Title of Presentation</a:t>
            </a:r>
          </a:p>
        </p:txBody>
      </p:sp>
      <p:sp>
        <p:nvSpPr>
          <p:cNvPr id="3" name="Subtitle 2">
            <a:extLst>
              <a:ext uri="{FF2B5EF4-FFF2-40B4-BE49-F238E27FC236}">
                <a16:creationId xmlns:a16="http://schemas.microsoft.com/office/drawing/2014/main" id="{29EA35D6-3AB6-A85B-E101-1262ED5968D8}"/>
              </a:ext>
            </a:extLst>
          </p:cNvPr>
          <p:cNvSpPr>
            <a:spLocks noGrp="1"/>
          </p:cNvSpPr>
          <p:nvPr>
            <p:ph type="subTitle" idx="1" hasCustomPrompt="1"/>
          </p:nvPr>
        </p:nvSpPr>
        <p:spPr>
          <a:xfrm>
            <a:off x="1511300" y="3429001"/>
            <a:ext cx="9144294" cy="1857756"/>
          </a:xfrm>
        </p:spPr>
        <p:txBody>
          <a:bodyPr>
            <a:normAutofit/>
          </a:bodyPr>
          <a:lstStyle>
            <a:lvl1pPr marL="0" indent="0" algn="l">
              <a:buNone/>
              <a:defRPr sz="28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Presenter details, date, etc. </a:t>
            </a:r>
          </a:p>
        </p:txBody>
      </p:sp>
      <p:sp>
        <p:nvSpPr>
          <p:cNvPr id="4" name="Rectangle 3">
            <a:extLst>
              <a:ext uri="{FF2B5EF4-FFF2-40B4-BE49-F238E27FC236}">
                <a16:creationId xmlns:a16="http://schemas.microsoft.com/office/drawing/2014/main" id="{4BD74B7B-401D-1995-8B17-824293897F65}"/>
              </a:ext>
              <a:ext uri="{C183D7F6-B498-43B3-948B-1728B52AA6E4}">
                <adec:decorative xmlns:adec="http://schemas.microsoft.com/office/drawing/2017/decorative" val="1"/>
              </a:ext>
            </a:extLst>
          </p:cNvPr>
          <p:cNvSpPr/>
          <p:nvPr userDrawn="1"/>
        </p:nvSpPr>
        <p:spPr>
          <a:xfrm>
            <a:off x="-1673" y="5810001"/>
            <a:ext cx="12192000" cy="1051560"/>
          </a:xfrm>
          <a:prstGeom prst="rect">
            <a:avLst/>
          </a:prstGeom>
          <a:solidFill>
            <a:srgbClr val="093B6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ext Placeholder 33">
            <a:extLst>
              <a:ext uri="{FF2B5EF4-FFF2-40B4-BE49-F238E27FC236}">
                <a16:creationId xmlns:a16="http://schemas.microsoft.com/office/drawing/2014/main" id="{5A135340-8114-E040-8348-60DAFE0CBFA9}"/>
              </a:ext>
            </a:extLst>
          </p:cNvPr>
          <p:cNvSpPr>
            <a:spLocks noGrp="1"/>
          </p:cNvSpPr>
          <p:nvPr>
            <p:ph type="body" sz="quarter" idx="10" hasCustomPrompt="1"/>
          </p:nvPr>
        </p:nvSpPr>
        <p:spPr>
          <a:xfrm>
            <a:off x="3449868" y="6074256"/>
            <a:ext cx="5267158" cy="495300"/>
          </a:xfrm>
        </p:spPr>
        <p:txBody>
          <a:bodyPr>
            <a:normAutofit/>
          </a:bodyPr>
          <a:lstStyle>
            <a:lvl1pPr marL="0" indent="0" algn="ctr">
              <a:lnSpc>
                <a:spcPct val="114000"/>
              </a:lnSpc>
              <a:buNone/>
              <a:defRPr sz="2000">
                <a:solidFill>
                  <a:schemeClr val="bg1"/>
                </a:solidFill>
              </a:defRPr>
            </a:lvl1pPr>
          </a:lstStyle>
          <a:p>
            <a:pPr lvl="0"/>
            <a:r>
              <a:rPr lang="en-US" dirty="0"/>
              <a:t>Link to OVR website goes here…</a:t>
            </a:r>
          </a:p>
        </p:txBody>
      </p:sp>
      <p:sp>
        <p:nvSpPr>
          <p:cNvPr id="5" name="Rectangle 4">
            <a:extLst>
              <a:ext uri="{FF2B5EF4-FFF2-40B4-BE49-F238E27FC236}">
                <a16:creationId xmlns:a16="http://schemas.microsoft.com/office/drawing/2014/main" id="{180A2EB7-87A7-5104-FB5A-1416BDF81F14}"/>
              </a:ext>
              <a:ext uri="{C183D7F6-B498-43B3-948B-1728B52AA6E4}">
                <adec:decorative xmlns:adec="http://schemas.microsoft.com/office/drawing/2017/decorative" val="1"/>
              </a:ext>
            </a:extLst>
          </p:cNvPr>
          <p:cNvSpPr/>
          <p:nvPr userDrawn="1"/>
        </p:nvSpPr>
        <p:spPr>
          <a:xfrm>
            <a:off x="0" y="447675"/>
            <a:ext cx="12192000" cy="182880"/>
          </a:xfrm>
          <a:prstGeom prst="rect">
            <a:avLst/>
          </a:prstGeom>
          <a:solidFill>
            <a:srgbClr val="5EB3E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5">
            <a:extLst>
              <a:ext uri="{FF2B5EF4-FFF2-40B4-BE49-F238E27FC236}">
                <a16:creationId xmlns:a16="http://schemas.microsoft.com/office/drawing/2014/main" id="{B6460F08-76CD-0867-DEC5-78AE083AAB14}"/>
              </a:ext>
              <a:ext uri="{C183D7F6-B498-43B3-948B-1728B52AA6E4}">
                <adec:decorative xmlns:adec="http://schemas.microsoft.com/office/drawing/2017/decorative" val="1"/>
              </a:ext>
            </a:extLst>
          </p:cNvPr>
          <p:cNvSpPr/>
          <p:nvPr userDrawn="1"/>
        </p:nvSpPr>
        <p:spPr>
          <a:xfrm>
            <a:off x="0" y="0"/>
            <a:ext cx="12192000" cy="457200"/>
          </a:xfrm>
          <a:prstGeom prst="rect">
            <a:avLst/>
          </a:prstGeom>
          <a:solidFill>
            <a:srgbClr val="093B6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EB84B5DF-90F6-7084-7912-94A247EA857B}"/>
              </a:ext>
              <a:ext uri="{C183D7F6-B498-43B3-948B-1728B52AA6E4}">
                <adec:decorative xmlns:adec="http://schemas.microsoft.com/office/drawing/2017/decorative" val="1"/>
              </a:ext>
            </a:extLst>
          </p:cNvPr>
          <p:cNvSpPr/>
          <p:nvPr userDrawn="1"/>
        </p:nvSpPr>
        <p:spPr>
          <a:xfrm>
            <a:off x="-1673" y="5626332"/>
            <a:ext cx="12192000" cy="182880"/>
          </a:xfrm>
          <a:prstGeom prst="rect">
            <a:avLst/>
          </a:prstGeom>
          <a:solidFill>
            <a:srgbClr val="5EB3E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a:extLst>
              <a:ext uri="{FF2B5EF4-FFF2-40B4-BE49-F238E27FC236}">
                <a16:creationId xmlns:a16="http://schemas.microsoft.com/office/drawing/2014/main" id="{97264D8E-97D0-2DC8-547A-141CCEF589A4}"/>
              </a:ext>
              <a:ext uri="{C183D7F6-B498-43B3-948B-1728B52AA6E4}">
                <adec:decorative xmlns:adec="http://schemas.microsoft.com/office/drawing/2017/decorative" val="1"/>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44789" y="5824728"/>
            <a:ext cx="1739340" cy="1033272"/>
          </a:xfrm>
          <a:prstGeom prst="rect">
            <a:avLst/>
          </a:prstGeom>
        </p:spPr>
      </p:pic>
      <p:pic>
        <p:nvPicPr>
          <p:cNvPr id="9" name="Picture 8">
            <a:extLst>
              <a:ext uri="{FF2B5EF4-FFF2-40B4-BE49-F238E27FC236}">
                <a16:creationId xmlns:a16="http://schemas.microsoft.com/office/drawing/2014/main" id="{47526857-5662-D18A-BD21-E841939C1F17}"/>
              </a:ext>
              <a:ext uri="{C183D7F6-B498-43B3-948B-1728B52AA6E4}">
                <adec:decorative xmlns:adec="http://schemas.microsoft.com/office/drawing/2017/decorative" val="1"/>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586848" y="5999643"/>
            <a:ext cx="1381632" cy="723712"/>
          </a:xfrm>
          <a:prstGeom prst="rect">
            <a:avLst/>
          </a:prstGeom>
        </p:spPr>
      </p:pic>
    </p:spTree>
    <p:extLst>
      <p:ext uri="{BB962C8B-B14F-4D97-AF65-F5344CB8AC3E}">
        <p14:creationId xmlns:p14="http://schemas.microsoft.com/office/powerpoint/2010/main" val="21219940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388337-ED3C-EF4E-0978-F4DD5B5A1242}"/>
              </a:ext>
            </a:extLst>
          </p:cNvPr>
          <p:cNvSpPr>
            <a:spLocks noGrp="1"/>
          </p:cNvSpPr>
          <p:nvPr>
            <p:ph type="title" hasCustomPrompt="1"/>
          </p:nvPr>
        </p:nvSpPr>
        <p:spPr/>
        <p:txBody>
          <a:bodyPr/>
          <a:lstStyle>
            <a:lvl1pPr>
              <a:defRPr/>
            </a:lvl1pPr>
          </a:lstStyle>
          <a:p>
            <a:r>
              <a:rPr lang="en-US" dirty="0"/>
              <a:t>Add a unique slide title</a:t>
            </a:r>
          </a:p>
        </p:txBody>
      </p:sp>
      <p:sp>
        <p:nvSpPr>
          <p:cNvPr id="3" name="Content Placeholder 2">
            <a:extLst>
              <a:ext uri="{FF2B5EF4-FFF2-40B4-BE49-F238E27FC236}">
                <a16:creationId xmlns:a16="http://schemas.microsoft.com/office/drawing/2014/main" id="{1FD74356-8BC8-EBB5-10A0-66F5DF64FC9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lide Number Placeholder 6">
            <a:extLst>
              <a:ext uri="{FF2B5EF4-FFF2-40B4-BE49-F238E27FC236}">
                <a16:creationId xmlns:a16="http://schemas.microsoft.com/office/drawing/2014/main" id="{E6EA30D4-CA3D-56B8-57AE-995EB78A362E}"/>
              </a:ext>
            </a:extLst>
          </p:cNvPr>
          <p:cNvSpPr>
            <a:spLocks noGrp="1"/>
          </p:cNvSpPr>
          <p:nvPr>
            <p:ph type="sldNum" sz="quarter" idx="10"/>
          </p:nvPr>
        </p:nvSpPr>
        <p:spPr/>
        <p:txBody>
          <a:bodyPr/>
          <a:lstStyle/>
          <a:p>
            <a:fld id="{6420722D-409D-4A63-AECD-B618A6711DB6}" type="slidenum">
              <a:rPr lang="en-US" smtClean="0"/>
              <a:pPr/>
              <a:t>‹#›</a:t>
            </a:fld>
            <a:endParaRPr lang="en-US" dirty="0"/>
          </a:p>
        </p:txBody>
      </p:sp>
    </p:spTree>
    <p:extLst>
      <p:ext uri="{BB962C8B-B14F-4D97-AF65-F5344CB8AC3E}">
        <p14:creationId xmlns:p14="http://schemas.microsoft.com/office/powerpoint/2010/main" val="599015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Numbered Lis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388337-ED3C-EF4E-0978-F4DD5B5A1242}"/>
              </a:ext>
            </a:extLst>
          </p:cNvPr>
          <p:cNvSpPr>
            <a:spLocks noGrp="1"/>
          </p:cNvSpPr>
          <p:nvPr>
            <p:ph type="title" hasCustomPrompt="1"/>
          </p:nvPr>
        </p:nvSpPr>
        <p:spPr>
          <a:xfrm>
            <a:off x="838200" y="707725"/>
            <a:ext cx="10515600" cy="936308"/>
          </a:xfrm>
        </p:spPr>
        <p:txBody>
          <a:bodyPr/>
          <a:lstStyle/>
          <a:p>
            <a:r>
              <a:rPr lang="en-US" dirty="0"/>
              <a:t>Add a unique slide title</a:t>
            </a:r>
          </a:p>
        </p:txBody>
      </p:sp>
      <p:sp>
        <p:nvSpPr>
          <p:cNvPr id="3" name="Content Placeholder 2">
            <a:extLst>
              <a:ext uri="{FF2B5EF4-FFF2-40B4-BE49-F238E27FC236}">
                <a16:creationId xmlns:a16="http://schemas.microsoft.com/office/drawing/2014/main" id="{1FD74356-8BC8-EBB5-10A0-66F5DF64FC9B}"/>
              </a:ext>
            </a:extLst>
          </p:cNvPr>
          <p:cNvSpPr>
            <a:spLocks noGrp="1"/>
          </p:cNvSpPr>
          <p:nvPr>
            <p:ph idx="1"/>
          </p:nvPr>
        </p:nvSpPr>
        <p:spPr>
          <a:xfrm>
            <a:off x="838200" y="1778971"/>
            <a:ext cx="10515600" cy="3791404"/>
          </a:xfrm>
        </p:spPr>
        <p:txBody>
          <a:bodyPr/>
          <a:lstStyle>
            <a:lvl1pPr marL="971550" indent="-514350">
              <a:buFont typeface="+mj-lt"/>
              <a:buAutoNum type="arabicPeriod"/>
              <a:defRPr/>
            </a:lvl1pPr>
            <a:lvl2pPr marL="1371600" indent="-457200">
              <a:buFont typeface="+mj-lt"/>
              <a:buAutoNum type="alphaLcPeriod"/>
              <a:defRPr/>
            </a:lvl2pPr>
            <a:lvl3pPr marL="1828800" indent="-457200">
              <a:buFont typeface="+mj-lt"/>
              <a:buAutoNum type="romanLcPeriod"/>
              <a:defRPr/>
            </a:lvl3pPr>
            <a:lvl4pPr marL="2286000" indent="-457200">
              <a:buFont typeface="+mj-lt"/>
              <a:buAutoNum type="arabicParenR"/>
              <a:defRPr/>
            </a:lvl4pPr>
            <a:lvl5pPr marL="2743200" indent="-457200">
              <a:buFont typeface="+mj-lt"/>
              <a:buAutoNum type="alphaLcParenR"/>
              <a:defRPr/>
            </a:lvl5pPr>
            <a:lvl6pPr>
              <a:buFont typeface="+mj-lt"/>
              <a:buAutoNum type="romanLcPeriod"/>
              <a:defRPr/>
            </a:lvl6pPr>
            <a:lvl7pPr>
              <a:buFont typeface="+mj-lt"/>
              <a:buAutoNum type="arabicPeriod"/>
              <a:defRPr/>
            </a:lvl7pPr>
            <a:lvl8pPr>
              <a:buFont typeface="+mj-lt"/>
              <a:buAutoNum type="alphaLcPeriod"/>
              <a:defRPr/>
            </a:lvl8pPr>
            <a:lvl9pPr>
              <a:buFont typeface="+mj-lt"/>
              <a:buAutoNum type="romanLcPeriod"/>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lide Number Placeholder 6">
            <a:extLst>
              <a:ext uri="{FF2B5EF4-FFF2-40B4-BE49-F238E27FC236}">
                <a16:creationId xmlns:a16="http://schemas.microsoft.com/office/drawing/2014/main" id="{E6EA30D4-CA3D-56B8-57AE-995EB78A362E}"/>
              </a:ext>
            </a:extLst>
          </p:cNvPr>
          <p:cNvSpPr>
            <a:spLocks noGrp="1"/>
          </p:cNvSpPr>
          <p:nvPr>
            <p:ph type="sldNum" sz="quarter" idx="10"/>
          </p:nvPr>
        </p:nvSpPr>
        <p:spPr/>
        <p:txBody>
          <a:bodyPr/>
          <a:lstStyle/>
          <a:p>
            <a:fld id="{6420722D-409D-4A63-AECD-B618A6711DB6}" type="slidenum">
              <a:rPr lang="en-US" smtClean="0"/>
              <a:pPr/>
              <a:t>‹#›</a:t>
            </a:fld>
            <a:endParaRPr lang="en-US" dirty="0"/>
          </a:p>
        </p:txBody>
      </p:sp>
    </p:spTree>
    <p:extLst>
      <p:ext uri="{BB962C8B-B14F-4D97-AF65-F5344CB8AC3E}">
        <p14:creationId xmlns:p14="http://schemas.microsoft.com/office/powerpoint/2010/main" val="1781223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About Me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B7A68F-F465-F425-29DF-58226590DFA3}"/>
              </a:ext>
            </a:extLst>
          </p:cNvPr>
          <p:cNvSpPr>
            <a:spLocks noGrp="1"/>
          </p:cNvSpPr>
          <p:nvPr>
            <p:ph type="title" hasCustomPrompt="1"/>
          </p:nvPr>
        </p:nvSpPr>
        <p:spPr>
          <a:xfrm>
            <a:off x="373224" y="395780"/>
            <a:ext cx="5486400" cy="943793"/>
          </a:xfrm>
        </p:spPr>
        <p:txBody>
          <a:bodyPr/>
          <a:lstStyle>
            <a:lvl1pPr>
              <a:defRPr/>
            </a:lvl1pPr>
          </a:lstStyle>
          <a:p>
            <a:r>
              <a:rPr lang="en-US" dirty="0"/>
              <a:t>About Me slide layout</a:t>
            </a:r>
          </a:p>
        </p:txBody>
      </p:sp>
      <p:sp>
        <p:nvSpPr>
          <p:cNvPr id="9" name="Content Placeholder 8">
            <a:extLst>
              <a:ext uri="{FF2B5EF4-FFF2-40B4-BE49-F238E27FC236}">
                <a16:creationId xmlns:a16="http://schemas.microsoft.com/office/drawing/2014/main" id="{02871DF3-8338-5F47-FA4C-206F66C0F235}"/>
              </a:ext>
            </a:extLst>
          </p:cNvPr>
          <p:cNvSpPr>
            <a:spLocks noGrp="1"/>
          </p:cNvSpPr>
          <p:nvPr>
            <p:ph sz="quarter" idx="12" hasCustomPrompt="1"/>
          </p:nvPr>
        </p:nvSpPr>
        <p:spPr>
          <a:xfrm>
            <a:off x="373063" y="1604866"/>
            <a:ext cx="5486400" cy="4343400"/>
          </a:xfrm>
        </p:spPr>
        <p:txBody>
          <a:bodyPr/>
          <a:lstStyle>
            <a:lvl1pPr marL="685800">
              <a:defRPr/>
            </a:lvl1pPr>
          </a:lstStyle>
          <a:p>
            <a:pPr lvl="0"/>
            <a:r>
              <a:rPr lang="en-US" dirty="0"/>
              <a:t>Add some interesting facts about the presenter, such as credentials, years experience, hobbies, etc.</a:t>
            </a:r>
          </a:p>
        </p:txBody>
      </p:sp>
      <p:sp>
        <p:nvSpPr>
          <p:cNvPr id="5" name="Rectangle 4">
            <a:extLst>
              <a:ext uri="{FF2B5EF4-FFF2-40B4-BE49-F238E27FC236}">
                <a16:creationId xmlns:a16="http://schemas.microsoft.com/office/drawing/2014/main" id="{4396AAB2-393D-C013-361A-53C26CACA24B}"/>
              </a:ext>
              <a:ext uri="{C183D7F6-B498-43B3-948B-1728B52AA6E4}">
                <adec:decorative xmlns:adec="http://schemas.microsoft.com/office/drawing/2017/decorative" val="1"/>
              </a:ext>
            </a:extLst>
          </p:cNvPr>
          <p:cNvSpPr/>
          <p:nvPr userDrawn="1"/>
        </p:nvSpPr>
        <p:spPr>
          <a:xfrm>
            <a:off x="7162800" y="-1"/>
            <a:ext cx="5029200" cy="6857999"/>
          </a:xfrm>
          <a:prstGeom prst="rect">
            <a:avLst/>
          </a:prstGeom>
          <a:gradFill flip="none" rotWithShape="1">
            <a:gsLst>
              <a:gs pos="0">
                <a:srgbClr val="093B60"/>
              </a:gs>
              <a:gs pos="58000">
                <a:srgbClr val="093B60">
                  <a:shade val="67500"/>
                  <a:satMod val="115000"/>
                </a:srgbClr>
              </a:gs>
              <a:gs pos="100000">
                <a:srgbClr val="186D9E"/>
              </a:gs>
            </a:gsLst>
            <a:lin ang="5400000" scaled="1"/>
            <a:tileRect/>
          </a:gradFill>
          <a:ln>
            <a:noFill/>
          </a:ln>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Picture Placeholder 6">
            <a:extLst>
              <a:ext uri="{FF2B5EF4-FFF2-40B4-BE49-F238E27FC236}">
                <a16:creationId xmlns:a16="http://schemas.microsoft.com/office/drawing/2014/main" id="{AACAB0C9-3E5B-DE6A-B81C-595E8C98AF71}"/>
              </a:ext>
            </a:extLst>
          </p:cNvPr>
          <p:cNvSpPr>
            <a:spLocks noGrp="1"/>
          </p:cNvSpPr>
          <p:nvPr>
            <p:ph type="pic" sz="quarter" idx="11" hasCustomPrompt="1"/>
          </p:nvPr>
        </p:nvSpPr>
        <p:spPr>
          <a:xfrm>
            <a:off x="6332378" y="1339573"/>
            <a:ext cx="4572000" cy="4114800"/>
          </a:xfrm>
        </p:spPr>
        <p:txBody>
          <a:bodyPr/>
          <a:lstStyle>
            <a:lvl1pPr>
              <a:defRPr>
                <a:solidFill>
                  <a:schemeClr val="bg1"/>
                </a:solidFill>
              </a:defRPr>
            </a:lvl1pPr>
          </a:lstStyle>
          <a:p>
            <a:r>
              <a:rPr lang="en-US" dirty="0"/>
              <a:t>Insert image of presenter and add alt text</a:t>
            </a:r>
          </a:p>
        </p:txBody>
      </p:sp>
      <p:sp>
        <p:nvSpPr>
          <p:cNvPr id="3" name="Slide Number Placeholder 2">
            <a:extLst>
              <a:ext uri="{FF2B5EF4-FFF2-40B4-BE49-F238E27FC236}">
                <a16:creationId xmlns:a16="http://schemas.microsoft.com/office/drawing/2014/main" id="{1DC20EA6-3C34-16EE-6D6E-A584FB98477C}"/>
              </a:ext>
            </a:extLst>
          </p:cNvPr>
          <p:cNvSpPr>
            <a:spLocks noGrp="1"/>
          </p:cNvSpPr>
          <p:nvPr>
            <p:ph type="sldNum" sz="quarter" idx="10"/>
          </p:nvPr>
        </p:nvSpPr>
        <p:spPr>
          <a:xfrm>
            <a:off x="1744663" y="6097095"/>
            <a:ext cx="2743200" cy="365125"/>
          </a:xfrm>
        </p:spPr>
        <p:txBody>
          <a:bodyPr/>
          <a:lstStyle>
            <a:lvl1pPr>
              <a:defRPr>
                <a:solidFill>
                  <a:schemeClr val="tx1">
                    <a:lumMod val="95000"/>
                    <a:lumOff val="5000"/>
                  </a:schemeClr>
                </a:solidFill>
              </a:defRPr>
            </a:lvl1pPr>
          </a:lstStyle>
          <a:p>
            <a:fld id="{6420722D-409D-4A63-AECD-B618A6711DB6}" type="slidenum">
              <a:rPr lang="en-US" smtClean="0"/>
              <a:pPr/>
              <a:t>‹#›</a:t>
            </a:fld>
            <a:endParaRPr lang="en-US" dirty="0"/>
          </a:p>
        </p:txBody>
      </p:sp>
      <p:sp>
        <p:nvSpPr>
          <p:cNvPr id="10" name="Rectangle 9">
            <a:extLst>
              <a:ext uri="{FF2B5EF4-FFF2-40B4-BE49-F238E27FC236}">
                <a16:creationId xmlns:a16="http://schemas.microsoft.com/office/drawing/2014/main" id="{403A930B-6281-4A6D-4EDE-42C8FD37E611}"/>
              </a:ext>
              <a:ext uri="{C183D7F6-B498-43B3-948B-1728B52AA6E4}">
                <adec:decorative xmlns:adec="http://schemas.microsoft.com/office/drawing/2017/decorative" val="1"/>
              </a:ext>
            </a:extLst>
          </p:cNvPr>
          <p:cNvSpPr/>
          <p:nvPr userDrawn="1"/>
        </p:nvSpPr>
        <p:spPr>
          <a:xfrm rot="16200000">
            <a:off x="6002655" y="672463"/>
            <a:ext cx="182880" cy="12207240"/>
          </a:xfrm>
          <a:prstGeom prst="rect">
            <a:avLst/>
          </a:prstGeom>
          <a:gradFill flip="none" rotWithShape="1">
            <a:gsLst>
              <a:gs pos="97000">
                <a:srgbClr val="093B60"/>
              </a:gs>
              <a:gs pos="100000">
                <a:srgbClr val="093B60">
                  <a:shade val="67500"/>
                  <a:satMod val="115000"/>
                </a:srgbClr>
              </a:gs>
              <a:gs pos="0">
                <a:srgbClr val="186D9E"/>
              </a:gs>
            </a:gsLst>
            <a:lin ang="5400000" scaled="1"/>
            <a:tileRect/>
          </a:gradFill>
          <a:ln>
            <a:noFill/>
          </a:ln>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7994039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Agenda Slide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27A4DC-8AF1-00A4-C684-843C1095DA46}"/>
              </a:ext>
            </a:extLst>
          </p:cNvPr>
          <p:cNvSpPr>
            <a:spLocks noGrp="1"/>
          </p:cNvSpPr>
          <p:nvPr>
            <p:ph type="title" hasCustomPrompt="1"/>
          </p:nvPr>
        </p:nvSpPr>
        <p:spPr/>
        <p:txBody>
          <a:bodyPr/>
          <a:lstStyle>
            <a:lvl1pPr>
              <a:defRPr/>
            </a:lvl1pPr>
          </a:lstStyle>
          <a:p>
            <a:r>
              <a:rPr lang="en-US" dirty="0"/>
              <a:t>Agenda Slide Template</a:t>
            </a:r>
          </a:p>
        </p:txBody>
      </p:sp>
      <p:sp>
        <p:nvSpPr>
          <p:cNvPr id="5" name="Text Placeholder 4">
            <a:extLst>
              <a:ext uri="{FF2B5EF4-FFF2-40B4-BE49-F238E27FC236}">
                <a16:creationId xmlns:a16="http://schemas.microsoft.com/office/drawing/2014/main" id="{3B15D15D-C494-498A-D2BD-BC302218FF99}"/>
              </a:ext>
            </a:extLst>
          </p:cNvPr>
          <p:cNvSpPr>
            <a:spLocks noGrp="1"/>
          </p:cNvSpPr>
          <p:nvPr>
            <p:ph type="body" sz="quarter" idx="11"/>
          </p:nvPr>
        </p:nvSpPr>
        <p:spPr>
          <a:xfrm>
            <a:off x="838200" y="1791478"/>
            <a:ext cx="10515600" cy="3769567"/>
          </a:xfrm>
        </p:spPr>
        <p:txBody>
          <a:bodyPr/>
          <a:lstStyle>
            <a:lvl1pPr marL="971550" indent="-514350">
              <a:buFont typeface="+mj-lt"/>
              <a:buAutoNum type="arabicPeriod"/>
              <a:defRPr/>
            </a:lvl1pPr>
            <a:lvl2pPr marL="1371600" indent="-457200">
              <a:buFont typeface="+mj-lt"/>
              <a:buAutoNum type="alphaLcPeriod"/>
              <a:defRPr/>
            </a:lvl2pPr>
            <a:lvl3pPr marL="1828800" indent="-457200">
              <a:buFont typeface="+mj-lt"/>
              <a:buAutoNum type="romanLcPeriod"/>
              <a:defRPr/>
            </a:lvl3pPr>
            <a:lvl4pPr marL="2171700" indent="-342900">
              <a:buFont typeface="+mj-lt"/>
              <a:buAutoNum type="arabicParenR"/>
              <a:defRPr/>
            </a:lvl4pPr>
            <a:lvl5pPr marL="2628900" indent="-342900">
              <a:buFont typeface="+mj-lt"/>
              <a:buAutoNum type="alphaLcParen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 name="Slide Number Placeholder 2">
            <a:extLst>
              <a:ext uri="{FF2B5EF4-FFF2-40B4-BE49-F238E27FC236}">
                <a16:creationId xmlns:a16="http://schemas.microsoft.com/office/drawing/2014/main" id="{DC9EB67A-CB6C-EA29-9982-A0C137842F1A}"/>
              </a:ext>
            </a:extLst>
          </p:cNvPr>
          <p:cNvSpPr>
            <a:spLocks noGrp="1"/>
          </p:cNvSpPr>
          <p:nvPr>
            <p:ph type="sldNum" sz="quarter" idx="10"/>
          </p:nvPr>
        </p:nvSpPr>
        <p:spPr/>
        <p:txBody>
          <a:bodyPr/>
          <a:lstStyle/>
          <a:p>
            <a:fld id="{6420722D-409D-4A63-AECD-B618A6711DB6}" type="slidenum">
              <a:rPr lang="en-US" smtClean="0"/>
              <a:pPr/>
              <a:t>‹#›</a:t>
            </a:fld>
            <a:endParaRPr lang="en-US" dirty="0"/>
          </a:p>
        </p:txBody>
      </p:sp>
    </p:spTree>
    <p:extLst>
      <p:ext uri="{BB962C8B-B14F-4D97-AF65-F5344CB8AC3E}">
        <p14:creationId xmlns:p14="http://schemas.microsoft.com/office/powerpoint/2010/main" val="17136962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9A7FD9-5BDD-9FC1-69F2-2DBBF05D3D67}"/>
              </a:ext>
            </a:extLst>
          </p:cNvPr>
          <p:cNvSpPr>
            <a:spLocks noGrp="1"/>
          </p:cNvSpPr>
          <p:nvPr>
            <p:ph type="title"/>
          </p:nvPr>
        </p:nvSpPr>
        <p:spPr>
          <a:xfrm>
            <a:off x="831850" y="1227138"/>
            <a:ext cx="10515600" cy="2852737"/>
          </a:xfrm>
        </p:spPr>
        <p:txBody>
          <a:bodyPr anchor="b"/>
          <a:lstStyle>
            <a:lvl1pPr>
              <a:defRPr sz="60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4DD91119-8D2A-E718-D906-EC51F368E70E}"/>
              </a:ext>
            </a:extLst>
          </p:cNvPr>
          <p:cNvSpPr>
            <a:spLocks noGrp="1"/>
          </p:cNvSpPr>
          <p:nvPr>
            <p:ph type="body" idx="1"/>
          </p:nvPr>
        </p:nvSpPr>
        <p:spPr>
          <a:xfrm>
            <a:off x="831850" y="4106863"/>
            <a:ext cx="10515600" cy="1500187"/>
          </a:xfrm>
        </p:spPr>
        <p:txBody>
          <a:bodyPr/>
          <a:lstStyle>
            <a:lvl1pPr marL="0" indent="0">
              <a:buNone/>
              <a:defRPr sz="2400">
                <a:solidFill>
                  <a:srgbClr val="5D5D5D"/>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6" name="Slide Number Placeholder 5">
            <a:extLst>
              <a:ext uri="{FF2B5EF4-FFF2-40B4-BE49-F238E27FC236}">
                <a16:creationId xmlns:a16="http://schemas.microsoft.com/office/drawing/2014/main" id="{89625D07-A516-4CF6-3232-5B807A865CFD}"/>
              </a:ext>
            </a:extLst>
          </p:cNvPr>
          <p:cNvSpPr>
            <a:spLocks noGrp="1"/>
          </p:cNvSpPr>
          <p:nvPr>
            <p:ph type="sldNum" sz="quarter" idx="12"/>
          </p:nvPr>
        </p:nvSpPr>
        <p:spPr/>
        <p:txBody>
          <a:bodyPr/>
          <a:lstStyle/>
          <a:p>
            <a:fld id="{6420722D-409D-4A63-AECD-B618A6711DB6}" type="slidenum">
              <a:rPr lang="en-US" smtClean="0"/>
              <a:t>‹#›</a:t>
            </a:fld>
            <a:endParaRPr lang="en-US" dirty="0"/>
          </a:p>
        </p:txBody>
      </p:sp>
    </p:spTree>
    <p:extLst>
      <p:ext uri="{BB962C8B-B14F-4D97-AF65-F5344CB8AC3E}">
        <p14:creationId xmlns:p14="http://schemas.microsoft.com/office/powerpoint/2010/main" val="16000337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Two Content (side-by-s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004708-96B9-46B0-5044-A0AF2B82350A}"/>
              </a:ext>
            </a:extLst>
          </p:cNvPr>
          <p:cNvSpPr>
            <a:spLocks noGrp="1"/>
          </p:cNvSpPr>
          <p:nvPr>
            <p:ph type="title" hasCustomPrompt="1"/>
          </p:nvPr>
        </p:nvSpPr>
        <p:spPr/>
        <p:txBody>
          <a:bodyPr/>
          <a:lstStyle/>
          <a:p>
            <a:r>
              <a:rPr lang="en-US" dirty="0"/>
              <a:t>Add a unique slide title</a:t>
            </a:r>
          </a:p>
        </p:txBody>
      </p:sp>
      <p:sp>
        <p:nvSpPr>
          <p:cNvPr id="3" name="Content Placeholder 2">
            <a:extLst>
              <a:ext uri="{FF2B5EF4-FFF2-40B4-BE49-F238E27FC236}">
                <a16:creationId xmlns:a16="http://schemas.microsoft.com/office/drawing/2014/main" id="{07C9A6A9-603F-BAF2-D1C8-6DAD27D0F4FF}"/>
              </a:ext>
            </a:extLst>
          </p:cNvPr>
          <p:cNvSpPr>
            <a:spLocks noGrp="1"/>
          </p:cNvSpPr>
          <p:nvPr>
            <p:ph sz="half" idx="1"/>
          </p:nvPr>
        </p:nvSpPr>
        <p:spPr>
          <a:xfrm>
            <a:off x="838200" y="1825625"/>
            <a:ext cx="5181600" cy="37496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7C43D67-57C9-00BD-74F9-EEDA77DECF54}"/>
              </a:ext>
            </a:extLst>
          </p:cNvPr>
          <p:cNvSpPr>
            <a:spLocks noGrp="1"/>
          </p:cNvSpPr>
          <p:nvPr>
            <p:ph sz="half" idx="2"/>
          </p:nvPr>
        </p:nvSpPr>
        <p:spPr>
          <a:xfrm>
            <a:off x="6172200" y="1825625"/>
            <a:ext cx="5181600" cy="37496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a:extLst>
              <a:ext uri="{FF2B5EF4-FFF2-40B4-BE49-F238E27FC236}">
                <a16:creationId xmlns:a16="http://schemas.microsoft.com/office/drawing/2014/main" id="{748A5EEF-DB76-7E97-4AD5-7380D7F51EA8}"/>
              </a:ext>
            </a:extLst>
          </p:cNvPr>
          <p:cNvSpPr>
            <a:spLocks noGrp="1"/>
          </p:cNvSpPr>
          <p:nvPr>
            <p:ph type="sldNum" sz="quarter" idx="12"/>
          </p:nvPr>
        </p:nvSpPr>
        <p:spPr/>
        <p:txBody>
          <a:bodyPr/>
          <a:lstStyle/>
          <a:p>
            <a:fld id="{6420722D-409D-4A63-AECD-B618A6711DB6}" type="slidenum">
              <a:rPr lang="en-US" smtClean="0"/>
              <a:t>‹#›</a:t>
            </a:fld>
            <a:endParaRPr lang="en-US" dirty="0"/>
          </a:p>
        </p:txBody>
      </p:sp>
    </p:spTree>
    <p:extLst>
      <p:ext uri="{BB962C8B-B14F-4D97-AF65-F5344CB8AC3E}">
        <p14:creationId xmlns:p14="http://schemas.microsoft.com/office/powerpoint/2010/main" val="36224650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pn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F7B537FF-3919-53D5-5788-3DA214B479D2}"/>
              </a:ext>
              <a:ext uri="{C183D7F6-B498-43B3-948B-1728B52AA6E4}">
                <adec:decorative xmlns:adec="http://schemas.microsoft.com/office/drawing/2017/decorative" val="1"/>
              </a:ext>
            </a:extLst>
          </p:cNvPr>
          <p:cNvSpPr/>
          <p:nvPr userDrawn="1"/>
        </p:nvSpPr>
        <p:spPr>
          <a:xfrm>
            <a:off x="-1673" y="5810001"/>
            <a:ext cx="12192000" cy="1051560"/>
          </a:xfrm>
          <a:prstGeom prst="rect">
            <a:avLst/>
          </a:prstGeom>
          <a:solidFill>
            <a:srgbClr val="093B6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a:extLst>
              <a:ext uri="{FF2B5EF4-FFF2-40B4-BE49-F238E27FC236}">
                <a16:creationId xmlns:a16="http://schemas.microsoft.com/office/drawing/2014/main" id="{5D045CA8-6BD2-133F-BB8D-31B8BF10146C}"/>
              </a:ext>
            </a:extLst>
          </p:cNvPr>
          <p:cNvSpPr>
            <a:spLocks noGrp="1"/>
          </p:cNvSpPr>
          <p:nvPr>
            <p:ph type="title"/>
          </p:nvPr>
        </p:nvSpPr>
        <p:spPr>
          <a:xfrm>
            <a:off x="838200" y="707725"/>
            <a:ext cx="10515600" cy="93630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468CA518-62E3-065C-D91E-C8BFC93B22AE}"/>
              </a:ext>
            </a:extLst>
          </p:cNvPr>
          <p:cNvSpPr>
            <a:spLocks noGrp="1"/>
          </p:cNvSpPr>
          <p:nvPr>
            <p:ph type="body" idx="1"/>
          </p:nvPr>
        </p:nvSpPr>
        <p:spPr>
          <a:xfrm>
            <a:off x="838200" y="1778970"/>
            <a:ext cx="10515600" cy="379538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a:extLst>
              <a:ext uri="{FF2B5EF4-FFF2-40B4-BE49-F238E27FC236}">
                <a16:creationId xmlns:a16="http://schemas.microsoft.com/office/drawing/2014/main" id="{99AFBA97-8C06-E364-0CC2-63B531123E30}"/>
              </a:ext>
            </a:extLst>
          </p:cNvPr>
          <p:cNvSpPr>
            <a:spLocks noGrp="1"/>
          </p:cNvSpPr>
          <p:nvPr>
            <p:ph type="sldNum" sz="quarter" idx="4"/>
          </p:nvPr>
        </p:nvSpPr>
        <p:spPr>
          <a:xfrm>
            <a:off x="4863888" y="6178936"/>
            <a:ext cx="2743200" cy="365125"/>
          </a:xfrm>
          <a:prstGeom prst="rect">
            <a:avLst/>
          </a:prstGeom>
        </p:spPr>
        <p:txBody>
          <a:bodyPr vert="horz" lIns="91440" tIns="45720" rIns="91440" bIns="45720" rtlCol="0" anchor="ctr"/>
          <a:lstStyle>
            <a:lvl1pPr algn="ctr">
              <a:defRPr sz="1800" b="0">
                <a:solidFill>
                  <a:schemeClr val="bg1"/>
                </a:solidFill>
                <a:latin typeface="+mn-lt"/>
              </a:defRPr>
            </a:lvl1pPr>
          </a:lstStyle>
          <a:p>
            <a:fld id="{6420722D-409D-4A63-AECD-B618A6711DB6}" type="slidenum">
              <a:rPr lang="en-US" smtClean="0"/>
              <a:pPr/>
              <a:t>‹#›</a:t>
            </a:fld>
            <a:endParaRPr lang="en-US" dirty="0"/>
          </a:p>
        </p:txBody>
      </p:sp>
      <p:sp>
        <p:nvSpPr>
          <p:cNvPr id="8" name="Rectangle 7">
            <a:extLst>
              <a:ext uri="{FF2B5EF4-FFF2-40B4-BE49-F238E27FC236}">
                <a16:creationId xmlns:a16="http://schemas.microsoft.com/office/drawing/2014/main" id="{8842C8FC-34C7-421E-334D-9CE8EADC2F5B}"/>
              </a:ext>
              <a:ext uri="{C183D7F6-B498-43B3-948B-1728B52AA6E4}">
                <adec:decorative xmlns:adec="http://schemas.microsoft.com/office/drawing/2017/decorative" val="1"/>
              </a:ext>
            </a:extLst>
          </p:cNvPr>
          <p:cNvSpPr/>
          <p:nvPr userDrawn="1"/>
        </p:nvSpPr>
        <p:spPr>
          <a:xfrm>
            <a:off x="0" y="447675"/>
            <a:ext cx="12192000" cy="182880"/>
          </a:xfrm>
          <a:prstGeom prst="rect">
            <a:avLst/>
          </a:prstGeom>
          <a:solidFill>
            <a:srgbClr val="5EB3E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5A5187EC-01C5-F492-B13C-4574FEA69F7D}"/>
              </a:ext>
              <a:ext uri="{C183D7F6-B498-43B3-948B-1728B52AA6E4}">
                <adec:decorative xmlns:adec="http://schemas.microsoft.com/office/drawing/2017/decorative" val="1"/>
              </a:ext>
            </a:extLst>
          </p:cNvPr>
          <p:cNvSpPr/>
          <p:nvPr userDrawn="1"/>
        </p:nvSpPr>
        <p:spPr>
          <a:xfrm>
            <a:off x="0" y="0"/>
            <a:ext cx="12192000" cy="457200"/>
          </a:xfrm>
          <a:prstGeom prst="rect">
            <a:avLst/>
          </a:prstGeom>
          <a:solidFill>
            <a:srgbClr val="093B6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1922D059-F0C1-9701-EF17-9C9F85532303}"/>
              </a:ext>
              <a:ext uri="{C183D7F6-B498-43B3-948B-1728B52AA6E4}">
                <adec:decorative xmlns:adec="http://schemas.microsoft.com/office/drawing/2017/decorative" val="1"/>
              </a:ext>
            </a:extLst>
          </p:cNvPr>
          <p:cNvSpPr/>
          <p:nvPr userDrawn="1"/>
        </p:nvSpPr>
        <p:spPr>
          <a:xfrm>
            <a:off x="-1673" y="5626332"/>
            <a:ext cx="12192000" cy="182880"/>
          </a:xfrm>
          <a:prstGeom prst="rect">
            <a:avLst/>
          </a:prstGeom>
          <a:solidFill>
            <a:srgbClr val="5EB3E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1" name="Picture 10">
            <a:extLst>
              <a:ext uri="{FF2B5EF4-FFF2-40B4-BE49-F238E27FC236}">
                <a16:creationId xmlns:a16="http://schemas.microsoft.com/office/drawing/2014/main" id="{AE870D44-00C5-371E-A74D-636AF400F742}"/>
              </a:ext>
              <a:ext uri="{C183D7F6-B498-43B3-948B-1728B52AA6E4}">
                <adec:decorative xmlns:adec="http://schemas.microsoft.com/office/drawing/2017/decorative" val="1"/>
              </a:ext>
            </a:extLst>
          </p:cNvPr>
          <p:cNvPicPr>
            <a:picLocks noChangeAspect="1"/>
          </p:cNvPicPr>
          <p:nvPr userDrawn="1"/>
        </p:nvPicPr>
        <p:blipFill>
          <a:blip r:embed="rId17">
            <a:extLst>
              <a:ext uri="{28A0092B-C50C-407E-A947-70E740481C1C}">
                <a14:useLocalDpi xmlns:a14="http://schemas.microsoft.com/office/drawing/2010/main" val="0"/>
              </a:ext>
            </a:extLst>
          </a:blip>
          <a:srcRect/>
          <a:stretch/>
        </p:blipFill>
        <p:spPr>
          <a:xfrm>
            <a:off x="144789" y="5824728"/>
            <a:ext cx="1739340" cy="1033272"/>
          </a:xfrm>
          <a:prstGeom prst="rect">
            <a:avLst/>
          </a:prstGeom>
        </p:spPr>
      </p:pic>
      <p:pic>
        <p:nvPicPr>
          <p:cNvPr id="14" name="Picture 13">
            <a:extLst>
              <a:ext uri="{FF2B5EF4-FFF2-40B4-BE49-F238E27FC236}">
                <a16:creationId xmlns:a16="http://schemas.microsoft.com/office/drawing/2014/main" id="{1EDFB166-2F88-F4E2-8034-F89F538724AA}"/>
              </a:ext>
              <a:ext uri="{C183D7F6-B498-43B3-948B-1728B52AA6E4}">
                <adec:decorative xmlns:adec="http://schemas.microsoft.com/office/drawing/2017/decorative" val="1"/>
              </a:ext>
            </a:extLst>
          </p:cNvPr>
          <p:cNvPicPr>
            <a:picLocks noChangeAspect="1"/>
          </p:cNvPicPr>
          <p:nvPr userDrawn="1"/>
        </p:nvPicPr>
        <p:blipFill>
          <a:blip r:embed="rId18" cstate="print">
            <a:extLst>
              <a:ext uri="{28A0092B-C50C-407E-A947-70E740481C1C}">
                <a14:useLocalDpi xmlns:a14="http://schemas.microsoft.com/office/drawing/2010/main" val="0"/>
              </a:ext>
            </a:extLst>
          </a:blip>
          <a:stretch>
            <a:fillRect/>
          </a:stretch>
        </p:blipFill>
        <p:spPr>
          <a:xfrm>
            <a:off x="10586848" y="5999643"/>
            <a:ext cx="1381632" cy="723712"/>
          </a:xfrm>
          <a:prstGeom prst="rect">
            <a:avLst/>
          </a:prstGeom>
        </p:spPr>
      </p:pic>
    </p:spTree>
    <p:extLst>
      <p:ext uri="{BB962C8B-B14F-4D97-AF65-F5344CB8AC3E}">
        <p14:creationId xmlns:p14="http://schemas.microsoft.com/office/powerpoint/2010/main" val="1710249969"/>
      </p:ext>
    </p:extLst>
  </p:cSld>
  <p:clrMap bg1="lt1" tx1="dk1" bg2="lt2" tx2="dk2" accent1="accent1" accent2="accent2" accent3="accent3" accent4="accent4" accent5="accent5" accent6="accent6" hlink="hlink" folHlink="folHlink"/>
  <p:sldLayoutIdLst>
    <p:sldLayoutId id="2147483649" r:id="rId1"/>
    <p:sldLayoutId id="2147483659" r:id="rId2"/>
    <p:sldLayoutId id="2147483660" r:id="rId3"/>
    <p:sldLayoutId id="2147483650" r:id="rId4"/>
    <p:sldLayoutId id="2147483658" r:id="rId5"/>
    <p:sldLayoutId id="2147483662" r:id="rId6"/>
    <p:sldLayoutId id="2147483661" r:id="rId7"/>
    <p:sldLayoutId id="2147483651" r:id="rId8"/>
    <p:sldLayoutId id="2147483652" r:id="rId9"/>
    <p:sldLayoutId id="2147483664" r:id="rId10"/>
    <p:sldLayoutId id="2147483653" r:id="rId11"/>
    <p:sldLayoutId id="2147483654" r:id="rId12"/>
    <p:sldLayoutId id="2147483655" r:id="rId13"/>
    <p:sldLayoutId id="2147483656" r:id="rId14"/>
    <p:sldLayoutId id="2147483657" r:id="rId15"/>
  </p:sldLayoutIdLst>
  <p:hf hdr="0" ftr="0" dt="0"/>
  <p:txStyles>
    <p:titleStyle>
      <a:lvl1pPr algn="l" defTabSz="914400" rtl="0" eaLnBrk="1" latinLnBrk="0" hangingPunct="1">
        <a:lnSpc>
          <a:spcPct val="114000"/>
        </a:lnSpc>
        <a:spcBef>
          <a:spcPct val="0"/>
        </a:spcBef>
        <a:buNone/>
        <a:defRPr sz="4400" kern="1200" spc="40" baseline="0">
          <a:solidFill>
            <a:srgbClr val="093B60"/>
          </a:solidFill>
          <a:latin typeface="+mj-lt"/>
          <a:ea typeface="+mj-ea"/>
          <a:cs typeface="+mj-cs"/>
        </a:defRPr>
      </a:lvl1pPr>
    </p:titleStyle>
    <p:bodyStyle>
      <a:lvl1pPr marL="914400" indent="-457200" algn="l" defTabSz="914400" rtl="0" eaLnBrk="1" latinLnBrk="0" hangingPunct="1">
        <a:lnSpc>
          <a:spcPct val="114000"/>
        </a:lnSpc>
        <a:spcBef>
          <a:spcPts val="600"/>
        </a:spcBef>
        <a:spcAft>
          <a:spcPts val="600"/>
        </a:spcAft>
        <a:buFont typeface="Arial" panose="020B0604020202020204" pitchFamily="34" charset="0"/>
        <a:buChar char="●"/>
        <a:defRPr sz="2800" kern="1200" spc="40" baseline="0">
          <a:solidFill>
            <a:schemeClr val="tx1"/>
          </a:solidFill>
          <a:latin typeface="+mn-lt"/>
          <a:ea typeface="+mn-ea"/>
          <a:cs typeface="+mn-cs"/>
        </a:defRPr>
      </a:lvl1pPr>
      <a:lvl2pPr marL="1371600" indent="-457200" algn="l" defTabSz="914400" rtl="0" eaLnBrk="1" latinLnBrk="0" hangingPunct="1">
        <a:lnSpc>
          <a:spcPct val="114000"/>
        </a:lnSpc>
        <a:spcBef>
          <a:spcPts val="600"/>
        </a:spcBef>
        <a:spcAft>
          <a:spcPts val="600"/>
        </a:spcAft>
        <a:buFont typeface="Arial" panose="020B0604020202020204" pitchFamily="34" charset="0"/>
        <a:buChar char="○"/>
        <a:defRPr sz="2400" kern="1200" spc="40" baseline="0">
          <a:solidFill>
            <a:schemeClr val="tx1"/>
          </a:solidFill>
          <a:latin typeface="+mn-lt"/>
          <a:ea typeface="+mn-ea"/>
          <a:cs typeface="+mn-cs"/>
        </a:defRPr>
      </a:lvl2pPr>
      <a:lvl3pPr marL="1828800" indent="-457200" algn="l" defTabSz="914400" rtl="0" eaLnBrk="1" latinLnBrk="0" hangingPunct="1">
        <a:lnSpc>
          <a:spcPct val="114000"/>
        </a:lnSpc>
        <a:spcBef>
          <a:spcPts val="600"/>
        </a:spcBef>
        <a:spcAft>
          <a:spcPts val="600"/>
        </a:spcAft>
        <a:buFont typeface="Arial" panose="020B0604020202020204" pitchFamily="34" charset="0"/>
        <a:buChar char="■"/>
        <a:defRPr sz="2200" kern="1200" spc="40" baseline="0">
          <a:solidFill>
            <a:schemeClr val="tx1"/>
          </a:solidFill>
          <a:latin typeface="+mn-lt"/>
          <a:ea typeface="+mn-ea"/>
          <a:cs typeface="+mn-cs"/>
        </a:defRPr>
      </a:lvl3pPr>
      <a:lvl4pPr marL="2286000" indent="-457200" algn="l" defTabSz="914400" rtl="0" eaLnBrk="1" latinLnBrk="0" hangingPunct="1">
        <a:lnSpc>
          <a:spcPct val="114000"/>
        </a:lnSpc>
        <a:spcBef>
          <a:spcPts val="600"/>
        </a:spcBef>
        <a:spcAft>
          <a:spcPts val="600"/>
        </a:spcAft>
        <a:buFont typeface="Arial" panose="020B0604020202020204" pitchFamily="34" charset="0"/>
        <a:buChar char="●"/>
        <a:defRPr sz="2000" kern="1200" spc="40" baseline="0">
          <a:solidFill>
            <a:schemeClr val="tx1"/>
          </a:solidFill>
          <a:latin typeface="+mn-lt"/>
          <a:ea typeface="+mn-ea"/>
          <a:cs typeface="+mn-cs"/>
        </a:defRPr>
      </a:lvl4pPr>
      <a:lvl5pPr marL="2743200" indent="-457200" algn="l" defTabSz="914400" rtl="0" eaLnBrk="1" latinLnBrk="0" hangingPunct="1">
        <a:lnSpc>
          <a:spcPct val="114000"/>
        </a:lnSpc>
        <a:spcBef>
          <a:spcPts val="600"/>
        </a:spcBef>
        <a:spcAft>
          <a:spcPts val="600"/>
        </a:spcAft>
        <a:buFont typeface="Arial" panose="020B0604020202020204" pitchFamily="34" charset="0"/>
        <a:buChar char="–"/>
        <a:defRPr sz="1800" kern="1200" spc="40" baseline="0">
          <a:solidFill>
            <a:schemeClr val="tx1"/>
          </a:solidFill>
          <a:latin typeface="+mn-lt"/>
          <a:ea typeface="+mn-ea"/>
          <a:cs typeface="+mn-cs"/>
        </a:defRPr>
      </a:lvl5pPr>
      <a:lvl6pPr marL="3200400" indent="-4572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3657600" indent="-4572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4114800" indent="-4572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4572000" indent="-4572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kcc.ky.gov/Vocational-Rehabilitation"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4.jp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hyperlink" Target="https://apps.legislature.ky.gov/law/kar/titles/781/001/030/" TargetMode="Externa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2" Type="http://schemas.openxmlformats.org/officeDocument/2006/relationships/hyperlink" Target="https://ky.db101.org/" TargetMode="External"/><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3" Type="http://schemas.openxmlformats.org/officeDocument/2006/relationships/hyperlink" Target="https://kypa.net/get-help/" TargetMode="External"/><Relationship Id="rId2" Type="http://schemas.openxmlformats.org/officeDocument/2006/relationships/hyperlink" Target="https://askjan.org/" TargetMode="External"/><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6.xml.rels><?xml version="1.0" encoding="UTF-8" standalone="yes"?>
<Relationships xmlns="http://schemas.openxmlformats.org/package/2006/relationships"><Relationship Id="rId2" Type="http://schemas.openxmlformats.org/officeDocument/2006/relationships/hyperlink" Target="https://kcc.ky.gov/Vocational-Rehabilitation" TargetMode="External"/><Relationship Id="rId1" Type="http://schemas.openxmlformats.org/officeDocument/2006/relationships/slideLayout" Target="../slideLayouts/slideLayout4.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8.xml.rels><?xml version="1.0" encoding="UTF-8" standalone="yes"?>
<Relationships xmlns="http://schemas.openxmlformats.org/package/2006/relationships"><Relationship Id="rId3" Type="http://schemas.openxmlformats.org/officeDocument/2006/relationships/hyperlink" Target="https://www.law.cornell.edu/cfr/text/34/361.36" TargetMode="External"/><Relationship Id="rId2" Type="http://schemas.openxmlformats.org/officeDocument/2006/relationships/hyperlink" Target="https://kcc.ky.gov/Vocational-Rehabilitation" TargetMode="Externa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823FC8-9C44-345D-5D0F-E33353025DF4}"/>
              </a:ext>
            </a:extLst>
          </p:cNvPr>
          <p:cNvSpPr>
            <a:spLocks noGrp="1"/>
          </p:cNvSpPr>
          <p:nvPr>
            <p:ph type="ctrTitle"/>
          </p:nvPr>
        </p:nvSpPr>
        <p:spPr/>
        <p:txBody>
          <a:bodyPr anchor="ctr"/>
          <a:lstStyle/>
          <a:p>
            <a:r>
              <a:rPr lang="en-US" sz="3600" b="1" dirty="0"/>
              <a:t>KY Office of Vocational Rehabilitation </a:t>
            </a:r>
            <a:r>
              <a:rPr lang="en-US" sz="3200" b="1" dirty="0"/>
              <a:t>(OVR) </a:t>
            </a:r>
            <a:br>
              <a:rPr lang="en-US" sz="3600" b="1" dirty="0"/>
            </a:br>
            <a:r>
              <a:rPr lang="en-US" sz="3600" b="1" dirty="0"/>
              <a:t>Order of Selection</a:t>
            </a:r>
            <a:endParaRPr lang="en-US" sz="3600" dirty="0"/>
          </a:p>
        </p:txBody>
      </p:sp>
      <p:sp>
        <p:nvSpPr>
          <p:cNvPr id="3" name="Subtitle 2">
            <a:extLst>
              <a:ext uri="{FF2B5EF4-FFF2-40B4-BE49-F238E27FC236}">
                <a16:creationId xmlns:a16="http://schemas.microsoft.com/office/drawing/2014/main" id="{722A9DA2-8CDC-E8F3-6B14-76E8F24CF9BA}"/>
              </a:ext>
            </a:extLst>
          </p:cNvPr>
          <p:cNvSpPr>
            <a:spLocks noGrp="1"/>
          </p:cNvSpPr>
          <p:nvPr>
            <p:ph type="subTitle" idx="1"/>
          </p:nvPr>
        </p:nvSpPr>
        <p:spPr>
          <a:xfrm>
            <a:off x="6035842" y="4644136"/>
            <a:ext cx="5257800" cy="1073376"/>
          </a:xfrm>
        </p:spPr>
        <p:txBody>
          <a:bodyPr>
            <a:normAutofit fontScale="92500" lnSpcReduction="20000"/>
          </a:bodyPr>
          <a:lstStyle/>
          <a:p>
            <a:r>
              <a:rPr lang="en-US" dirty="0"/>
              <a:t>Overview of Order of Selection federal and state regulations, process for implementation, and state impact.</a:t>
            </a:r>
          </a:p>
        </p:txBody>
      </p:sp>
      <p:sp>
        <p:nvSpPr>
          <p:cNvPr id="8" name="Text Placeholder 7">
            <a:extLst>
              <a:ext uri="{FF2B5EF4-FFF2-40B4-BE49-F238E27FC236}">
                <a16:creationId xmlns:a16="http://schemas.microsoft.com/office/drawing/2014/main" id="{D1753BBC-133C-6E7C-1740-1E1045547B27}"/>
              </a:ext>
            </a:extLst>
          </p:cNvPr>
          <p:cNvSpPr>
            <a:spLocks noGrp="1"/>
          </p:cNvSpPr>
          <p:nvPr>
            <p:ph type="body" sz="quarter" idx="10"/>
          </p:nvPr>
        </p:nvSpPr>
        <p:spPr/>
        <p:txBody>
          <a:bodyPr/>
          <a:lstStyle/>
          <a:p>
            <a:r>
              <a:rPr lang="en-US" dirty="0">
                <a:hlinkClick r:id="rId3">
                  <a:extLst>
                    <a:ext uri="{A12FA001-AC4F-418D-AE19-62706E023703}">
                      <ahyp:hlinkClr xmlns:ahyp="http://schemas.microsoft.com/office/drawing/2018/hyperlinkcolor" val="tx"/>
                    </a:ext>
                  </a:extLst>
                </a:hlinkClick>
              </a:rPr>
              <a:t>kcc.ky.gov/Vocational-Rehabilitation</a:t>
            </a:r>
            <a:r>
              <a:rPr lang="en-US" dirty="0"/>
              <a:t> </a:t>
            </a:r>
          </a:p>
        </p:txBody>
      </p:sp>
      <p:pic>
        <p:nvPicPr>
          <p:cNvPr id="5" name="Picture 4" descr="logo for Education and Labor Cabinet with Team Kentucky branding">
            <a:extLst>
              <a:ext uri="{FF2B5EF4-FFF2-40B4-BE49-F238E27FC236}">
                <a16:creationId xmlns:a16="http://schemas.microsoft.com/office/drawing/2014/main" id="{99F93549-E61D-E48D-7ABC-9EB40D4851B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98358" y="1413764"/>
            <a:ext cx="3183082" cy="1600200"/>
          </a:xfrm>
          <a:prstGeom prst="rect">
            <a:avLst/>
          </a:prstGeom>
        </p:spPr>
      </p:pic>
      <p:pic>
        <p:nvPicPr>
          <p:cNvPr id="7" name="Picture 6" descr="logo for Vocational Rehabilitation with Kentucky Career Center branding">
            <a:extLst>
              <a:ext uri="{FF2B5EF4-FFF2-40B4-BE49-F238E27FC236}">
                <a16:creationId xmlns:a16="http://schemas.microsoft.com/office/drawing/2014/main" id="{01B538AE-B612-8C6A-1E7C-87D67DADE973}"/>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98358" y="3844036"/>
            <a:ext cx="3282351" cy="1600200"/>
          </a:xfrm>
          <a:prstGeom prst="rect">
            <a:avLst/>
          </a:prstGeom>
        </p:spPr>
      </p:pic>
    </p:spTree>
    <p:extLst>
      <p:ext uri="{BB962C8B-B14F-4D97-AF65-F5344CB8AC3E}">
        <p14:creationId xmlns:p14="http://schemas.microsoft.com/office/powerpoint/2010/main" val="1427111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C2470E-52E4-F1A6-C0E3-29042A84D114}"/>
              </a:ext>
            </a:extLst>
          </p:cNvPr>
          <p:cNvSpPr>
            <a:spLocks noGrp="1"/>
          </p:cNvSpPr>
          <p:nvPr>
            <p:ph type="title"/>
          </p:nvPr>
        </p:nvSpPr>
        <p:spPr/>
        <p:txBody>
          <a:bodyPr>
            <a:normAutofit/>
          </a:bodyPr>
          <a:lstStyle/>
          <a:p>
            <a:r>
              <a:rPr lang="en-US" dirty="0"/>
              <a:t>Financial Need - Consumers</a:t>
            </a:r>
          </a:p>
        </p:txBody>
      </p:sp>
      <p:sp>
        <p:nvSpPr>
          <p:cNvPr id="3" name="Content Placeholder 2">
            <a:extLst>
              <a:ext uri="{FF2B5EF4-FFF2-40B4-BE49-F238E27FC236}">
                <a16:creationId xmlns:a16="http://schemas.microsoft.com/office/drawing/2014/main" id="{BC115139-60BA-A5F7-C5A4-DE4960D82E56}"/>
              </a:ext>
            </a:extLst>
          </p:cNvPr>
          <p:cNvSpPr>
            <a:spLocks noGrp="1"/>
          </p:cNvSpPr>
          <p:nvPr>
            <p:ph idx="1"/>
          </p:nvPr>
        </p:nvSpPr>
        <p:spPr/>
        <p:txBody>
          <a:bodyPr/>
          <a:lstStyle/>
          <a:p>
            <a:pPr marL="457200" indent="0">
              <a:buNone/>
            </a:pPr>
            <a:r>
              <a:rPr lang="en-US" dirty="0"/>
              <a:t>There is no federal requirement that financial need be considered, but the State may choose to consider the financial need of eligible individuals or individuals who are receiving services through trial work experiences for purposes of determining the extent of their participation in the costs of vocational rehabilitation services, other than those identified as exempt from these. 34 CFR 361.54</a:t>
            </a:r>
          </a:p>
        </p:txBody>
      </p:sp>
      <p:sp>
        <p:nvSpPr>
          <p:cNvPr id="4" name="Slide Number Placeholder 3">
            <a:extLst>
              <a:ext uri="{FF2B5EF4-FFF2-40B4-BE49-F238E27FC236}">
                <a16:creationId xmlns:a16="http://schemas.microsoft.com/office/drawing/2014/main" id="{905A5637-46AF-2945-FEF8-A93D7D846B1F}"/>
              </a:ext>
            </a:extLst>
          </p:cNvPr>
          <p:cNvSpPr>
            <a:spLocks noGrp="1"/>
          </p:cNvSpPr>
          <p:nvPr>
            <p:ph type="sldNum" sz="quarter" idx="10"/>
          </p:nvPr>
        </p:nvSpPr>
        <p:spPr/>
        <p:txBody>
          <a:bodyPr/>
          <a:lstStyle/>
          <a:p>
            <a:fld id="{6420722D-409D-4A63-AECD-B618A6711DB6}" type="slidenum">
              <a:rPr lang="en-US" smtClean="0"/>
              <a:pPr/>
              <a:t>10</a:t>
            </a:fld>
            <a:endParaRPr lang="en-US" dirty="0"/>
          </a:p>
        </p:txBody>
      </p:sp>
    </p:spTree>
    <p:extLst>
      <p:ext uri="{BB962C8B-B14F-4D97-AF65-F5344CB8AC3E}">
        <p14:creationId xmlns:p14="http://schemas.microsoft.com/office/powerpoint/2010/main" val="42785250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2618269E-BDEC-A156-2E27-9EE2EE5769CA}"/>
              </a:ext>
            </a:extLst>
          </p:cNvPr>
          <p:cNvSpPr>
            <a:spLocks noGrp="1"/>
          </p:cNvSpPr>
          <p:nvPr>
            <p:ph type="title"/>
          </p:nvPr>
        </p:nvSpPr>
        <p:spPr/>
        <p:txBody>
          <a:bodyPr/>
          <a:lstStyle/>
          <a:p>
            <a:r>
              <a:rPr lang="en-US" dirty="0"/>
              <a:t>Financial Need – State Reg</a:t>
            </a:r>
          </a:p>
        </p:txBody>
      </p:sp>
      <p:sp>
        <p:nvSpPr>
          <p:cNvPr id="7" name="Content Placeholder 6">
            <a:extLst>
              <a:ext uri="{FF2B5EF4-FFF2-40B4-BE49-F238E27FC236}">
                <a16:creationId xmlns:a16="http://schemas.microsoft.com/office/drawing/2014/main" id="{1516C065-C018-83B1-D891-D1AF8E76D4D0}"/>
              </a:ext>
            </a:extLst>
          </p:cNvPr>
          <p:cNvSpPr>
            <a:spLocks noGrp="1"/>
          </p:cNvSpPr>
          <p:nvPr>
            <p:ph idx="1"/>
          </p:nvPr>
        </p:nvSpPr>
        <p:spPr/>
        <p:txBody>
          <a:bodyPr>
            <a:normAutofit fontScale="92500" lnSpcReduction="10000"/>
          </a:bodyPr>
          <a:lstStyle/>
          <a:p>
            <a:pPr marL="457200" indent="0">
              <a:buNone/>
            </a:pPr>
            <a:r>
              <a:rPr lang="en-US" dirty="0"/>
              <a:t>This is referred to in federal regulation as Financial Need but is also sometimes called Economic Need or Cost-Sharing.</a:t>
            </a:r>
          </a:p>
          <a:p>
            <a:pPr marL="457200" indent="0">
              <a:buNone/>
            </a:pPr>
            <a:r>
              <a:rPr lang="en-US" b="1" dirty="0"/>
              <a:t>State regulation – 781 KAR 1:030 Section 2(2) </a:t>
            </a:r>
            <a:r>
              <a:rPr lang="en-US" dirty="0"/>
              <a:t>– </a:t>
            </a:r>
            <a:r>
              <a:rPr lang="en-US" b="1" dirty="0"/>
              <a:t>Economic Need</a:t>
            </a:r>
            <a:r>
              <a:rPr lang="en-US" dirty="0"/>
              <a:t> -  requires the executive director to exempt services from economic needs test if the office is able to provide services to all eligible individuals with significant disabilities pursuant to Section 3 of this administrative regulation, with consideration of applicable comparable benefits as provided in 34 CFR 361.53.</a:t>
            </a:r>
          </a:p>
        </p:txBody>
      </p:sp>
      <p:sp>
        <p:nvSpPr>
          <p:cNvPr id="5" name="Slide Number Placeholder 4">
            <a:extLst>
              <a:ext uri="{FF2B5EF4-FFF2-40B4-BE49-F238E27FC236}">
                <a16:creationId xmlns:a16="http://schemas.microsoft.com/office/drawing/2014/main" id="{A3339019-C491-4294-F0F0-30FA66241884}"/>
              </a:ext>
            </a:extLst>
          </p:cNvPr>
          <p:cNvSpPr>
            <a:spLocks noGrp="1"/>
          </p:cNvSpPr>
          <p:nvPr>
            <p:ph type="sldNum" sz="quarter" idx="10"/>
          </p:nvPr>
        </p:nvSpPr>
        <p:spPr/>
        <p:txBody>
          <a:bodyPr/>
          <a:lstStyle/>
          <a:p>
            <a:fld id="{6420722D-409D-4A63-AECD-B618A6711DB6}" type="slidenum">
              <a:rPr lang="en-US" smtClean="0"/>
              <a:t>11</a:t>
            </a:fld>
            <a:endParaRPr lang="en-US" dirty="0"/>
          </a:p>
        </p:txBody>
      </p:sp>
    </p:spTree>
    <p:extLst>
      <p:ext uri="{BB962C8B-B14F-4D97-AF65-F5344CB8AC3E}">
        <p14:creationId xmlns:p14="http://schemas.microsoft.com/office/powerpoint/2010/main" val="41472135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C80B55-5632-AF18-2241-5D0D8C76FC48}"/>
              </a:ext>
            </a:extLst>
          </p:cNvPr>
          <p:cNvSpPr>
            <a:spLocks noGrp="1"/>
          </p:cNvSpPr>
          <p:nvPr>
            <p:ph type="title"/>
          </p:nvPr>
        </p:nvSpPr>
        <p:spPr/>
        <p:txBody>
          <a:bodyPr>
            <a:normAutofit fontScale="90000"/>
          </a:bodyPr>
          <a:lstStyle/>
          <a:p>
            <a:r>
              <a:rPr lang="en-US" dirty="0"/>
              <a:t>Order of Selection Financial/Economic Need</a:t>
            </a:r>
          </a:p>
        </p:txBody>
      </p:sp>
      <p:sp>
        <p:nvSpPr>
          <p:cNvPr id="3" name="Content Placeholder 2">
            <a:extLst>
              <a:ext uri="{FF2B5EF4-FFF2-40B4-BE49-F238E27FC236}">
                <a16:creationId xmlns:a16="http://schemas.microsoft.com/office/drawing/2014/main" id="{D5B61CC2-2D12-E83E-829B-064E4598FFCB}"/>
              </a:ext>
            </a:extLst>
          </p:cNvPr>
          <p:cNvSpPr>
            <a:spLocks noGrp="1"/>
          </p:cNvSpPr>
          <p:nvPr>
            <p:ph idx="1"/>
          </p:nvPr>
        </p:nvSpPr>
        <p:spPr>
          <a:xfrm>
            <a:off x="838200" y="2033337"/>
            <a:ext cx="10515600" cy="3541016"/>
          </a:xfrm>
        </p:spPr>
        <p:txBody>
          <a:bodyPr>
            <a:normAutofit fontScale="92500" lnSpcReduction="10000"/>
          </a:bodyPr>
          <a:lstStyle/>
          <a:p>
            <a:r>
              <a:rPr lang="en-US" dirty="0"/>
              <a:t>Upon determination that the state agency does not have sufficient funds to serve all eligible individuals, the agency Economic Need testing is reinstated. </a:t>
            </a:r>
          </a:p>
          <a:p>
            <a:r>
              <a:rPr lang="en-US" dirty="0"/>
              <a:t>781 KAR 1:030. Order of selection and economic need test for vocational rehabilitation services provides a full list of services that may or may not be impacted by economic need testing. </a:t>
            </a:r>
            <a:r>
              <a:rPr lang="en-US" dirty="0">
                <a:hlinkClick r:id="rId2"/>
              </a:rPr>
              <a:t>https://apps.legislature.ky.gov/law/kar/titles/781/001/030/</a:t>
            </a:r>
            <a:endParaRPr lang="en-US" dirty="0"/>
          </a:p>
        </p:txBody>
      </p:sp>
      <p:sp>
        <p:nvSpPr>
          <p:cNvPr id="4" name="Slide Number Placeholder 3">
            <a:extLst>
              <a:ext uri="{FF2B5EF4-FFF2-40B4-BE49-F238E27FC236}">
                <a16:creationId xmlns:a16="http://schemas.microsoft.com/office/drawing/2014/main" id="{75C8F4C1-15A2-CB91-0EBA-19D58DC58660}"/>
              </a:ext>
            </a:extLst>
          </p:cNvPr>
          <p:cNvSpPr>
            <a:spLocks noGrp="1"/>
          </p:cNvSpPr>
          <p:nvPr>
            <p:ph type="sldNum" sz="quarter" idx="10"/>
          </p:nvPr>
        </p:nvSpPr>
        <p:spPr/>
        <p:txBody>
          <a:bodyPr/>
          <a:lstStyle/>
          <a:p>
            <a:fld id="{6420722D-409D-4A63-AECD-B618A6711DB6}" type="slidenum">
              <a:rPr lang="en-US" smtClean="0"/>
              <a:pPr/>
              <a:t>12</a:t>
            </a:fld>
            <a:endParaRPr lang="en-US" dirty="0"/>
          </a:p>
        </p:txBody>
      </p:sp>
    </p:spTree>
    <p:extLst>
      <p:ext uri="{BB962C8B-B14F-4D97-AF65-F5344CB8AC3E}">
        <p14:creationId xmlns:p14="http://schemas.microsoft.com/office/powerpoint/2010/main" val="4735918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0D321A42-BE56-BBAE-9E7A-48680AAADAFA}"/>
              </a:ext>
            </a:extLst>
          </p:cNvPr>
          <p:cNvSpPr>
            <a:spLocks noGrp="1"/>
          </p:cNvSpPr>
          <p:nvPr>
            <p:ph type="title"/>
          </p:nvPr>
        </p:nvSpPr>
        <p:spPr/>
        <p:txBody>
          <a:bodyPr/>
          <a:lstStyle/>
          <a:p>
            <a:r>
              <a:rPr lang="en-US" dirty="0"/>
              <a:t>Order of Selection Historical Info</a:t>
            </a:r>
          </a:p>
        </p:txBody>
      </p:sp>
      <p:sp>
        <p:nvSpPr>
          <p:cNvPr id="6" name="Text Placeholder 5">
            <a:extLst>
              <a:ext uri="{FF2B5EF4-FFF2-40B4-BE49-F238E27FC236}">
                <a16:creationId xmlns:a16="http://schemas.microsoft.com/office/drawing/2014/main" id="{1AF693FF-1534-7E63-8C12-41A98EA88A66}"/>
              </a:ext>
            </a:extLst>
          </p:cNvPr>
          <p:cNvSpPr>
            <a:spLocks noGrp="1"/>
          </p:cNvSpPr>
          <p:nvPr>
            <p:ph type="body" idx="1"/>
          </p:nvPr>
        </p:nvSpPr>
        <p:spPr/>
        <p:txBody>
          <a:bodyPr>
            <a:normAutofit/>
          </a:bodyPr>
          <a:lstStyle/>
          <a:p>
            <a:r>
              <a:rPr lang="en-US" dirty="0"/>
              <a:t>The former Kentucky Office for the Blind, Kentucky Office of Vocational Rehabilitation and current Kentucky Office of Vocational Rehabilitation (combined agency) have previously been in Order of Selection. </a:t>
            </a:r>
          </a:p>
        </p:txBody>
      </p:sp>
      <p:sp>
        <p:nvSpPr>
          <p:cNvPr id="4" name="Slide Number Placeholder 3">
            <a:extLst>
              <a:ext uri="{FF2B5EF4-FFF2-40B4-BE49-F238E27FC236}">
                <a16:creationId xmlns:a16="http://schemas.microsoft.com/office/drawing/2014/main" id="{03824A61-5E5F-C3A7-D9BF-F2F2C12F7704}"/>
              </a:ext>
            </a:extLst>
          </p:cNvPr>
          <p:cNvSpPr>
            <a:spLocks noGrp="1"/>
          </p:cNvSpPr>
          <p:nvPr>
            <p:ph type="sldNum" sz="quarter" idx="12"/>
          </p:nvPr>
        </p:nvSpPr>
        <p:spPr/>
        <p:txBody>
          <a:bodyPr/>
          <a:lstStyle/>
          <a:p>
            <a:fld id="{6420722D-409D-4A63-AECD-B618A6711DB6}" type="slidenum">
              <a:rPr lang="en-US" smtClean="0"/>
              <a:pPr/>
              <a:t>13</a:t>
            </a:fld>
            <a:endParaRPr lang="en-US" dirty="0"/>
          </a:p>
        </p:txBody>
      </p:sp>
    </p:spTree>
    <p:extLst>
      <p:ext uri="{BB962C8B-B14F-4D97-AF65-F5344CB8AC3E}">
        <p14:creationId xmlns:p14="http://schemas.microsoft.com/office/powerpoint/2010/main" val="24687729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1214C0-9E04-32E0-A112-B71D504368E9}"/>
              </a:ext>
            </a:extLst>
          </p:cNvPr>
          <p:cNvSpPr>
            <a:spLocks noGrp="1"/>
          </p:cNvSpPr>
          <p:nvPr>
            <p:ph type="title"/>
          </p:nvPr>
        </p:nvSpPr>
        <p:spPr/>
        <p:txBody>
          <a:bodyPr>
            <a:noAutofit/>
          </a:bodyPr>
          <a:lstStyle/>
          <a:p>
            <a:r>
              <a:rPr lang="en-US" sz="3200" dirty="0"/>
              <a:t>Historic Order of Selection Documentation</a:t>
            </a:r>
          </a:p>
        </p:txBody>
      </p:sp>
      <p:sp>
        <p:nvSpPr>
          <p:cNvPr id="7" name="Content Placeholder 6">
            <a:extLst>
              <a:ext uri="{FF2B5EF4-FFF2-40B4-BE49-F238E27FC236}">
                <a16:creationId xmlns:a16="http://schemas.microsoft.com/office/drawing/2014/main" id="{954BC3A4-5280-5C7D-278F-43E874B95FC8}"/>
              </a:ext>
            </a:extLst>
          </p:cNvPr>
          <p:cNvSpPr>
            <a:spLocks noGrp="1"/>
          </p:cNvSpPr>
          <p:nvPr>
            <p:ph idx="1"/>
          </p:nvPr>
        </p:nvSpPr>
        <p:spPr/>
        <p:txBody>
          <a:bodyPr/>
          <a:lstStyle/>
          <a:p>
            <a:r>
              <a:rPr lang="en-US" dirty="0"/>
              <a:t>The Office of Vocational Rehabilitation federal state plan amendments show that the agency has had one or more categories closed for 37 of the past 42 years.</a:t>
            </a:r>
          </a:p>
          <a:p>
            <a:r>
              <a:rPr lang="en-US" dirty="0"/>
              <a:t>The 5 years of open categories began April 2020. </a:t>
            </a:r>
          </a:p>
        </p:txBody>
      </p:sp>
      <p:sp>
        <p:nvSpPr>
          <p:cNvPr id="4" name="Slide Number Placeholder 3">
            <a:extLst>
              <a:ext uri="{FF2B5EF4-FFF2-40B4-BE49-F238E27FC236}">
                <a16:creationId xmlns:a16="http://schemas.microsoft.com/office/drawing/2014/main" id="{408F14A8-DBDE-27D1-C77A-AB7440735EE5}"/>
              </a:ext>
            </a:extLst>
          </p:cNvPr>
          <p:cNvSpPr>
            <a:spLocks noGrp="1"/>
          </p:cNvSpPr>
          <p:nvPr>
            <p:ph type="sldNum" sz="quarter" idx="10"/>
          </p:nvPr>
        </p:nvSpPr>
        <p:spPr/>
        <p:txBody>
          <a:bodyPr/>
          <a:lstStyle/>
          <a:p>
            <a:fld id="{6420722D-409D-4A63-AECD-B618A6711DB6}" type="slidenum">
              <a:rPr lang="en-US" smtClean="0"/>
              <a:pPr/>
              <a:t>14</a:t>
            </a:fld>
            <a:endParaRPr lang="en-US" dirty="0"/>
          </a:p>
        </p:txBody>
      </p:sp>
    </p:spTree>
    <p:extLst>
      <p:ext uri="{BB962C8B-B14F-4D97-AF65-F5344CB8AC3E}">
        <p14:creationId xmlns:p14="http://schemas.microsoft.com/office/powerpoint/2010/main" val="25523380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14CF2B-7312-0E04-E341-CF503C17F4EF}"/>
              </a:ext>
            </a:extLst>
          </p:cNvPr>
          <p:cNvSpPr>
            <a:spLocks noGrp="1"/>
          </p:cNvSpPr>
          <p:nvPr>
            <p:ph type="title"/>
          </p:nvPr>
        </p:nvSpPr>
        <p:spPr/>
        <p:txBody>
          <a:bodyPr/>
          <a:lstStyle/>
          <a:p>
            <a:r>
              <a:rPr lang="en-US" dirty="0"/>
              <a:t>State Plan Amendment Data</a:t>
            </a:r>
          </a:p>
        </p:txBody>
      </p:sp>
      <p:pic>
        <p:nvPicPr>
          <p:cNvPr id="5" name="Content Placeholder 4" descr="Since April of 2020(5 years) all categories have been open. So only 12% of the time the past 42 years have all categories been open.">
            <a:extLst>
              <a:ext uri="{FF2B5EF4-FFF2-40B4-BE49-F238E27FC236}">
                <a16:creationId xmlns:a16="http://schemas.microsoft.com/office/drawing/2014/main" id="{1CE8ABF9-8CD8-D9EC-219F-C7558FE4BC1F}"/>
              </a:ext>
            </a:extLst>
          </p:cNvPr>
          <p:cNvPicPr>
            <a:picLocks noGrp="1" noChangeAspect="1"/>
          </p:cNvPicPr>
          <p:nvPr>
            <p:ph idx="1"/>
          </p:nvPr>
        </p:nvPicPr>
        <p:blipFill>
          <a:blip r:embed="rId2">
            <a:extLst>
              <a:ext uri="{28A0092B-C50C-407E-A947-70E740481C1C}">
                <a14:useLocalDpi xmlns:a14="http://schemas.microsoft.com/office/drawing/2010/main" val="0"/>
              </a:ext>
            </a:extLst>
          </a:blip>
          <a:srcRect/>
          <a:stretch/>
        </p:blipFill>
        <p:spPr>
          <a:xfrm>
            <a:off x="333569" y="1673225"/>
            <a:ext cx="11524862" cy="3511550"/>
          </a:xfrm>
          <a:prstGeom prst="rect">
            <a:avLst/>
          </a:prstGeom>
        </p:spPr>
      </p:pic>
      <p:sp>
        <p:nvSpPr>
          <p:cNvPr id="4" name="Slide Number Placeholder 3">
            <a:extLst>
              <a:ext uri="{FF2B5EF4-FFF2-40B4-BE49-F238E27FC236}">
                <a16:creationId xmlns:a16="http://schemas.microsoft.com/office/drawing/2014/main" id="{91E4EA7F-2AB8-711F-F1C1-39A2FBFA5BDC}"/>
              </a:ext>
            </a:extLst>
          </p:cNvPr>
          <p:cNvSpPr>
            <a:spLocks noGrp="1"/>
          </p:cNvSpPr>
          <p:nvPr>
            <p:ph type="sldNum" sz="quarter" idx="10"/>
          </p:nvPr>
        </p:nvSpPr>
        <p:spPr/>
        <p:txBody>
          <a:bodyPr/>
          <a:lstStyle/>
          <a:p>
            <a:fld id="{6420722D-409D-4A63-AECD-B618A6711DB6}" type="slidenum">
              <a:rPr lang="en-US" smtClean="0"/>
              <a:pPr/>
              <a:t>15</a:t>
            </a:fld>
            <a:endParaRPr lang="en-US" dirty="0"/>
          </a:p>
        </p:txBody>
      </p:sp>
    </p:spTree>
    <p:extLst>
      <p:ext uri="{BB962C8B-B14F-4D97-AF65-F5344CB8AC3E}">
        <p14:creationId xmlns:p14="http://schemas.microsoft.com/office/powerpoint/2010/main" val="114574098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79E15AF8-B316-FCC6-CFB0-90D2AC2D47FC}"/>
              </a:ext>
            </a:extLst>
          </p:cNvPr>
          <p:cNvSpPr>
            <a:spLocks noGrp="1"/>
          </p:cNvSpPr>
          <p:nvPr>
            <p:ph type="title"/>
          </p:nvPr>
        </p:nvSpPr>
        <p:spPr/>
        <p:txBody>
          <a:bodyPr/>
          <a:lstStyle/>
          <a:p>
            <a:r>
              <a:rPr lang="en-US" dirty="0"/>
              <a:t>Current Categories</a:t>
            </a:r>
          </a:p>
        </p:txBody>
      </p:sp>
      <p:sp>
        <p:nvSpPr>
          <p:cNvPr id="6" name="Text Placeholder 5">
            <a:extLst>
              <a:ext uri="{FF2B5EF4-FFF2-40B4-BE49-F238E27FC236}">
                <a16:creationId xmlns:a16="http://schemas.microsoft.com/office/drawing/2014/main" id="{C4EBF91F-E6B5-08EF-9C98-0FC912026539}"/>
              </a:ext>
            </a:extLst>
          </p:cNvPr>
          <p:cNvSpPr>
            <a:spLocks noGrp="1"/>
          </p:cNvSpPr>
          <p:nvPr>
            <p:ph type="body" idx="1"/>
          </p:nvPr>
        </p:nvSpPr>
        <p:spPr/>
        <p:txBody>
          <a:bodyPr>
            <a:normAutofit fontScale="92500"/>
          </a:bodyPr>
          <a:lstStyle/>
          <a:p>
            <a:r>
              <a:rPr lang="en-US" dirty="0"/>
              <a:t>The agency is required to identify Order of Selection categories within their state plan.  The following outlines the current categories. This section also defines functional capacities that further defines the categories.</a:t>
            </a:r>
          </a:p>
        </p:txBody>
      </p:sp>
      <p:sp>
        <p:nvSpPr>
          <p:cNvPr id="4" name="Slide Number Placeholder 3">
            <a:extLst>
              <a:ext uri="{FF2B5EF4-FFF2-40B4-BE49-F238E27FC236}">
                <a16:creationId xmlns:a16="http://schemas.microsoft.com/office/drawing/2014/main" id="{61C8629B-A25C-CE68-14AA-6507E89B2CBD}"/>
              </a:ext>
            </a:extLst>
          </p:cNvPr>
          <p:cNvSpPr>
            <a:spLocks noGrp="1"/>
          </p:cNvSpPr>
          <p:nvPr>
            <p:ph type="sldNum" sz="quarter" idx="12"/>
          </p:nvPr>
        </p:nvSpPr>
        <p:spPr/>
        <p:txBody>
          <a:bodyPr/>
          <a:lstStyle/>
          <a:p>
            <a:fld id="{6420722D-409D-4A63-AECD-B618A6711DB6}" type="slidenum">
              <a:rPr lang="en-US" smtClean="0"/>
              <a:pPr/>
              <a:t>16</a:t>
            </a:fld>
            <a:endParaRPr lang="en-US" dirty="0"/>
          </a:p>
        </p:txBody>
      </p:sp>
    </p:spTree>
    <p:extLst>
      <p:ext uri="{BB962C8B-B14F-4D97-AF65-F5344CB8AC3E}">
        <p14:creationId xmlns:p14="http://schemas.microsoft.com/office/powerpoint/2010/main" val="58346417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DB1FCE-1D42-754D-9FC1-B2F1EA0890AE}"/>
              </a:ext>
            </a:extLst>
          </p:cNvPr>
          <p:cNvSpPr>
            <a:spLocks noGrp="1"/>
          </p:cNvSpPr>
          <p:nvPr>
            <p:ph type="title"/>
          </p:nvPr>
        </p:nvSpPr>
        <p:spPr>
          <a:xfrm>
            <a:off x="119921" y="709863"/>
            <a:ext cx="11233879" cy="934170"/>
          </a:xfrm>
        </p:spPr>
        <p:txBody>
          <a:bodyPr>
            <a:normAutofit fontScale="90000"/>
          </a:bodyPr>
          <a:lstStyle/>
          <a:p>
            <a:r>
              <a:rPr lang="en-US" dirty="0"/>
              <a:t>Current Order of Selection Categories in KY</a:t>
            </a:r>
          </a:p>
        </p:txBody>
      </p:sp>
      <p:sp>
        <p:nvSpPr>
          <p:cNvPr id="5" name="Content Placeholder 4">
            <a:extLst>
              <a:ext uri="{FF2B5EF4-FFF2-40B4-BE49-F238E27FC236}">
                <a16:creationId xmlns:a16="http://schemas.microsoft.com/office/drawing/2014/main" id="{8B250510-5807-04B7-392E-3BB48246F1B9}"/>
              </a:ext>
            </a:extLst>
          </p:cNvPr>
          <p:cNvSpPr>
            <a:spLocks noGrp="1"/>
          </p:cNvSpPr>
          <p:nvPr>
            <p:ph idx="1"/>
          </p:nvPr>
        </p:nvSpPr>
        <p:spPr>
          <a:xfrm>
            <a:off x="584616" y="1876926"/>
            <a:ext cx="11233878" cy="3693448"/>
          </a:xfrm>
        </p:spPr>
        <p:txBody>
          <a:bodyPr>
            <a:normAutofit fontScale="92500" lnSpcReduction="20000"/>
          </a:bodyPr>
          <a:lstStyle/>
          <a:p>
            <a:pPr marL="457200" indent="0">
              <a:buNone/>
            </a:pPr>
            <a:r>
              <a:rPr lang="en-US" b="1" i="0" dirty="0">
                <a:solidFill>
                  <a:srgbClr val="333333"/>
                </a:solidFill>
                <a:effectLst/>
                <a:latin typeface="Neo Sans Std"/>
              </a:rPr>
              <a:t>Priority Category 1</a:t>
            </a:r>
            <a:r>
              <a:rPr lang="en-US" b="0" i="0" dirty="0">
                <a:solidFill>
                  <a:srgbClr val="333333"/>
                </a:solidFill>
                <a:effectLst/>
                <a:latin typeface="Neo Sans Std"/>
              </a:rPr>
              <a:t>: Eligible individuals with a most significant disability that limits three (3) or more functional capacities.​</a:t>
            </a:r>
          </a:p>
          <a:p>
            <a:pPr marL="457200" indent="0">
              <a:buNone/>
            </a:pPr>
            <a:r>
              <a:rPr lang="en-US" b="1" i="0" dirty="0">
                <a:solidFill>
                  <a:srgbClr val="333333"/>
                </a:solidFill>
                <a:effectLst/>
                <a:latin typeface="Neo Sans Std"/>
              </a:rPr>
              <a:t>Priority Category 2</a:t>
            </a:r>
            <a:r>
              <a:rPr lang="en-US" b="0" i="0" dirty="0">
                <a:solidFill>
                  <a:srgbClr val="333333"/>
                </a:solidFill>
                <a:effectLst/>
                <a:latin typeface="Neo Sans Std"/>
              </a:rPr>
              <a:t>: Eligible individuals with a most significant disability that limits two (2) functional capacities.​</a:t>
            </a:r>
            <a:endParaRPr lang="en-US" dirty="0">
              <a:solidFill>
                <a:srgbClr val="333333"/>
              </a:solidFill>
              <a:latin typeface="Neo Sans Std"/>
            </a:endParaRPr>
          </a:p>
          <a:p>
            <a:pPr marL="457200" indent="0">
              <a:buNone/>
            </a:pPr>
            <a:r>
              <a:rPr lang="en-US" b="1" i="0" dirty="0">
                <a:solidFill>
                  <a:srgbClr val="333333"/>
                </a:solidFill>
                <a:effectLst/>
                <a:latin typeface="Neo Sans Std"/>
              </a:rPr>
              <a:t>Priority Category 3</a:t>
            </a:r>
            <a:r>
              <a:rPr lang="en-US" b="0" i="0" dirty="0">
                <a:solidFill>
                  <a:srgbClr val="333333"/>
                </a:solidFill>
                <a:effectLst/>
                <a:latin typeface="Neo Sans Std"/>
              </a:rPr>
              <a:t>: Eligible individuals with a significant disability that limits one (1) functional capacity. </a:t>
            </a:r>
          </a:p>
          <a:p>
            <a:pPr marL="457200" indent="0">
              <a:buNone/>
            </a:pPr>
            <a:r>
              <a:rPr lang="en-US" b="1" i="0" dirty="0">
                <a:solidFill>
                  <a:srgbClr val="333333"/>
                </a:solidFill>
                <a:effectLst/>
                <a:latin typeface="Neo Sans Std"/>
              </a:rPr>
              <a:t>Priority Category 4</a:t>
            </a:r>
            <a:r>
              <a:rPr lang="en-US" b="0" i="0" dirty="0">
                <a:solidFill>
                  <a:srgbClr val="333333"/>
                </a:solidFill>
                <a:effectLst/>
                <a:latin typeface="Neo Sans Std"/>
              </a:rPr>
              <a:t>: Eligible individuals with a non-significant disability.</a:t>
            </a:r>
            <a:endParaRPr lang="en-US" dirty="0"/>
          </a:p>
        </p:txBody>
      </p:sp>
      <p:sp>
        <p:nvSpPr>
          <p:cNvPr id="4" name="Slide Number Placeholder 3">
            <a:extLst>
              <a:ext uri="{FF2B5EF4-FFF2-40B4-BE49-F238E27FC236}">
                <a16:creationId xmlns:a16="http://schemas.microsoft.com/office/drawing/2014/main" id="{F7AAAF99-7D63-7C86-17BD-608598511A6E}"/>
              </a:ext>
            </a:extLst>
          </p:cNvPr>
          <p:cNvSpPr>
            <a:spLocks noGrp="1"/>
          </p:cNvSpPr>
          <p:nvPr>
            <p:ph type="sldNum" sz="quarter" idx="10"/>
          </p:nvPr>
        </p:nvSpPr>
        <p:spPr/>
        <p:txBody>
          <a:bodyPr/>
          <a:lstStyle/>
          <a:p>
            <a:fld id="{6420722D-409D-4A63-AECD-B618A6711DB6}" type="slidenum">
              <a:rPr lang="en-US" smtClean="0"/>
              <a:pPr/>
              <a:t>17</a:t>
            </a:fld>
            <a:endParaRPr lang="en-US" dirty="0"/>
          </a:p>
        </p:txBody>
      </p:sp>
    </p:spTree>
    <p:extLst>
      <p:ext uri="{BB962C8B-B14F-4D97-AF65-F5344CB8AC3E}">
        <p14:creationId xmlns:p14="http://schemas.microsoft.com/office/powerpoint/2010/main" val="66504196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46BE90-AD76-3605-C48B-524992D399FE}"/>
              </a:ext>
            </a:extLst>
          </p:cNvPr>
          <p:cNvSpPr>
            <a:spLocks noGrp="1"/>
          </p:cNvSpPr>
          <p:nvPr>
            <p:ph type="title"/>
          </p:nvPr>
        </p:nvSpPr>
        <p:spPr>
          <a:xfrm>
            <a:off x="592853" y="707725"/>
            <a:ext cx="11083332" cy="1040688"/>
          </a:xfrm>
        </p:spPr>
        <p:txBody>
          <a:bodyPr>
            <a:noAutofit/>
          </a:bodyPr>
          <a:lstStyle/>
          <a:p>
            <a:r>
              <a:rPr lang="en-US" sz="4000" dirty="0"/>
              <a:t>Functional Capacities Defined (1)</a:t>
            </a:r>
          </a:p>
        </p:txBody>
      </p:sp>
      <p:sp>
        <p:nvSpPr>
          <p:cNvPr id="3" name="Content Placeholder 2">
            <a:extLst>
              <a:ext uri="{FF2B5EF4-FFF2-40B4-BE49-F238E27FC236}">
                <a16:creationId xmlns:a16="http://schemas.microsoft.com/office/drawing/2014/main" id="{666F5C2E-FB36-F7C8-B0A6-3F3663C3DF5B}"/>
              </a:ext>
            </a:extLst>
          </p:cNvPr>
          <p:cNvSpPr>
            <a:spLocks noGrp="1"/>
          </p:cNvSpPr>
          <p:nvPr>
            <p:ph idx="1"/>
          </p:nvPr>
        </p:nvSpPr>
        <p:spPr>
          <a:xfrm>
            <a:off x="813915" y="1678074"/>
            <a:ext cx="10519787" cy="3928905"/>
          </a:xfrm>
        </p:spPr>
        <p:txBody>
          <a:bodyPr>
            <a:noAutofit/>
          </a:bodyPr>
          <a:lstStyle/>
          <a:p>
            <a:pPr marL="457200" indent="0">
              <a:buNone/>
            </a:pPr>
            <a:r>
              <a:rPr lang="en-US" sz="2000" b="1" i="0" u="none" strike="noStrike" baseline="0" dirty="0">
                <a:solidFill>
                  <a:srgbClr val="000000"/>
                </a:solidFill>
              </a:rPr>
              <a:t>Functional Capacity is a person’s ability to perform daily tasks and activities.</a:t>
            </a:r>
          </a:p>
          <a:p>
            <a:r>
              <a:rPr lang="en-US" sz="2000" b="1" dirty="0">
                <a:solidFill>
                  <a:srgbClr val="000000"/>
                </a:solidFill>
              </a:rPr>
              <a:t>M</a:t>
            </a:r>
            <a:r>
              <a:rPr lang="en-US" sz="2000" b="1" i="0" u="none" strike="noStrike" baseline="0" dirty="0">
                <a:solidFill>
                  <a:srgbClr val="000000"/>
                </a:solidFill>
              </a:rPr>
              <a:t>OBILITY - </a:t>
            </a:r>
            <a:r>
              <a:rPr lang="en-US" sz="2000" b="0" i="0" u="none" strike="noStrike" baseline="0" dirty="0">
                <a:solidFill>
                  <a:srgbClr val="000000"/>
                </a:solidFill>
              </a:rPr>
              <a:t>limitations moving efficiently from place to place.</a:t>
            </a:r>
          </a:p>
          <a:p>
            <a:r>
              <a:rPr lang="en-US" sz="2000" b="1" i="0" u="none" strike="noStrike" baseline="0" dirty="0">
                <a:solidFill>
                  <a:srgbClr val="000000"/>
                </a:solidFill>
              </a:rPr>
              <a:t>SELF CARE - </a:t>
            </a:r>
            <a:r>
              <a:rPr lang="en-US" sz="2000" b="0" i="0" u="none" strike="noStrike" baseline="0" dirty="0">
                <a:solidFill>
                  <a:srgbClr val="000000"/>
                </a:solidFill>
              </a:rPr>
              <a:t>limitations in skills needed to fulfill basic needs related to health, safety, hygiene, and financial management.</a:t>
            </a:r>
          </a:p>
          <a:p>
            <a:r>
              <a:rPr lang="en-US" sz="2000" b="1" i="0" u="none" strike="noStrike" baseline="0" dirty="0">
                <a:solidFill>
                  <a:srgbClr val="000000"/>
                </a:solidFill>
              </a:rPr>
              <a:t>WORK TOLERANCE - </a:t>
            </a:r>
            <a:r>
              <a:rPr lang="en-US" sz="2000" b="0" i="0" u="none" strike="noStrike" baseline="0" dirty="0">
                <a:solidFill>
                  <a:srgbClr val="000000"/>
                </a:solidFill>
              </a:rPr>
              <a:t>limitations carrying out physical and/or cognitive work tasks in an efficient and effective manner over a sustained period of time.</a:t>
            </a:r>
          </a:p>
          <a:p>
            <a:r>
              <a:rPr lang="en-US" sz="2000" b="1" i="0" u="none" strike="noStrike" baseline="0" dirty="0">
                <a:solidFill>
                  <a:srgbClr val="000000"/>
                </a:solidFill>
              </a:rPr>
              <a:t>INTERPERSONAL SKILLS - </a:t>
            </a:r>
            <a:r>
              <a:rPr lang="en-US" sz="2000" b="0" i="0" u="none" strike="noStrike" baseline="0" dirty="0">
                <a:solidFill>
                  <a:srgbClr val="000000"/>
                </a:solidFill>
              </a:rPr>
              <a:t>limitations interacting in a socially acceptable, mature manner with colleagues and the public to facilitate the normal flow of work activities.</a:t>
            </a:r>
          </a:p>
        </p:txBody>
      </p:sp>
      <p:sp>
        <p:nvSpPr>
          <p:cNvPr id="4" name="Slide Number Placeholder 3">
            <a:extLst>
              <a:ext uri="{FF2B5EF4-FFF2-40B4-BE49-F238E27FC236}">
                <a16:creationId xmlns:a16="http://schemas.microsoft.com/office/drawing/2014/main" id="{00416736-A4CA-C039-742B-D082CC3C1CEE}"/>
              </a:ext>
            </a:extLst>
          </p:cNvPr>
          <p:cNvSpPr>
            <a:spLocks noGrp="1"/>
          </p:cNvSpPr>
          <p:nvPr>
            <p:ph type="sldNum" sz="quarter" idx="10"/>
          </p:nvPr>
        </p:nvSpPr>
        <p:spPr/>
        <p:txBody>
          <a:bodyPr/>
          <a:lstStyle/>
          <a:p>
            <a:fld id="{6420722D-409D-4A63-AECD-B618A6711DB6}" type="slidenum">
              <a:rPr lang="en-US" smtClean="0"/>
              <a:pPr/>
              <a:t>18</a:t>
            </a:fld>
            <a:endParaRPr lang="en-US" dirty="0"/>
          </a:p>
        </p:txBody>
      </p:sp>
    </p:spTree>
    <p:extLst>
      <p:ext uri="{BB962C8B-B14F-4D97-AF65-F5344CB8AC3E}">
        <p14:creationId xmlns:p14="http://schemas.microsoft.com/office/powerpoint/2010/main" val="223642968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0CBCF-3322-D344-5769-4C471B29F8CF}"/>
              </a:ext>
            </a:extLst>
          </p:cNvPr>
          <p:cNvSpPr>
            <a:spLocks noGrp="1"/>
          </p:cNvSpPr>
          <p:nvPr>
            <p:ph type="title"/>
          </p:nvPr>
        </p:nvSpPr>
        <p:spPr/>
        <p:txBody>
          <a:bodyPr>
            <a:normAutofit/>
          </a:bodyPr>
          <a:lstStyle/>
          <a:p>
            <a:r>
              <a:rPr lang="en-US" sz="4000" dirty="0"/>
              <a:t>Functional Capacities (2)</a:t>
            </a:r>
          </a:p>
        </p:txBody>
      </p:sp>
      <p:sp>
        <p:nvSpPr>
          <p:cNvPr id="3" name="Content Placeholder 2">
            <a:extLst>
              <a:ext uri="{FF2B5EF4-FFF2-40B4-BE49-F238E27FC236}">
                <a16:creationId xmlns:a16="http://schemas.microsoft.com/office/drawing/2014/main" id="{91F959A4-E299-2EBC-AD3F-EC470D12727E}"/>
              </a:ext>
            </a:extLst>
          </p:cNvPr>
          <p:cNvSpPr>
            <a:spLocks noGrp="1"/>
          </p:cNvSpPr>
          <p:nvPr>
            <p:ph idx="1"/>
          </p:nvPr>
        </p:nvSpPr>
        <p:spPr/>
        <p:txBody>
          <a:bodyPr>
            <a:normAutofit fontScale="40000" lnSpcReduction="20000"/>
          </a:bodyPr>
          <a:lstStyle/>
          <a:p>
            <a:r>
              <a:rPr lang="en-US" sz="6000" b="1" i="0" u="none" strike="noStrike" baseline="0" dirty="0">
                <a:solidFill>
                  <a:srgbClr val="000000"/>
                </a:solidFill>
              </a:rPr>
              <a:t>WORK SKILLS - </a:t>
            </a:r>
            <a:r>
              <a:rPr lang="en-US" sz="6000" b="0" i="0" u="none" strike="noStrike" baseline="0" dirty="0">
                <a:solidFill>
                  <a:srgbClr val="000000"/>
                </a:solidFill>
              </a:rPr>
              <a:t>limitations in critical skills needed to carry out essential work functions such as functional academics, motor skills, processing speed, memory, and communication.</a:t>
            </a:r>
          </a:p>
          <a:p>
            <a:r>
              <a:rPr lang="en-US" sz="6000" b="1" i="0" u="none" strike="noStrike" baseline="0" dirty="0">
                <a:solidFill>
                  <a:srgbClr val="000000"/>
                </a:solidFill>
              </a:rPr>
              <a:t>COMMUNICATION - </a:t>
            </a:r>
            <a:r>
              <a:rPr lang="en-US" sz="6000" b="0" i="0" u="none" strike="noStrike" baseline="0" dirty="0">
                <a:solidFill>
                  <a:srgbClr val="000000"/>
                </a:solidFill>
              </a:rPr>
              <a:t>limitations accurately and efficiently transmitting or receiving information verbally or non-verbally.</a:t>
            </a:r>
          </a:p>
          <a:p>
            <a:r>
              <a:rPr lang="en-US" sz="6000" b="1" i="0" u="none" strike="noStrike" baseline="0" dirty="0">
                <a:solidFill>
                  <a:srgbClr val="000000"/>
                </a:solidFill>
              </a:rPr>
              <a:t>SELF-DIRECTION - </a:t>
            </a:r>
            <a:r>
              <a:rPr lang="en-US" sz="6000" b="0" i="0" u="none" strike="noStrike" baseline="0" dirty="0">
                <a:solidFill>
                  <a:srgbClr val="000000"/>
                </a:solidFill>
              </a:rPr>
              <a:t>limitations in planning, initiating, and monitoring behavior with respect to a desired outcome that serves to benefit the individual.</a:t>
            </a:r>
          </a:p>
          <a:p>
            <a:pPr marL="457200" indent="0">
              <a:buNone/>
            </a:pPr>
            <a:r>
              <a:rPr lang="en-US" sz="6000" dirty="0">
                <a:solidFill>
                  <a:srgbClr val="000000"/>
                </a:solidFill>
              </a:rPr>
              <a:t>		</a:t>
            </a:r>
            <a:r>
              <a:rPr lang="en-US" sz="6000" i="1" dirty="0">
                <a:solidFill>
                  <a:srgbClr val="000000"/>
                </a:solidFill>
              </a:rPr>
              <a:t>These capacities are standard across all states.</a:t>
            </a:r>
            <a:endParaRPr lang="en-US" dirty="0"/>
          </a:p>
        </p:txBody>
      </p:sp>
      <p:sp>
        <p:nvSpPr>
          <p:cNvPr id="4" name="Slide Number Placeholder 3">
            <a:extLst>
              <a:ext uri="{FF2B5EF4-FFF2-40B4-BE49-F238E27FC236}">
                <a16:creationId xmlns:a16="http://schemas.microsoft.com/office/drawing/2014/main" id="{836D73AF-E26C-A755-6F64-06CCE23F7FF8}"/>
              </a:ext>
            </a:extLst>
          </p:cNvPr>
          <p:cNvSpPr>
            <a:spLocks noGrp="1"/>
          </p:cNvSpPr>
          <p:nvPr>
            <p:ph type="sldNum" sz="quarter" idx="10"/>
          </p:nvPr>
        </p:nvSpPr>
        <p:spPr/>
        <p:txBody>
          <a:bodyPr/>
          <a:lstStyle/>
          <a:p>
            <a:fld id="{6420722D-409D-4A63-AECD-B618A6711DB6}" type="slidenum">
              <a:rPr lang="en-US" smtClean="0"/>
              <a:pPr/>
              <a:t>19</a:t>
            </a:fld>
            <a:endParaRPr lang="en-US" dirty="0"/>
          </a:p>
        </p:txBody>
      </p:sp>
    </p:spTree>
    <p:extLst>
      <p:ext uri="{BB962C8B-B14F-4D97-AF65-F5344CB8AC3E}">
        <p14:creationId xmlns:p14="http://schemas.microsoft.com/office/powerpoint/2010/main" val="27375481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E84ABF1F-8ECF-0688-20CD-7E4D7E948B92}"/>
              </a:ext>
            </a:extLst>
          </p:cNvPr>
          <p:cNvSpPr>
            <a:spLocks noGrp="1"/>
          </p:cNvSpPr>
          <p:nvPr>
            <p:ph type="title"/>
          </p:nvPr>
        </p:nvSpPr>
        <p:spPr/>
        <p:txBody>
          <a:bodyPr/>
          <a:lstStyle/>
          <a:p>
            <a:r>
              <a:rPr lang="en-US" dirty="0"/>
              <a:t>Order of Selection </a:t>
            </a:r>
          </a:p>
        </p:txBody>
      </p:sp>
      <p:sp>
        <p:nvSpPr>
          <p:cNvPr id="8" name="Text Placeholder 7">
            <a:extLst>
              <a:ext uri="{FF2B5EF4-FFF2-40B4-BE49-F238E27FC236}">
                <a16:creationId xmlns:a16="http://schemas.microsoft.com/office/drawing/2014/main" id="{DA12ACDF-040D-E4B0-199A-B05081C6F9DB}"/>
              </a:ext>
            </a:extLst>
          </p:cNvPr>
          <p:cNvSpPr>
            <a:spLocks noGrp="1"/>
          </p:cNvSpPr>
          <p:nvPr>
            <p:ph type="body" idx="1"/>
          </p:nvPr>
        </p:nvSpPr>
        <p:spPr/>
        <p:txBody>
          <a:bodyPr/>
          <a:lstStyle/>
          <a:p>
            <a:r>
              <a:rPr lang="en-US" dirty="0"/>
              <a:t>What it means to seek Order of Selection (Order of Selection) implementation, the process to obtain approval of Order of Selection and the history of Order of Selection for Kentucky OVR.</a:t>
            </a:r>
          </a:p>
        </p:txBody>
      </p:sp>
    </p:spTree>
    <p:extLst>
      <p:ext uri="{BB962C8B-B14F-4D97-AF65-F5344CB8AC3E}">
        <p14:creationId xmlns:p14="http://schemas.microsoft.com/office/powerpoint/2010/main" val="426823882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7C1467B9-0D7A-73FD-DA0B-5F8A95DC9D30}"/>
              </a:ext>
            </a:extLst>
          </p:cNvPr>
          <p:cNvSpPr>
            <a:spLocks noGrp="1"/>
          </p:cNvSpPr>
          <p:nvPr>
            <p:ph type="title"/>
          </p:nvPr>
        </p:nvSpPr>
        <p:spPr/>
        <p:txBody>
          <a:bodyPr/>
          <a:lstStyle/>
          <a:p>
            <a:r>
              <a:rPr lang="en-US" dirty="0"/>
              <a:t>Staff Training and Forms Revision</a:t>
            </a:r>
          </a:p>
        </p:txBody>
      </p:sp>
      <p:sp>
        <p:nvSpPr>
          <p:cNvPr id="6" name="Text Placeholder 5">
            <a:extLst>
              <a:ext uri="{FF2B5EF4-FFF2-40B4-BE49-F238E27FC236}">
                <a16:creationId xmlns:a16="http://schemas.microsoft.com/office/drawing/2014/main" id="{05D4459D-E391-ECF0-EFD3-924C696ED3E3}"/>
              </a:ext>
            </a:extLst>
          </p:cNvPr>
          <p:cNvSpPr>
            <a:spLocks noGrp="1"/>
          </p:cNvSpPr>
          <p:nvPr>
            <p:ph type="body" idx="1"/>
          </p:nvPr>
        </p:nvSpPr>
        <p:spPr/>
        <p:txBody>
          <a:bodyPr/>
          <a:lstStyle/>
          <a:p>
            <a:r>
              <a:rPr lang="en-US" dirty="0"/>
              <a:t>As a component of Order of Selection implementation, there are required updates for staff training, agency forms and the Case Management System</a:t>
            </a:r>
          </a:p>
        </p:txBody>
      </p:sp>
      <p:sp>
        <p:nvSpPr>
          <p:cNvPr id="4" name="Slide Number Placeholder 3">
            <a:extLst>
              <a:ext uri="{FF2B5EF4-FFF2-40B4-BE49-F238E27FC236}">
                <a16:creationId xmlns:a16="http://schemas.microsoft.com/office/drawing/2014/main" id="{36644A77-E89C-D385-DA3C-0BCD8D1B62D1}"/>
              </a:ext>
            </a:extLst>
          </p:cNvPr>
          <p:cNvSpPr>
            <a:spLocks noGrp="1"/>
          </p:cNvSpPr>
          <p:nvPr>
            <p:ph type="sldNum" sz="quarter" idx="12"/>
          </p:nvPr>
        </p:nvSpPr>
        <p:spPr/>
        <p:txBody>
          <a:bodyPr/>
          <a:lstStyle/>
          <a:p>
            <a:fld id="{6420722D-409D-4A63-AECD-B618A6711DB6}" type="slidenum">
              <a:rPr lang="en-US" smtClean="0"/>
              <a:pPr/>
              <a:t>20</a:t>
            </a:fld>
            <a:endParaRPr lang="en-US" dirty="0"/>
          </a:p>
        </p:txBody>
      </p:sp>
    </p:spTree>
    <p:extLst>
      <p:ext uri="{BB962C8B-B14F-4D97-AF65-F5344CB8AC3E}">
        <p14:creationId xmlns:p14="http://schemas.microsoft.com/office/powerpoint/2010/main" val="43250859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C8B425-EE45-C0BD-D30E-51DD82657DDF}"/>
              </a:ext>
            </a:extLst>
          </p:cNvPr>
          <p:cNvSpPr>
            <a:spLocks noGrp="1"/>
          </p:cNvSpPr>
          <p:nvPr>
            <p:ph type="title"/>
          </p:nvPr>
        </p:nvSpPr>
        <p:spPr/>
        <p:txBody>
          <a:bodyPr>
            <a:normAutofit fontScale="90000"/>
          </a:bodyPr>
          <a:lstStyle/>
          <a:p>
            <a:r>
              <a:rPr lang="en-US" dirty="0"/>
              <a:t>Staff Training on Order of Selection</a:t>
            </a:r>
          </a:p>
        </p:txBody>
      </p:sp>
      <p:sp>
        <p:nvSpPr>
          <p:cNvPr id="3" name="Content Placeholder 2">
            <a:extLst>
              <a:ext uri="{FF2B5EF4-FFF2-40B4-BE49-F238E27FC236}">
                <a16:creationId xmlns:a16="http://schemas.microsoft.com/office/drawing/2014/main" id="{7096A384-4A09-78A2-9F84-3BBB52DA62BF}"/>
              </a:ext>
            </a:extLst>
          </p:cNvPr>
          <p:cNvSpPr>
            <a:spLocks noGrp="1"/>
          </p:cNvSpPr>
          <p:nvPr>
            <p:ph idx="1"/>
          </p:nvPr>
        </p:nvSpPr>
        <p:spPr/>
        <p:txBody>
          <a:bodyPr>
            <a:normAutofit/>
          </a:bodyPr>
          <a:lstStyle/>
          <a:p>
            <a:pPr marL="457200" indent="0">
              <a:buNone/>
            </a:pPr>
            <a:r>
              <a:rPr lang="en-US" dirty="0"/>
              <a:t>During the approval process, the agency establishes needed training for staff for any updates on the state plan amendment, implementation procedures, impact on the case management system process, etc. This is in preparation for Order of Selection implementation but updates to processes are not put into place until the implementation date is approved.</a:t>
            </a:r>
          </a:p>
        </p:txBody>
      </p:sp>
      <p:sp>
        <p:nvSpPr>
          <p:cNvPr id="4" name="Slide Number Placeholder 3">
            <a:extLst>
              <a:ext uri="{FF2B5EF4-FFF2-40B4-BE49-F238E27FC236}">
                <a16:creationId xmlns:a16="http://schemas.microsoft.com/office/drawing/2014/main" id="{61055C92-1108-DB5B-D0AC-A18632773AF3}"/>
              </a:ext>
            </a:extLst>
          </p:cNvPr>
          <p:cNvSpPr>
            <a:spLocks noGrp="1"/>
          </p:cNvSpPr>
          <p:nvPr>
            <p:ph type="sldNum" sz="quarter" idx="10"/>
          </p:nvPr>
        </p:nvSpPr>
        <p:spPr/>
        <p:txBody>
          <a:bodyPr/>
          <a:lstStyle/>
          <a:p>
            <a:fld id="{6420722D-409D-4A63-AECD-B618A6711DB6}" type="slidenum">
              <a:rPr lang="en-US" smtClean="0"/>
              <a:pPr/>
              <a:t>21</a:t>
            </a:fld>
            <a:endParaRPr lang="en-US" dirty="0"/>
          </a:p>
        </p:txBody>
      </p:sp>
    </p:spTree>
    <p:extLst>
      <p:ext uri="{BB962C8B-B14F-4D97-AF65-F5344CB8AC3E}">
        <p14:creationId xmlns:p14="http://schemas.microsoft.com/office/powerpoint/2010/main" val="316655771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FBEFCDE4-1E0D-39D9-20B4-D4A095EB37E9}"/>
              </a:ext>
            </a:extLst>
          </p:cNvPr>
          <p:cNvSpPr>
            <a:spLocks noGrp="1"/>
          </p:cNvSpPr>
          <p:nvPr>
            <p:ph type="title"/>
          </p:nvPr>
        </p:nvSpPr>
        <p:spPr/>
        <p:txBody>
          <a:bodyPr>
            <a:normAutofit fontScale="90000"/>
          </a:bodyPr>
          <a:lstStyle/>
          <a:p>
            <a:r>
              <a:rPr lang="en-US" dirty="0"/>
              <a:t>Services impact when Order of Selection is implemented </a:t>
            </a:r>
          </a:p>
        </p:txBody>
      </p:sp>
      <p:sp>
        <p:nvSpPr>
          <p:cNvPr id="6" name="Text Placeholder 5">
            <a:extLst>
              <a:ext uri="{FF2B5EF4-FFF2-40B4-BE49-F238E27FC236}">
                <a16:creationId xmlns:a16="http://schemas.microsoft.com/office/drawing/2014/main" id="{B87A2601-3C61-ADE5-5CDD-8DCA46C94030}"/>
              </a:ext>
            </a:extLst>
          </p:cNvPr>
          <p:cNvSpPr>
            <a:spLocks noGrp="1"/>
          </p:cNvSpPr>
          <p:nvPr>
            <p:ph type="body" idx="1"/>
          </p:nvPr>
        </p:nvSpPr>
        <p:spPr/>
        <p:txBody>
          <a:bodyPr/>
          <a:lstStyle/>
          <a:p>
            <a:r>
              <a:rPr lang="en-US" dirty="0"/>
              <a:t>The following slides layout the implementation process and identifies the potential impacts for consumers, workforce partners and providers. The program impacted by Order of Selection is Statewide.</a:t>
            </a:r>
          </a:p>
        </p:txBody>
      </p:sp>
      <p:sp>
        <p:nvSpPr>
          <p:cNvPr id="4" name="Slide Number Placeholder 3">
            <a:extLst>
              <a:ext uri="{FF2B5EF4-FFF2-40B4-BE49-F238E27FC236}">
                <a16:creationId xmlns:a16="http://schemas.microsoft.com/office/drawing/2014/main" id="{1CD33207-F635-7C69-A7FF-8A56318EF05D}"/>
              </a:ext>
            </a:extLst>
          </p:cNvPr>
          <p:cNvSpPr>
            <a:spLocks noGrp="1"/>
          </p:cNvSpPr>
          <p:nvPr>
            <p:ph type="sldNum" sz="quarter" idx="12"/>
          </p:nvPr>
        </p:nvSpPr>
        <p:spPr/>
        <p:txBody>
          <a:bodyPr/>
          <a:lstStyle/>
          <a:p>
            <a:fld id="{6420722D-409D-4A63-AECD-B618A6711DB6}" type="slidenum">
              <a:rPr lang="en-US" smtClean="0"/>
              <a:pPr/>
              <a:t>22</a:t>
            </a:fld>
            <a:endParaRPr lang="en-US" dirty="0"/>
          </a:p>
        </p:txBody>
      </p:sp>
    </p:spTree>
    <p:extLst>
      <p:ext uri="{BB962C8B-B14F-4D97-AF65-F5344CB8AC3E}">
        <p14:creationId xmlns:p14="http://schemas.microsoft.com/office/powerpoint/2010/main" val="127674156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55D649-7D26-62EC-ABC3-B824789C526D}"/>
              </a:ext>
            </a:extLst>
          </p:cNvPr>
          <p:cNvSpPr>
            <a:spLocks noGrp="1"/>
          </p:cNvSpPr>
          <p:nvPr>
            <p:ph type="title"/>
          </p:nvPr>
        </p:nvSpPr>
        <p:spPr/>
        <p:txBody>
          <a:bodyPr>
            <a:normAutofit/>
          </a:bodyPr>
          <a:lstStyle/>
          <a:p>
            <a:r>
              <a:rPr lang="en-US" dirty="0"/>
              <a:t>Consumers – IPE Implemented</a:t>
            </a:r>
          </a:p>
        </p:txBody>
      </p:sp>
      <p:sp>
        <p:nvSpPr>
          <p:cNvPr id="3" name="Content Placeholder 2">
            <a:extLst>
              <a:ext uri="{FF2B5EF4-FFF2-40B4-BE49-F238E27FC236}">
                <a16:creationId xmlns:a16="http://schemas.microsoft.com/office/drawing/2014/main" id="{EC79E3D7-B9CF-C959-9A65-84AA9960A9E4}"/>
              </a:ext>
            </a:extLst>
          </p:cNvPr>
          <p:cNvSpPr>
            <a:spLocks noGrp="1"/>
          </p:cNvSpPr>
          <p:nvPr>
            <p:ph idx="1"/>
          </p:nvPr>
        </p:nvSpPr>
        <p:spPr>
          <a:xfrm>
            <a:off x="838200" y="2210637"/>
            <a:ext cx="10515600" cy="3363716"/>
          </a:xfrm>
        </p:spPr>
        <p:txBody>
          <a:bodyPr>
            <a:normAutofit fontScale="92500" lnSpcReduction="10000"/>
          </a:bodyPr>
          <a:lstStyle/>
          <a:p>
            <a:pPr marL="457200"/>
            <a:r>
              <a:rPr lang="en-US" dirty="0"/>
              <a:t>Upon Order of Selection approval, consumers with an implemented Individualized Plan for Employment (IPE) – regardless of their assigned priority category – will continue to be served.</a:t>
            </a:r>
          </a:p>
          <a:p>
            <a:pPr marL="457200"/>
            <a:r>
              <a:rPr lang="en-US" dirty="0"/>
              <a:t>Currently, there are more than 15,000 implemented plans that will continue without interruptions to services.</a:t>
            </a:r>
          </a:p>
          <a:p>
            <a:pPr marL="457200"/>
            <a:r>
              <a:rPr lang="en-US" dirty="0"/>
              <a:t>If plans implemented require revisions, that can also be done.</a:t>
            </a:r>
          </a:p>
        </p:txBody>
      </p:sp>
      <p:sp>
        <p:nvSpPr>
          <p:cNvPr id="4" name="Slide Number Placeholder 3">
            <a:extLst>
              <a:ext uri="{FF2B5EF4-FFF2-40B4-BE49-F238E27FC236}">
                <a16:creationId xmlns:a16="http://schemas.microsoft.com/office/drawing/2014/main" id="{5E1A33B4-5F0B-2470-30DA-66879150B99F}"/>
              </a:ext>
            </a:extLst>
          </p:cNvPr>
          <p:cNvSpPr>
            <a:spLocks noGrp="1"/>
          </p:cNvSpPr>
          <p:nvPr>
            <p:ph type="sldNum" sz="quarter" idx="10"/>
          </p:nvPr>
        </p:nvSpPr>
        <p:spPr/>
        <p:txBody>
          <a:bodyPr/>
          <a:lstStyle/>
          <a:p>
            <a:fld id="{6420722D-409D-4A63-AECD-B618A6711DB6}" type="slidenum">
              <a:rPr lang="en-US" smtClean="0"/>
              <a:pPr/>
              <a:t>23</a:t>
            </a:fld>
            <a:endParaRPr lang="en-US" dirty="0"/>
          </a:p>
        </p:txBody>
      </p:sp>
    </p:spTree>
    <p:extLst>
      <p:ext uri="{BB962C8B-B14F-4D97-AF65-F5344CB8AC3E}">
        <p14:creationId xmlns:p14="http://schemas.microsoft.com/office/powerpoint/2010/main" val="163866841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BEB23F-8A9C-9D4F-F54A-87835B4D5C37}"/>
              </a:ext>
            </a:extLst>
          </p:cNvPr>
          <p:cNvSpPr>
            <a:spLocks noGrp="1"/>
          </p:cNvSpPr>
          <p:nvPr>
            <p:ph type="title"/>
          </p:nvPr>
        </p:nvSpPr>
        <p:spPr/>
        <p:txBody>
          <a:bodyPr>
            <a:normAutofit fontScale="90000"/>
          </a:bodyPr>
          <a:lstStyle/>
          <a:p>
            <a:r>
              <a:rPr lang="en-US" dirty="0"/>
              <a:t>Consumers – IPE Not Implemented</a:t>
            </a:r>
          </a:p>
        </p:txBody>
      </p:sp>
      <p:sp>
        <p:nvSpPr>
          <p:cNvPr id="3" name="Content Placeholder 2">
            <a:extLst>
              <a:ext uri="{FF2B5EF4-FFF2-40B4-BE49-F238E27FC236}">
                <a16:creationId xmlns:a16="http://schemas.microsoft.com/office/drawing/2014/main" id="{211838FB-43F0-958D-B538-053DF0757193}"/>
              </a:ext>
            </a:extLst>
          </p:cNvPr>
          <p:cNvSpPr>
            <a:spLocks noGrp="1"/>
          </p:cNvSpPr>
          <p:nvPr>
            <p:ph idx="1"/>
          </p:nvPr>
        </p:nvSpPr>
        <p:spPr/>
        <p:txBody>
          <a:bodyPr>
            <a:normAutofit fontScale="92500" lnSpcReduction="10000"/>
          </a:bodyPr>
          <a:lstStyle/>
          <a:p>
            <a:r>
              <a:rPr lang="en-US" dirty="0"/>
              <a:t>Upon Order of Selection approval, consumers determined eligible but assigned to a closed priority category will be placed on a waiting list until funds are available to serve them.</a:t>
            </a:r>
          </a:p>
          <a:p>
            <a:r>
              <a:rPr lang="en-US" dirty="0"/>
              <a:t>Individuals determined eligible in a closed category have the option to develop their Individualized Plan for Employment (IPE), but it cannot be implemented until they are removed from the wait list.  They also have the choice to wait and develop their IPE when they are removed from the wait list.</a:t>
            </a:r>
          </a:p>
        </p:txBody>
      </p:sp>
      <p:sp>
        <p:nvSpPr>
          <p:cNvPr id="4" name="Slide Number Placeholder 3">
            <a:extLst>
              <a:ext uri="{FF2B5EF4-FFF2-40B4-BE49-F238E27FC236}">
                <a16:creationId xmlns:a16="http://schemas.microsoft.com/office/drawing/2014/main" id="{310740D0-065F-9B5D-11BD-65E33BF4D3FA}"/>
              </a:ext>
            </a:extLst>
          </p:cNvPr>
          <p:cNvSpPr>
            <a:spLocks noGrp="1"/>
          </p:cNvSpPr>
          <p:nvPr>
            <p:ph type="sldNum" sz="quarter" idx="10"/>
          </p:nvPr>
        </p:nvSpPr>
        <p:spPr/>
        <p:txBody>
          <a:bodyPr/>
          <a:lstStyle/>
          <a:p>
            <a:fld id="{6420722D-409D-4A63-AECD-B618A6711DB6}" type="slidenum">
              <a:rPr lang="en-US" smtClean="0"/>
              <a:pPr/>
              <a:t>24</a:t>
            </a:fld>
            <a:endParaRPr lang="en-US" dirty="0"/>
          </a:p>
        </p:txBody>
      </p:sp>
    </p:spTree>
    <p:extLst>
      <p:ext uri="{BB962C8B-B14F-4D97-AF65-F5344CB8AC3E}">
        <p14:creationId xmlns:p14="http://schemas.microsoft.com/office/powerpoint/2010/main" val="368773962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CB1E3F-7D92-CD64-49B9-8471EAC683B7}"/>
              </a:ext>
            </a:extLst>
          </p:cNvPr>
          <p:cNvSpPr>
            <a:spLocks noGrp="1"/>
          </p:cNvSpPr>
          <p:nvPr>
            <p:ph type="title"/>
          </p:nvPr>
        </p:nvSpPr>
        <p:spPr/>
        <p:txBody>
          <a:bodyPr/>
          <a:lstStyle/>
          <a:p>
            <a:r>
              <a:rPr lang="en-US" dirty="0"/>
              <a:t>New Referrals – What to Expect</a:t>
            </a:r>
          </a:p>
        </p:txBody>
      </p:sp>
      <p:sp>
        <p:nvSpPr>
          <p:cNvPr id="3" name="Content Placeholder 2">
            <a:extLst>
              <a:ext uri="{FF2B5EF4-FFF2-40B4-BE49-F238E27FC236}">
                <a16:creationId xmlns:a16="http://schemas.microsoft.com/office/drawing/2014/main" id="{4A8D2235-5D99-CDEA-C213-33D2FE25D313}"/>
              </a:ext>
            </a:extLst>
          </p:cNvPr>
          <p:cNvSpPr>
            <a:spLocks noGrp="1"/>
          </p:cNvSpPr>
          <p:nvPr>
            <p:ph idx="1"/>
          </p:nvPr>
        </p:nvSpPr>
        <p:spPr/>
        <p:txBody>
          <a:bodyPr>
            <a:normAutofit fontScale="92500" lnSpcReduction="20000"/>
          </a:bodyPr>
          <a:lstStyle/>
          <a:p>
            <a:r>
              <a:rPr lang="en-US" dirty="0"/>
              <a:t>Upon receipt of a referral, a counselor will schedule a meeting to complete an application for OVR services.  At the meeting the applicant will be informed about Order of Selection and the possibility that they may be placed on a wait list.</a:t>
            </a:r>
          </a:p>
          <a:p>
            <a:r>
              <a:rPr lang="en-US" dirty="0"/>
              <a:t>The counselor will process the application and determine eligibility within 60 days, or longer if an extension is needed and agreed to by the consumer.</a:t>
            </a:r>
          </a:p>
          <a:p>
            <a:r>
              <a:rPr lang="en-US" dirty="0"/>
              <a:t>If the individual is determined eligible, they will be assigned to a Priority Category based on their functional limitations.</a:t>
            </a:r>
          </a:p>
        </p:txBody>
      </p:sp>
      <p:sp>
        <p:nvSpPr>
          <p:cNvPr id="4" name="Slide Number Placeholder 3">
            <a:extLst>
              <a:ext uri="{FF2B5EF4-FFF2-40B4-BE49-F238E27FC236}">
                <a16:creationId xmlns:a16="http://schemas.microsoft.com/office/drawing/2014/main" id="{D8BA04C6-521D-66D0-59B7-A861015B7FBC}"/>
              </a:ext>
            </a:extLst>
          </p:cNvPr>
          <p:cNvSpPr>
            <a:spLocks noGrp="1"/>
          </p:cNvSpPr>
          <p:nvPr>
            <p:ph type="sldNum" sz="quarter" idx="10"/>
          </p:nvPr>
        </p:nvSpPr>
        <p:spPr/>
        <p:txBody>
          <a:bodyPr/>
          <a:lstStyle/>
          <a:p>
            <a:fld id="{6420722D-409D-4A63-AECD-B618A6711DB6}" type="slidenum">
              <a:rPr lang="en-US" smtClean="0"/>
              <a:pPr/>
              <a:t>25</a:t>
            </a:fld>
            <a:endParaRPr lang="en-US" dirty="0"/>
          </a:p>
        </p:txBody>
      </p:sp>
    </p:spTree>
    <p:extLst>
      <p:ext uri="{BB962C8B-B14F-4D97-AF65-F5344CB8AC3E}">
        <p14:creationId xmlns:p14="http://schemas.microsoft.com/office/powerpoint/2010/main" val="383049730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FF11E6-1F06-7F8B-2180-DFBD209439C1}"/>
              </a:ext>
            </a:extLst>
          </p:cNvPr>
          <p:cNvSpPr>
            <a:spLocks noGrp="1"/>
          </p:cNvSpPr>
          <p:nvPr>
            <p:ph type="title"/>
          </p:nvPr>
        </p:nvSpPr>
        <p:spPr/>
        <p:txBody>
          <a:bodyPr>
            <a:noAutofit/>
          </a:bodyPr>
          <a:lstStyle/>
          <a:p>
            <a:r>
              <a:rPr lang="en-US" sz="3600" dirty="0"/>
              <a:t>Written Notification - Order of Selection</a:t>
            </a:r>
          </a:p>
        </p:txBody>
      </p:sp>
      <p:sp>
        <p:nvSpPr>
          <p:cNvPr id="3" name="Content Placeholder 2">
            <a:extLst>
              <a:ext uri="{FF2B5EF4-FFF2-40B4-BE49-F238E27FC236}">
                <a16:creationId xmlns:a16="http://schemas.microsoft.com/office/drawing/2014/main" id="{66A66C52-98ED-550C-9D8D-DA1727C1F1B8}"/>
              </a:ext>
            </a:extLst>
          </p:cNvPr>
          <p:cNvSpPr>
            <a:spLocks noGrp="1"/>
          </p:cNvSpPr>
          <p:nvPr>
            <p:ph idx="1"/>
          </p:nvPr>
        </p:nvSpPr>
        <p:spPr/>
        <p:txBody>
          <a:bodyPr>
            <a:normAutofit fontScale="85000" lnSpcReduction="10000"/>
          </a:bodyPr>
          <a:lstStyle/>
          <a:p>
            <a:pPr marL="457200" indent="0">
              <a:buNone/>
            </a:pPr>
            <a:r>
              <a:rPr lang="en-US" dirty="0"/>
              <a:t>Each consumer placed on a waiting list will be notified in writing of:</a:t>
            </a:r>
          </a:p>
          <a:p>
            <a:r>
              <a:rPr lang="en-US" dirty="0"/>
              <a:t>The priority category definitions.</a:t>
            </a:r>
          </a:p>
          <a:p>
            <a:r>
              <a:rPr lang="en-US" dirty="0"/>
              <a:t>Their priority category assignment.</a:t>
            </a:r>
          </a:p>
          <a:p>
            <a:r>
              <a:rPr lang="en-US" dirty="0"/>
              <a:t>The possibility of reclassification if OVR is alerted to a change in the individual’s circumstances or due to misclassification.</a:t>
            </a:r>
          </a:p>
          <a:p>
            <a:r>
              <a:rPr lang="en-US" dirty="0"/>
              <a:t>The right to appeal the category assignment.</a:t>
            </a:r>
          </a:p>
          <a:p>
            <a:r>
              <a:rPr lang="en-US" dirty="0"/>
              <a:t>Contact information for other employment programs.</a:t>
            </a:r>
          </a:p>
        </p:txBody>
      </p:sp>
      <p:sp>
        <p:nvSpPr>
          <p:cNvPr id="4" name="Slide Number Placeholder 3">
            <a:extLst>
              <a:ext uri="{FF2B5EF4-FFF2-40B4-BE49-F238E27FC236}">
                <a16:creationId xmlns:a16="http://schemas.microsoft.com/office/drawing/2014/main" id="{684C4378-36B6-16C5-176A-30160ACE35DF}"/>
              </a:ext>
            </a:extLst>
          </p:cNvPr>
          <p:cNvSpPr>
            <a:spLocks noGrp="1"/>
          </p:cNvSpPr>
          <p:nvPr>
            <p:ph type="sldNum" sz="quarter" idx="10"/>
          </p:nvPr>
        </p:nvSpPr>
        <p:spPr/>
        <p:txBody>
          <a:bodyPr/>
          <a:lstStyle/>
          <a:p>
            <a:fld id="{6420722D-409D-4A63-AECD-B618A6711DB6}" type="slidenum">
              <a:rPr lang="en-US" smtClean="0"/>
              <a:pPr/>
              <a:t>26</a:t>
            </a:fld>
            <a:endParaRPr lang="en-US" dirty="0"/>
          </a:p>
        </p:txBody>
      </p:sp>
    </p:spTree>
    <p:extLst>
      <p:ext uri="{BB962C8B-B14F-4D97-AF65-F5344CB8AC3E}">
        <p14:creationId xmlns:p14="http://schemas.microsoft.com/office/powerpoint/2010/main" val="344992685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655D61-03EB-391D-7288-AF018CB24F5B}"/>
              </a:ext>
            </a:extLst>
          </p:cNvPr>
          <p:cNvSpPr>
            <a:spLocks noGrp="1"/>
          </p:cNvSpPr>
          <p:nvPr>
            <p:ph type="title"/>
          </p:nvPr>
        </p:nvSpPr>
        <p:spPr/>
        <p:txBody>
          <a:bodyPr>
            <a:noAutofit/>
          </a:bodyPr>
          <a:lstStyle/>
          <a:p>
            <a:r>
              <a:rPr lang="en-US" sz="4000" dirty="0"/>
              <a:t>Removal from the Wait List</a:t>
            </a:r>
          </a:p>
        </p:txBody>
      </p:sp>
      <p:sp>
        <p:nvSpPr>
          <p:cNvPr id="3" name="Content Placeholder 2">
            <a:extLst>
              <a:ext uri="{FF2B5EF4-FFF2-40B4-BE49-F238E27FC236}">
                <a16:creationId xmlns:a16="http://schemas.microsoft.com/office/drawing/2014/main" id="{775991D4-D071-5A37-9F6A-6BDDC44D468D}"/>
              </a:ext>
            </a:extLst>
          </p:cNvPr>
          <p:cNvSpPr>
            <a:spLocks noGrp="1"/>
          </p:cNvSpPr>
          <p:nvPr>
            <p:ph idx="1"/>
          </p:nvPr>
        </p:nvSpPr>
        <p:spPr>
          <a:xfrm>
            <a:off x="838200" y="1670523"/>
            <a:ext cx="10515600" cy="3516953"/>
          </a:xfrm>
        </p:spPr>
        <p:txBody>
          <a:bodyPr>
            <a:normAutofit fontScale="77500" lnSpcReduction="20000"/>
          </a:bodyPr>
          <a:lstStyle/>
          <a:p>
            <a:r>
              <a:rPr lang="en-US" dirty="0"/>
              <a:t>OVR will evaluate its ability to serve consumers on a quarterly basis.</a:t>
            </a:r>
          </a:p>
          <a:p>
            <a:r>
              <a:rPr lang="en-US" dirty="0"/>
              <a:t>When financial resources are available, those in Priority Category of Most Significant Disability will be served first based on their eligibility date. Consumers can be served from the wait list as funds allow.</a:t>
            </a:r>
          </a:p>
          <a:p>
            <a:r>
              <a:rPr lang="en-US" dirty="0"/>
              <a:t>When it is determined that all consumers in a category can be served and the category is opened, those on the wait list will be released based on the date they applied with oldest application dates released first.</a:t>
            </a:r>
          </a:p>
          <a:p>
            <a:r>
              <a:rPr lang="en-US" dirty="0"/>
              <a:t>A consumer on a wait list may request to be removed from the wait list if they choose to do so. </a:t>
            </a:r>
          </a:p>
        </p:txBody>
      </p:sp>
      <p:sp>
        <p:nvSpPr>
          <p:cNvPr id="4" name="Slide Number Placeholder 3">
            <a:extLst>
              <a:ext uri="{FF2B5EF4-FFF2-40B4-BE49-F238E27FC236}">
                <a16:creationId xmlns:a16="http://schemas.microsoft.com/office/drawing/2014/main" id="{78A77438-69A2-E17F-7F45-DD017A3E1A37}"/>
              </a:ext>
            </a:extLst>
          </p:cNvPr>
          <p:cNvSpPr>
            <a:spLocks noGrp="1"/>
          </p:cNvSpPr>
          <p:nvPr>
            <p:ph type="sldNum" sz="quarter" idx="10"/>
          </p:nvPr>
        </p:nvSpPr>
        <p:spPr/>
        <p:txBody>
          <a:bodyPr/>
          <a:lstStyle/>
          <a:p>
            <a:fld id="{6420722D-409D-4A63-AECD-B618A6711DB6}" type="slidenum">
              <a:rPr lang="en-US" smtClean="0"/>
              <a:pPr/>
              <a:t>27</a:t>
            </a:fld>
            <a:endParaRPr lang="en-US" dirty="0"/>
          </a:p>
        </p:txBody>
      </p:sp>
    </p:spTree>
    <p:extLst>
      <p:ext uri="{BB962C8B-B14F-4D97-AF65-F5344CB8AC3E}">
        <p14:creationId xmlns:p14="http://schemas.microsoft.com/office/powerpoint/2010/main" val="400841309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2276DE-2CE9-D91C-7F18-FD0132A042D1}"/>
              </a:ext>
            </a:extLst>
          </p:cNvPr>
          <p:cNvSpPr>
            <a:spLocks noGrp="1"/>
          </p:cNvSpPr>
          <p:nvPr>
            <p:ph type="title"/>
          </p:nvPr>
        </p:nvSpPr>
        <p:spPr/>
        <p:txBody>
          <a:bodyPr/>
          <a:lstStyle/>
          <a:p>
            <a:r>
              <a:rPr lang="en-US" dirty="0"/>
              <a:t>Ticket to Work Information</a:t>
            </a:r>
          </a:p>
        </p:txBody>
      </p:sp>
      <p:sp>
        <p:nvSpPr>
          <p:cNvPr id="3" name="Content Placeholder 2">
            <a:extLst>
              <a:ext uri="{FF2B5EF4-FFF2-40B4-BE49-F238E27FC236}">
                <a16:creationId xmlns:a16="http://schemas.microsoft.com/office/drawing/2014/main" id="{0E8655FC-88EE-70B3-8D68-470D5EAE5E9B}"/>
              </a:ext>
            </a:extLst>
          </p:cNvPr>
          <p:cNvSpPr>
            <a:spLocks noGrp="1"/>
          </p:cNvSpPr>
          <p:nvPr>
            <p:ph idx="1"/>
          </p:nvPr>
        </p:nvSpPr>
        <p:spPr/>
        <p:txBody>
          <a:bodyPr/>
          <a:lstStyle/>
          <a:p>
            <a:pPr marL="457200" indent="0">
              <a:buNone/>
            </a:pPr>
            <a:r>
              <a:rPr lang="en-US" dirty="0"/>
              <a:t>Ticketholders also have potential resources through Employment Networks for services.  </a:t>
            </a:r>
          </a:p>
          <a:p>
            <a:pPr marL="457200" indent="0">
              <a:buNone/>
            </a:pPr>
            <a:r>
              <a:rPr lang="en-US" dirty="0"/>
              <a:t>These individuals can be directed to the WIPA Program and/or </a:t>
            </a:r>
            <a:r>
              <a:rPr lang="en-US" dirty="0">
                <a:hlinkClick r:id="rId2"/>
              </a:rPr>
              <a:t>ky.db101.org</a:t>
            </a:r>
            <a:r>
              <a:rPr lang="en-US" dirty="0"/>
              <a:t> for benefit information. </a:t>
            </a:r>
          </a:p>
        </p:txBody>
      </p:sp>
      <p:sp>
        <p:nvSpPr>
          <p:cNvPr id="4" name="Slide Number Placeholder 3">
            <a:extLst>
              <a:ext uri="{FF2B5EF4-FFF2-40B4-BE49-F238E27FC236}">
                <a16:creationId xmlns:a16="http://schemas.microsoft.com/office/drawing/2014/main" id="{5D83920E-5574-9305-9BC6-F6CBBB1B5F7D}"/>
              </a:ext>
            </a:extLst>
          </p:cNvPr>
          <p:cNvSpPr>
            <a:spLocks noGrp="1"/>
          </p:cNvSpPr>
          <p:nvPr>
            <p:ph type="sldNum" sz="quarter" idx="10"/>
          </p:nvPr>
        </p:nvSpPr>
        <p:spPr/>
        <p:txBody>
          <a:bodyPr/>
          <a:lstStyle/>
          <a:p>
            <a:fld id="{6420722D-409D-4A63-AECD-B618A6711DB6}" type="slidenum">
              <a:rPr lang="en-US" smtClean="0"/>
              <a:pPr/>
              <a:t>28</a:t>
            </a:fld>
            <a:endParaRPr lang="en-US" dirty="0"/>
          </a:p>
        </p:txBody>
      </p:sp>
    </p:spTree>
    <p:extLst>
      <p:ext uri="{BB962C8B-B14F-4D97-AF65-F5344CB8AC3E}">
        <p14:creationId xmlns:p14="http://schemas.microsoft.com/office/powerpoint/2010/main" val="78143995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B01842-9B9E-899A-2447-AA803B2FACFD}"/>
              </a:ext>
            </a:extLst>
          </p:cNvPr>
          <p:cNvSpPr>
            <a:spLocks noGrp="1"/>
          </p:cNvSpPr>
          <p:nvPr>
            <p:ph type="title"/>
          </p:nvPr>
        </p:nvSpPr>
        <p:spPr/>
        <p:txBody>
          <a:bodyPr/>
          <a:lstStyle/>
          <a:p>
            <a:r>
              <a:rPr lang="en-US" dirty="0"/>
              <a:t>Impact on Partners and Employers</a:t>
            </a:r>
          </a:p>
        </p:txBody>
      </p:sp>
      <p:sp>
        <p:nvSpPr>
          <p:cNvPr id="4" name="Slide Number Placeholder 3">
            <a:extLst>
              <a:ext uri="{FF2B5EF4-FFF2-40B4-BE49-F238E27FC236}">
                <a16:creationId xmlns:a16="http://schemas.microsoft.com/office/drawing/2014/main" id="{AEFF787B-40BA-9503-80EF-8A3C3E365049}"/>
              </a:ext>
            </a:extLst>
          </p:cNvPr>
          <p:cNvSpPr>
            <a:spLocks noGrp="1"/>
          </p:cNvSpPr>
          <p:nvPr>
            <p:ph type="sldNum" sz="quarter" idx="12"/>
          </p:nvPr>
        </p:nvSpPr>
        <p:spPr/>
        <p:txBody>
          <a:bodyPr/>
          <a:lstStyle/>
          <a:p>
            <a:fld id="{6420722D-409D-4A63-AECD-B618A6711DB6}" type="slidenum">
              <a:rPr lang="en-US" smtClean="0"/>
              <a:t>29</a:t>
            </a:fld>
            <a:endParaRPr lang="en-US" dirty="0"/>
          </a:p>
        </p:txBody>
      </p:sp>
    </p:spTree>
    <p:extLst>
      <p:ext uri="{BB962C8B-B14F-4D97-AF65-F5344CB8AC3E}">
        <p14:creationId xmlns:p14="http://schemas.microsoft.com/office/powerpoint/2010/main" val="14686409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761468-9611-3409-FC79-1133A5774071}"/>
              </a:ext>
            </a:extLst>
          </p:cNvPr>
          <p:cNvSpPr>
            <a:spLocks noGrp="1"/>
          </p:cNvSpPr>
          <p:nvPr>
            <p:ph type="title"/>
          </p:nvPr>
        </p:nvSpPr>
        <p:spPr>
          <a:xfrm>
            <a:off x="419725" y="419725"/>
            <a:ext cx="10934075" cy="1224308"/>
          </a:xfrm>
        </p:spPr>
        <p:txBody>
          <a:bodyPr/>
          <a:lstStyle/>
          <a:p>
            <a:r>
              <a:rPr lang="en-US" dirty="0"/>
              <a:t>What is an Order of Selection</a:t>
            </a:r>
          </a:p>
        </p:txBody>
      </p:sp>
      <p:sp>
        <p:nvSpPr>
          <p:cNvPr id="6" name="Content Placeholder 5">
            <a:extLst>
              <a:ext uri="{FF2B5EF4-FFF2-40B4-BE49-F238E27FC236}">
                <a16:creationId xmlns:a16="http://schemas.microsoft.com/office/drawing/2014/main" id="{3F324159-5A4E-C74A-FE0B-792C9065C944}"/>
              </a:ext>
            </a:extLst>
          </p:cNvPr>
          <p:cNvSpPr>
            <a:spLocks noGrp="1"/>
          </p:cNvSpPr>
          <p:nvPr>
            <p:ph idx="1"/>
          </p:nvPr>
        </p:nvSpPr>
        <p:spPr>
          <a:xfrm>
            <a:off x="224851" y="1512965"/>
            <a:ext cx="11547423" cy="4227435"/>
          </a:xfrm>
        </p:spPr>
        <p:txBody>
          <a:bodyPr>
            <a:normAutofit fontScale="92500" lnSpcReduction="20000"/>
          </a:bodyPr>
          <a:lstStyle/>
          <a:p>
            <a:r>
              <a:rPr lang="en-US" sz="2800" b="0" i="0" u="none" strike="noStrike" baseline="0" dirty="0"/>
              <a:t>The utilization of the Order of Selection is the appropriate mechanism as defined within the Rehabilitation Act for vocational rehabilitation programs to manage the consumer caseload when there is insufficient funding or staffing to support the demand.</a:t>
            </a:r>
          </a:p>
          <a:p>
            <a:r>
              <a:rPr lang="en-US" sz="2800" dirty="0"/>
              <a:t>In an Order of Selection, individuals with the most significant disabilities will be selected first for the provision of vocational rehabilitation services.</a:t>
            </a:r>
          </a:p>
          <a:p>
            <a:r>
              <a:rPr lang="en-US" sz="2800" b="0" i="0" u="none" strike="noStrike" baseline="0" dirty="0"/>
              <a:t>Utilizing the Order of Selection will allow OVR time to adjust programs and implement additional cost saving measures under the assumption that flat funding may continue. </a:t>
            </a:r>
            <a:endParaRPr lang="en-US" dirty="0"/>
          </a:p>
        </p:txBody>
      </p:sp>
      <p:sp>
        <p:nvSpPr>
          <p:cNvPr id="5" name="Slide Number Placeholder 4">
            <a:extLst>
              <a:ext uri="{FF2B5EF4-FFF2-40B4-BE49-F238E27FC236}">
                <a16:creationId xmlns:a16="http://schemas.microsoft.com/office/drawing/2014/main" id="{816DFEE1-1B26-F76B-9FB7-183995B99255}"/>
              </a:ext>
            </a:extLst>
          </p:cNvPr>
          <p:cNvSpPr>
            <a:spLocks noGrp="1"/>
          </p:cNvSpPr>
          <p:nvPr>
            <p:ph type="sldNum" sz="quarter" idx="10"/>
          </p:nvPr>
        </p:nvSpPr>
        <p:spPr/>
        <p:txBody>
          <a:bodyPr/>
          <a:lstStyle/>
          <a:p>
            <a:fld id="{6420722D-409D-4A63-AECD-B618A6711DB6}" type="slidenum">
              <a:rPr lang="en-US" smtClean="0"/>
              <a:t>3</a:t>
            </a:fld>
            <a:endParaRPr lang="en-US" dirty="0"/>
          </a:p>
        </p:txBody>
      </p:sp>
    </p:spTree>
    <p:extLst>
      <p:ext uri="{BB962C8B-B14F-4D97-AF65-F5344CB8AC3E}">
        <p14:creationId xmlns:p14="http://schemas.microsoft.com/office/powerpoint/2010/main" val="171645692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2A23B7-2C61-A6BF-F0E8-CB49E8B5DD54}"/>
              </a:ext>
            </a:extLst>
          </p:cNvPr>
          <p:cNvSpPr>
            <a:spLocks noGrp="1"/>
          </p:cNvSpPr>
          <p:nvPr>
            <p:ph type="title"/>
          </p:nvPr>
        </p:nvSpPr>
        <p:spPr/>
        <p:txBody>
          <a:bodyPr/>
          <a:lstStyle/>
          <a:p>
            <a:r>
              <a:rPr lang="en-US" dirty="0"/>
              <a:t>Impact on Providers</a:t>
            </a:r>
          </a:p>
        </p:txBody>
      </p:sp>
      <p:sp>
        <p:nvSpPr>
          <p:cNvPr id="3" name="Content Placeholder 2">
            <a:extLst>
              <a:ext uri="{FF2B5EF4-FFF2-40B4-BE49-F238E27FC236}">
                <a16:creationId xmlns:a16="http://schemas.microsoft.com/office/drawing/2014/main" id="{A52AA8E7-693A-DA00-2856-E3A68C6820BD}"/>
              </a:ext>
            </a:extLst>
          </p:cNvPr>
          <p:cNvSpPr>
            <a:spLocks noGrp="1"/>
          </p:cNvSpPr>
          <p:nvPr>
            <p:ph idx="1"/>
          </p:nvPr>
        </p:nvSpPr>
        <p:spPr>
          <a:xfrm>
            <a:off x="838200" y="1644034"/>
            <a:ext cx="10515600" cy="3930320"/>
          </a:xfrm>
        </p:spPr>
        <p:txBody>
          <a:bodyPr>
            <a:normAutofit fontScale="70000" lnSpcReduction="20000"/>
          </a:bodyPr>
          <a:lstStyle/>
          <a:p>
            <a:r>
              <a:rPr lang="en-US" dirty="0"/>
              <a:t>Authorized services may continue under a current IPE for active consumers.</a:t>
            </a:r>
          </a:p>
          <a:p>
            <a:r>
              <a:rPr lang="en-US" dirty="0"/>
              <a:t>No new consumers should begin receiving services paid for by OVR until the provider receives priority authorization.</a:t>
            </a:r>
          </a:p>
          <a:p>
            <a:r>
              <a:rPr lang="en-US" dirty="0"/>
              <a:t>OVR will evaluate its ability to serve consumers on a quarterly basis and if consumers are brought into the system and approved for services, the provider will receive a written authorization for the services.</a:t>
            </a:r>
          </a:p>
          <a:p>
            <a:r>
              <a:rPr lang="en-US" dirty="0"/>
              <a:t>Providers who are unsure of whether or not services can be provided to specific individuals, should contact their local OVR office on a case-by-case basis.  Services must not be provided to individuals whose written authorization service delivery dates have ended. </a:t>
            </a:r>
          </a:p>
        </p:txBody>
      </p:sp>
      <p:sp>
        <p:nvSpPr>
          <p:cNvPr id="4" name="Slide Number Placeholder 3">
            <a:extLst>
              <a:ext uri="{FF2B5EF4-FFF2-40B4-BE49-F238E27FC236}">
                <a16:creationId xmlns:a16="http://schemas.microsoft.com/office/drawing/2014/main" id="{7738DF66-55F7-CFE0-B13E-6203F6C5F9DA}"/>
              </a:ext>
            </a:extLst>
          </p:cNvPr>
          <p:cNvSpPr>
            <a:spLocks noGrp="1"/>
          </p:cNvSpPr>
          <p:nvPr>
            <p:ph type="sldNum" sz="quarter" idx="10"/>
          </p:nvPr>
        </p:nvSpPr>
        <p:spPr/>
        <p:txBody>
          <a:bodyPr/>
          <a:lstStyle/>
          <a:p>
            <a:fld id="{6420722D-409D-4A63-AECD-B618A6711DB6}" type="slidenum">
              <a:rPr lang="en-US" smtClean="0"/>
              <a:pPr/>
              <a:t>30</a:t>
            </a:fld>
            <a:endParaRPr lang="en-US" dirty="0"/>
          </a:p>
        </p:txBody>
      </p:sp>
    </p:spTree>
    <p:extLst>
      <p:ext uri="{BB962C8B-B14F-4D97-AF65-F5344CB8AC3E}">
        <p14:creationId xmlns:p14="http://schemas.microsoft.com/office/powerpoint/2010/main" val="222026539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77E1F8-93B1-2DB2-AD56-2D52D58E9FBF}"/>
              </a:ext>
            </a:extLst>
          </p:cNvPr>
          <p:cNvSpPr>
            <a:spLocks noGrp="1"/>
          </p:cNvSpPr>
          <p:nvPr>
            <p:ph type="title"/>
          </p:nvPr>
        </p:nvSpPr>
        <p:spPr/>
        <p:txBody>
          <a:bodyPr>
            <a:normAutofit/>
          </a:bodyPr>
          <a:lstStyle/>
          <a:p>
            <a:r>
              <a:rPr lang="en-US" dirty="0"/>
              <a:t>Impact on Workforce Partners </a:t>
            </a:r>
          </a:p>
        </p:txBody>
      </p:sp>
      <p:sp>
        <p:nvSpPr>
          <p:cNvPr id="3" name="Content Placeholder 2">
            <a:extLst>
              <a:ext uri="{FF2B5EF4-FFF2-40B4-BE49-F238E27FC236}">
                <a16:creationId xmlns:a16="http://schemas.microsoft.com/office/drawing/2014/main" id="{0D145EEC-D502-31B1-1379-2FA9281D67DA}"/>
              </a:ext>
            </a:extLst>
          </p:cNvPr>
          <p:cNvSpPr>
            <a:spLocks noGrp="1"/>
          </p:cNvSpPr>
          <p:nvPr>
            <p:ph idx="1"/>
          </p:nvPr>
        </p:nvSpPr>
        <p:spPr/>
        <p:txBody>
          <a:bodyPr/>
          <a:lstStyle/>
          <a:p>
            <a:pPr marL="457200" indent="0">
              <a:buNone/>
            </a:pPr>
            <a:r>
              <a:rPr lang="en-US" dirty="0"/>
              <a:t>Consumers in closed categories will be provided with a letter identifying their category and outlining the referrals resources available statewide as well as locally.</a:t>
            </a:r>
          </a:p>
        </p:txBody>
      </p:sp>
      <p:sp>
        <p:nvSpPr>
          <p:cNvPr id="4" name="Slide Number Placeholder 3">
            <a:extLst>
              <a:ext uri="{FF2B5EF4-FFF2-40B4-BE49-F238E27FC236}">
                <a16:creationId xmlns:a16="http://schemas.microsoft.com/office/drawing/2014/main" id="{9B863369-0DDA-E975-3FC3-475161E794BE}"/>
              </a:ext>
            </a:extLst>
          </p:cNvPr>
          <p:cNvSpPr>
            <a:spLocks noGrp="1"/>
          </p:cNvSpPr>
          <p:nvPr>
            <p:ph type="sldNum" sz="quarter" idx="10"/>
          </p:nvPr>
        </p:nvSpPr>
        <p:spPr/>
        <p:txBody>
          <a:bodyPr/>
          <a:lstStyle/>
          <a:p>
            <a:fld id="{6420722D-409D-4A63-AECD-B618A6711DB6}" type="slidenum">
              <a:rPr lang="en-US" smtClean="0"/>
              <a:pPr/>
              <a:t>31</a:t>
            </a:fld>
            <a:endParaRPr lang="en-US" dirty="0"/>
          </a:p>
        </p:txBody>
      </p:sp>
    </p:spTree>
    <p:extLst>
      <p:ext uri="{BB962C8B-B14F-4D97-AF65-F5344CB8AC3E}">
        <p14:creationId xmlns:p14="http://schemas.microsoft.com/office/powerpoint/2010/main" val="3760436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CCC7AE-8165-DF61-D81F-0FA0A346BC56}"/>
              </a:ext>
            </a:extLst>
          </p:cNvPr>
          <p:cNvSpPr>
            <a:spLocks noGrp="1"/>
          </p:cNvSpPr>
          <p:nvPr>
            <p:ph type="title"/>
          </p:nvPr>
        </p:nvSpPr>
        <p:spPr/>
        <p:txBody>
          <a:bodyPr/>
          <a:lstStyle/>
          <a:p>
            <a:r>
              <a:rPr lang="en-US" dirty="0"/>
              <a:t>Impact on Employers</a:t>
            </a:r>
          </a:p>
        </p:txBody>
      </p:sp>
      <p:sp>
        <p:nvSpPr>
          <p:cNvPr id="3" name="Content Placeholder 2">
            <a:extLst>
              <a:ext uri="{FF2B5EF4-FFF2-40B4-BE49-F238E27FC236}">
                <a16:creationId xmlns:a16="http://schemas.microsoft.com/office/drawing/2014/main" id="{F4376AAA-0D2B-7C86-CF08-EFC5057660E3}"/>
              </a:ext>
            </a:extLst>
          </p:cNvPr>
          <p:cNvSpPr>
            <a:spLocks noGrp="1"/>
          </p:cNvSpPr>
          <p:nvPr>
            <p:ph idx="1"/>
          </p:nvPr>
        </p:nvSpPr>
        <p:spPr/>
        <p:txBody>
          <a:bodyPr>
            <a:normAutofit fontScale="92500"/>
          </a:bodyPr>
          <a:lstStyle/>
          <a:p>
            <a:pPr marL="457200" indent="0">
              <a:buNone/>
            </a:pPr>
            <a:r>
              <a:rPr lang="en-US" dirty="0"/>
              <a:t>OVR business services staff will continue to provide business services activities such as:</a:t>
            </a:r>
          </a:p>
          <a:p>
            <a:r>
              <a:rPr lang="en-US" dirty="0"/>
              <a:t>Outreach and consultation on disability work-related topics.</a:t>
            </a:r>
          </a:p>
          <a:p>
            <a:r>
              <a:rPr lang="en-US" dirty="0"/>
              <a:t>Job Development (for consumers who have an Individualized Plan for Employment in place)</a:t>
            </a:r>
          </a:p>
          <a:p>
            <a:r>
              <a:rPr lang="en-US" dirty="0"/>
              <a:t>Job Placement (for consumers who have an Individualized Plan for Employment in place)</a:t>
            </a:r>
          </a:p>
        </p:txBody>
      </p:sp>
      <p:sp>
        <p:nvSpPr>
          <p:cNvPr id="4" name="Slide Number Placeholder 3">
            <a:extLst>
              <a:ext uri="{FF2B5EF4-FFF2-40B4-BE49-F238E27FC236}">
                <a16:creationId xmlns:a16="http://schemas.microsoft.com/office/drawing/2014/main" id="{D672AE80-55B9-C455-A1EC-4869DA910BC2}"/>
              </a:ext>
            </a:extLst>
          </p:cNvPr>
          <p:cNvSpPr>
            <a:spLocks noGrp="1"/>
          </p:cNvSpPr>
          <p:nvPr>
            <p:ph type="sldNum" sz="quarter" idx="10"/>
          </p:nvPr>
        </p:nvSpPr>
        <p:spPr/>
        <p:txBody>
          <a:bodyPr/>
          <a:lstStyle/>
          <a:p>
            <a:fld id="{6420722D-409D-4A63-AECD-B618A6711DB6}" type="slidenum">
              <a:rPr lang="en-US" smtClean="0"/>
              <a:pPr/>
              <a:t>32</a:t>
            </a:fld>
            <a:endParaRPr lang="en-US" dirty="0"/>
          </a:p>
        </p:txBody>
      </p:sp>
    </p:spTree>
    <p:extLst>
      <p:ext uri="{BB962C8B-B14F-4D97-AF65-F5344CB8AC3E}">
        <p14:creationId xmlns:p14="http://schemas.microsoft.com/office/powerpoint/2010/main" val="395006824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506E04-A3B5-7A90-A8D1-18E7669D2E16}"/>
              </a:ext>
            </a:extLst>
          </p:cNvPr>
          <p:cNvSpPr>
            <a:spLocks noGrp="1"/>
          </p:cNvSpPr>
          <p:nvPr>
            <p:ph type="title"/>
          </p:nvPr>
        </p:nvSpPr>
        <p:spPr/>
        <p:txBody>
          <a:bodyPr/>
          <a:lstStyle/>
          <a:p>
            <a:r>
              <a:rPr lang="en-US" dirty="0"/>
              <a:t>Resources for Partners</a:t>
            </a:r>
          </a:p>
        </p:txBody>
      </p:sp>
      <p:sp>
        <p:nvSpPr>
          <p:cNvPr id="3" name="Content Placeholder 2">
            <a:extLst>
              <a:ext uri="{FF2B5EF4-FFF2-40B4-BE49-F238E27FC236}">
                <a16:creationId xmlns:a16="http://schemas.microsoft.com/office/drawing/2014/main" id="{8E37E28B-F980-7231-56B7-A77E8CC327BB}"/>
              </a:ext>
            </a:extLst>
          </p:cNvPr>
          <p:cNvSpPr>
            <a:spLocks noGrp="1"/>
          </p:cNvSpPr>
          <p:nvPr>
            <p:ph idx="1"/>
          </p:nvPr>
        </p:nvSpPr>
        <p:spPr/>
        <p:txBody>
          <a:bodyPr>
            <a:normAutofit fontScale="70000" lnSpcReduction="20000"/>
          </a:bodyPr>
          <a:lstStyle/>
          <a:p>
            <a:r>
              <a:rPr lang="en-US" sz="3400" dirty="0"/>
              <a:t>Job Accommodation Network - </a:t>
            </a:r>
            <a:r>
              <a:rPr lang="en-US" sz="3400" dirty="0">
                <a:hlinkClick r:id="rId2"/>
              </a:rPr>
              <a:t>https://askjan.org/</a:t>
            </a:r>
            <a:endParaRPr lang="en-US" sz="3400" dirty="0"/>
          </a:p>
          <a:p>
            <a:pPr lvl="1"/>
            <a:r>
              <a:rPr lang="en-US" dirty="0"/>
              <a:t>JAN is the leading source of free, expert, and confidential guidance on workplace accommodations. Ask Jan!</a:t>
            </a:r>
          </a:p>
          <a:p>
            <a:r>
              <a:rPr lang="en-US" sz="3400" dirty="0"/>
              <a:t>Kentucky Protection &amp; Advocacy/Client Assistance Program - </a:t>
            </a:r>
            <a:r>
              <a:rPr lang="en-US" sz="3400" dirty="0">
                <a:hlinkClick r:id="rId3"/>
              </a:rPr>
              <a:t>https://kypa.net/get-help/</a:t>
            </a:r>
            <a:r>
              <a:rPr lang="en-US" sz="3400" dirty="0"/>
              <a:t> or call 1</a:t>
            </a:r>
            <a:r>
              <a:rPr lang="en-US" sz="3400" dirty="0">
                <a:effectLst/>
                <a:ea typeface="Garamond" panose="02020404030301010803" pitchFamily="18" charset="0"/>
                <a:cs typeface="Garamond" panose="02020404030301010803" pitchFamily="18" charset="0"/>
              </a:rPr>
              <a:t>-800-372-2988.</a:t>
            </a:r>
            <a:endParaRPr lang="en-US" sz="3400" dirty="0"/>
          </a:p>
          <a:p>
            <a:pPr lvl="1"/>
            <a:r>
              <a:rPr lang="en-US" dirty="0"/>
              <a:t>The Client Assistance Program (CAP) at Kentucky Protection and Advocacy is available to assist you in your relationship with OVR. CAP can help you to understand services available from the Office, advise you on other benefits available from state and federal agencies, help you to pursue appropriate remedies to ensure the protection of your rights, and help to resolve any dissatisfaction that you may have with the Office regarding the provision or denial of services. </a:t>
            </a:r>
          </a:p>
        </p:txBody>
      </p:sp>
      <p:sp>
        <p:nvSpPr>
          <p:cNvPr id="4" name="Slide Number Placeholder 3">
            <a:extLst>
              <a:ext uri="{FF2B5EF4-FFF2-40B4-BE49-F238E27FC236}">
                <a16:creationId xmlns:a16="http://schemas.microsoft.com/office/drawing/2014/main" id="{8B71E415-67F9-5031-2E7A-39394008FDB2}"/>
              </a:ext>
            </a:extLst>
          </p:cNvPr>
          <p:cNvSpPr>
            <a:spLocks noGrp="1"/>
          </p:cNvSpPr>
          <p:nvPr>
            <p:ph type="sldNum" sz="quarter" idx="10"/>
          </p:nvPr>
        </p:nvSpPr>
        <p:spPr/>
        <p:txBody>
          <a:bodyPr/>
          <a:lstStyle/>
          <a:p>
            <a:fld id="{6420722D-409D-4A63-AECD-B618A6711DB6}" type="slidenum">
              <a:rPr lang="en-US" smtClean="0"/>
              <a:pPr/>
              <a:t>33</a:t>
            </a:fld>
            <a:endParaRPr lang="en-US" dirty="0"/>
          </a:p>
        </p:txBody>
      </p:sp>
    </p:spTree>
    <p:extLst>
      <p:ext uri="{BB962C8B-B14F-4D97-AF65-F5344CB8AC3E}">
        <p14:creationId xmlns:p14="http://schemas.microsoft.com/office/powerpoint/2010/main" val="4270492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5E7936EB-0B4E-BDBC-5569-8E38A198D8A1}"/>
              </a:ext>
            </a:extLst>
          </p:cNvPr>
          <p:cNvSpPr>
            <a:spLocks noGrp="1"/>
          </p:cNvSpPr>
          <p:nvPr>
            <p:ph type="title"/>
          </p:nvPr>
        </p:nvSpPr>
        <p:spPr/>
        <p:txBody>
          <a:bodyPr/>
          <a:lstStyle/>
          <a:p>
            <a:r>
              <a:rPr lang="en-US" dirty="0"/>
              <a:t>Pre-Employment Transition Services</a:t>
            </a:r>
          </a:p>
        </p:txBody>
      </p:sp>
      <p:sp>
        <p:nvSpPr>
          <p:cNvPr id="6" name="Text Placeholder 5">
            <a:extLst>
              <a:ext uri="{FF2B5EF4-FFF2-40B4-BE49-F238E27FC236}">
                <a16:creationId xmlns:a16="http://schemas.microsoft.com/office/drawing/2014/main" id="{49C07CF5-74C6-7737-5541-AA9D275918DD}"/>
              </a:ext>
            </a:extLst>
          </p:cNvPr>
          <p:cNvSpPr>
            <a:spLocks noGrp="1"/>
          </p:cNvSpPr>
          <p:nvPr>
            <p:ph type="body" idx="1"/>
          </p:nvPr>
        </p:nvSpPr>
        <p:spPr/>
        <p:txBody>
          <a:bodyPr/>
          <a:lstStyle/>
          <a:p>
            <a:r>
              <a:rPr lang="en-US" dirty="0"/>
              <a:t>The following slides are dedicated to the impact of Order of Selection on Pre-ETS</a:t>
            </a:r>
          </a:p>
        </p:txBody>
      </p:sp>
      <p:sp>
        <p:nvSpPr>
          <p:cNvPr id="4" name="Slide Number Placeholder 3">
            <a:extLst>
              <a:ext uri="{FF2B5EF4-FFF2-40B4-BE49-F238E27FC236}">
                <a16:creationId xmlns:a16="http://schemas.microsoft.com/office/drawing/2014/main" id="{564C8D33-4288-E1BC-67FB-B61BB1506A12}"/>
              </a:ext>
            </a:extLst>
          </p:cNvPr>
          <p:cNvSpPr>
            <a:spLocks noGrp="1"/>
          </p:cNvSpPr>
          <p:nvPr>
            <p:ph type="sldNum" sz="quarter" idx="12"/>
          </p:nvPr>
        </p:nvSpPr>
        <p:spPr/>
        <p:txBody>
          <a:bodyPr/>
          <a:lstStyle/>
          <a:p>
            <a:fld id="{6420722D-409D-4A63-AECD-B618A6711DB6}" type="slidenum">
              <a:rPr lang="en-US" smtClean="0"/>
              <a:pPr/>
              <a:t>34</a:t>
            </a:fld>
            <a:endParaRPr lang="en-US" dirty="0"/>
          </a:p>
        </p:txBody>
      </p:sp>
    </p:spTree>
    <p:extLst>
      <p:ext uri="{BB962C8B-B14F-4D97-AF65-F5344CB8AC3E}">
        <p14:creationId xmlns:p14="http://schemas.microsoft.com/office/powerpoint/2010/main" val="333934068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9DB1F4D-C4AC-ED31-BAAA-736112F7D971}"/>
              </a:ext>
            </a:extLst>
          </p:cNvPr>
          <p:cNvSpPr>
            <a:spLocks noGrp="1"/>
          </p:cNvSpPr>
          <p:nvPr>
            <p:ph type="title"/>
          </p:nvPr>
        </p:nvSpPr>
        <p:spPr/>
        <p:txBody>
          <a:bodyPr/>
          <a:lstStyle/>
          <a:p>
            <a:r>
              <a:rPr lang="en-US" dirty="0"/>
              <a:t>Pre-ETS Overview</a:t>
            </a:r>
          </a:p>
        </p:txBody>
      </p:sp>
      <p:sp>
        <p:nvSpPr>
          <p:cNvPr id="6" name="Content Placeholder 5">
            <a:extLst>
              <a:ext uri="{FF2B5EF4-FFF2-40B4-BE49-F238E27FC236}">
                <a16:creationId xmlns:a16="http://schemas.microsoft.com/office/drawing/2014/main" id="{6626DACC-60B6-1ACE-6AA6-0CAED59485B1}"/>
              </a:ext>
            </a:extLst>
          </p:cNvPr>
          <p:cNvSpPr>
            <a:spLocks noGrp="1"/>
          </p:cNvSpPr>
          <p:nvPr>
            <p:ph idx="1"/>
          </p:nvPr>
        </p:nvSpPr>
        <p:spPr/>
        <p:txBody>
          <a:bodyPr>
            <a:normAutofit fontScale="92500" lnSpcReduction="10000"/>
          </a:bodyPr>
          <a:lstStyle/>
          <a:p>
            <a:pPr marL="457200" indent="0">
              <a:buNone/>
            </a:pPr>
            <a:r>
              <a:rPr lang="en-US" dirty="0"/>
              <a:t>Pre-ETS are intended to provide students with a generalized early start to job exploration.  The 5 required Pre-ETS include:</a:t>
            </a:r>
          </a:p>
          <a:p>
            <a:pPr marL="971550" indent="-514350">
              <a:buFont typeface="+mj-lt"/>
              <a:buAutoNum type="arabicPeriod"/>
            </a:pPr>
            <a:r>
              <a:rPr lang="en-US" dirty="0"/>
              <a:t>Self-Advocacy Instruction</a:t>
            </a:r>
          </a:p>
          <a:p>
            <a:pPr marL="971550" indent="-514350">
              <a:buFont typeface="+mj-lt"/>
              <a:buAutoNum type="arabicPeriod"/>
            </a:pPr>
            <a:r>
              <a:rPr lang="en-US" dirty="0"/>
              <a:t>Counseling on Postsecondary Options</a:t>
            </a:r>
          </a:p>
          <a:p>
            <a:pPr marL="971550" indent="-514350">
              <a:buFont typeface="+mj-lt"/>
              <a:buAutoNum type="arabicPeriod"/>
            </a:pPr>
            <a:r>
              <a:rPr lang="en-US" dirty="0"/>
              <a:t>Job Exploration Counseling</a:t>
            </a:r>
          </a:p>
          <a:p>
            <a:pPr marL="971550" indent="-514350">
              <a:buFont typeface="+mj-lt"/>
              <a:buAutoNum type="arabicPeriod"/>
            </a:pPr>
            <a:r>
              <a:rPr lang="en-US" dirty="0"/>
              <a:t>Work Based Learning Experiences</a:t>
            </a:r>
          </a:p>
          <a:p>
            <a:pPr marL="971550" indent="-514350">
              <a:buFont typeface="+mj-lt"/>
              <a:buAutoNum type="arabicPeriod"/>
            </a:pPr>
            <a:r>
              <a:rPr lang="en-US" dirty="0"/>
              <a:t>Workplace Readiness Training</a:t>
            </a:r>
          </a:p>
        </p:txBody>
      </p:sp>
      <p:sp>
        <p:nvSpPr>
          <p:cNvPr id="4" name="Slide Number Placeholder 3">
            <a:extLst>
              <a:ext uri="{FF2B5EF4-FFF2-40B4-BE49-F238E27FC236}">
                <a16:creationId xmlns:a16="http://schemas.microsoft.com/office/drawing/2014/main" id="{63B09265-E0BB-B8B9-A9EC-762104AE1DF8}"/>
              </a:ext>
            </a:extLst>
          </p:cNvPr>
          <p:cNvSpPr>
            <a:spLocks noGrp="1"/>
          </p:cNvSpPr>
          <p:nvPr>
            <p:ph type="sldNum" sz="quarter" idx="10"/>
          </p:nvPr>
        </p:nvSpPr>
        <p:spPr/>
        <p:txBody>
          <a:bodyPr/>
          <a:lstStyle/>
          <a:p>
            <a:fld id="{6420722D-409D-4A63-AECD-B618A6711DB6}" type="slidenum">
              <a:rPr lang="en-US" smtClean="0"/>
              <a:t>35</a:t>
            </a:fld>
            <a:endParaRPr lang="en-US" dirty="0"/>
          </a:p>
        </p:txBody>
      </p:sp>
    </p:spTree>
    <p:extLst>
      <p:ext uri="{BB962C8B-B14F-4D97-AF65-F5344CB8AC3E}">
        <p14:creationId xmlns:p14="http://schemas.microsoft.com/office/powerpoint/2010/main" val="88371877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4F81F3-8EE3-72B1-D05B-947EB76A788B}"/>
              </a:ext>
            </a:extLst>
          </p:cNvPr>
          <p:cNvSpPr>
            <a:spLocks noGrp="1"/>
          </p:cNvSpPr>
          <p:nvPr>
            <p:ph type="title"/>
          </p:nvPr>
        </p:nvSpPr>
        <p:spPr/>
        <p:txBody>
          <a:bodyPr/>
          <a:lstStyle/>
          <a:p>
            <a:r>
              <a:rPr lang="en-US" dirty="0"/>
              <a:t>Pre-ETS Criteria</a:t>
            </a:r>
          </a:p>
        </p:txBody>
      </p:sp>
      <p:sp>
        <p:nvSpPr>
          <p:cNvPr id="3" name="Content Placeholder 2">
            <a:extLst>
              <a:ext uri="{FF2B5EF4-FFF2-40B4-BE49-F238E27FC236}">
                <a16:creationId xmlns:a16="http://schemas.microsoft.com/office/drawing/2014/main" id="{3693122F-B4AB-A255-AE60-5702943C21AA}"/>
              </a:ext>
            </a:extLst>
          </p:cNvPr>
          <p:cNvSpPr>
            <a:spLocks noGrp="1"/>
          </p:cNvSpPr>
          <p:nvPr>
            <p:ph idx="1"/>
          </p:nvPr>
        </p:nvSpPr>
        <p:spPr>
          <a:xfrm>
            <a:off x="977688" y="1778970"/>
            <a:ext cx="10515600" cy="3795383"/>
          </a:xfrm>
        </p:spPr>
        <p:txBody>
          <a:bodyPr>
            <a:normAutofit/>
          </a:bodyPr>
          <a:lstStyle/>
          <a:p>
            <a:r>
              <a:rPr lang="en-US" sz="3600" dirty="0"/>
              <a:t>For students 14 – 21</a:t>
            </a:r>
          </a:p>
          <a:p>
            <a:r>
              <a:rPr lang="en-US" sz="3600" dirty="0"/>
              <a:t>Enrolled in secondary or post-secondary education</a:t>
            </a:r>
          </a:p>
          <a:p>
            <a:r>
              <a:rPr lang="en-US" sz="3600" dirty="0"/>
              <a:t>Have an Individualized Education Plan (IEP), 504 Plan, or have a documented disability.</a:t>
            </a:r>
          </a:p>
        </p:txBody>
      </p:sp>
      <p:sp>
        <p:nvSpPr>
          <p:cNvPr id="4" name="Slide Number Placeholder 3">
            <a:extLst>
              <a:ext uri="{FF2B5EF4-FFF2-40B4-BE49-F238E27FC236}">
                <a16:creationId xmlns:a16="http://schemas.microsoft.com/office/drawing/2014/main" id="{EEAF1C9C-A5BE-3CB5-75F8-3DDD5AEAF75A}"/>
              </a:ext>
            </a:extLst>
          </p:cNvPr>
          <p:cNvSpPr>
            <a:spLocks noGrp="1"/>
          </p:cNvSpPr>
          <p:nvPr>
            <p:ph type="sldNum" sz="quarter" idx="10"/>
          </p:nvPr>
        </p:nvSpPr>
        <p:spPr/>
        <p:txBody>
          <a:bodyPr/>
          <a:lstStyle/>
          <a:p>
            <a:fld id="{6420722D-409D-4A63-AECD-B618A6711DB6}" type="slidenum">
              <a:rPr lang="en-US" smtClean="0"/>
              <a:pPr/>
              <a:t>36</a:t>
            </a:fld>
            <a:endParaRPr lang="en-US" dirty="0"/>
          </a:p>
        </p:txBody>
      </p:sp>
    </p:spTree>
    <p:extLst>
      <p:ext uri="{BB962C8B-B14F-4D97-AF65-F5344CB8AC3E}">
        <p14:creationId xmlns:p14="http://schemas.microsoft.com/office/powerpoint/2010/main" val="369104929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BACB17-29F5-1923-9EA0-41D37D6718C8}"/>
              </a:ext>
            </a:extLst>
          </p:cNvPr>
          <p:cNvSpPr>
            <a:spLocks noGrp="1"/>
          </p:cNvSpPr>
          <p:nvPr>
            <p:ph type="title"/>
          </p:nvPr>
        </p:nvSpPr>
        <p:spPr/>
        <p:txBody>
          <a:bodyPr/>
          <a:lstStyle/>
          <a:p>
            <a:r>
              <a:rPr lang="en-US" dirty="0"/>
              <a:t>Student Impact on Pre-ETS</a:t>
            </a:r>
          </a:p>
        </p:txBody>
      </p:sp>
      <p:sp>
        <p:nvSpPr>
          <p:cNvPr id="3" name="Content Placeholder 2">
            <a:extLst>
              <a:ext uri="{FF2B5EF4-FFF2-40B4-BE49-F238E27FC236}">
                <a16:creationId xmlns:a16="http://schemas.microsoft.com/office/drawing/2014/main" id="{A08146BC-FEFC-7C99-BB83-E12CE90CE878}"/>
              </a:ext>
            </a:extLst>
          </p:cNvPr>
          <p:cNvSpPr>
            <a:spLocks noGrp="1"/>
          </p:cNvSpPr>
          <p:nvPr>
            <p:ph idx="1"/>
          </p:nvPr>
        </p:nvSpPr>
        <p:spPr>
          <a:xfrm>
            <a:off x="838200" y="1644034"/>
            <a:ext cx="10515600" cy="3930320"/>
          </a:xfrm>
        </p:spPr>
        <p:txBody>
          <a:bodyPr>
            <a:normAutofit fontScale="40000" lnSpcReduction="20000"/>
          </a:bodyPr>
          <a:lstStyle/>
          <a:p>
            <a:pPr marR="0" algn="l"/>
            <a:r>
              <a:rPr lang="en-US" sz="6000" i="0" u="none" strike="noStrike" baseline="0" dirty="0">
                <a:latin typeface="Arial" panose="020B0604020202020204" pitchFamily="34" charset="0"/>
              </a:rPr>
              <a:t>Potentially eligible students will continue to receive Pre-ETS. Potentially eligible students are not impacted by the closing of priority categories. Potentially Eligible Students who apply for Vocational Rehabilitation Services are not exempt from the Order of Selection requirements. </a:t>
            </a:r>
          </a:p>
          <a:p>
            <a:pPr marR="0" algn="l"/>
            <a:r>
              <a:rPr lang="en-US" sz="6000" b="0" i="0" u="none" strike="noStrike" baseline="0" dirty="0">
                <a:latin typeface="Arial" panose="020B0604020202020204" pitchFamily="34" charset="0"/>
              </a:rPr>
              <a:t>If the student received Pre-ETS prior to being placed in a closed priority category, they may continue to receive Pre-ETS if they meet the definition of a student with a disability. If the student did not receive Pre-ETS prior to being placed in a closed priority category, they may not receive Pre-ETS while in a closed category.</a:t>
            </a:r>
            <a:endParaRPr lang="en-US" dirty="0"/>
          </a:p>
        </p:txBody>
      </p:sp>
      <p:sp>
        <p:nvSpPr>
          <p:cNvPr id="4" name="Slide Number Placeholder 3">
            <a:extLst>
              <a:ext uri="{FF2B5EF4-FFF2-40B4-BE49-F238E27FC236}">
                <a16:creationId xmlns:a16="http://schemas.microsoft.com/office/drawing/2014/main" id="{59AB6548-67BE-2EC0-BD47-76E9487882B5}"/>
              </a:ext>
            </a:extLst>
          </p:cNvPr>
          <p:cNvSpPr>
            <a:spLocks noGrp="1"/>
          </p:cNvSpPr>
          <p:nvPr>
            <p:ph type="sldNum" sz="quarter" idx="10"/>
          </p:nvPr>
        </p:nvSpPr>
        <p:spPr/>
        <p:txBody>
          <a:bodyPr/>
          <a:lstStyle/>
          <a:p>
            <a:fld id="{6420722D-409D-4A63-AECD-B618A6711DB6}" type="slidenum">
              <a:rPr lang="en-US" smtClean="0"/>
              <a:pPr/>
              <a:t>37</a:t>
            </a:fld>
            <a:endParaRPr lang="en-US" dirty="0"/>
          </a:p>
        </p:txBody>
      </p:sp>
    </p:spTree>
    <p:extLst>
      <p:ext uri="{BB962C8B-B14F-4D97-AF65-F5344CB8AC3E}">
        <p14:creationId xmlns:p14="http://schemas.microsoft.com/office/powerpoint/2010/main" val="286286288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FE1C30-5A53-57BC-236E-2BED4D8715D7}"/>
              </a:ext>
            </a:extLst>
          </p:cNvPr>
          <p:cNvSpPr>
            <a:spLocks noGrp="1"/>
          </p:cNvSpPr>
          <p:nvPr>
            <p:ph type="title"/>
          </p:nvPr>
        </p:nvSpPr>
        <p:spPr/>
        <p:txBody>
          <a:bodyPr>
            <a:noAutofit/>
          </a:bodyPr>
          <a:lstStyle/>
          <a:p>
            <a:r>
              <a:rPr lang="en-US" sz="3600" dirty="0"/>
              <a:t>In School Student IPE Meeting Impact</a:t>
            </a:r>
          </a:p>
        </p:txBody>
      </p:sp>
      <p:sp>
        <p:nvSpPr>
          <p:cNvPr id="3" name="Content Placeholder 2">
            <a:extLst>
              <a:ext uri="{FF2B5EF4-FFF2-40B4-BE49-F238E27FC236}">
                <a16:creationId xmlns:a16="http://schemas.microsoft.com/office/drawing/2014/main" id="{6A768989-0AFD-AE92-612B-E597FD5DD636}"/>
              </a:ext>
            </a:extLst>
          </p:cNvPr>
          <p:cNvSpPr>
            <a:spLocks noGrp="1"/>
          </p:cNvSpPr>
          <p:nvPr>
            <p:ph idx="1"/>
          </p:nvPr>
        </p:nvSpPr>
        <p:spPr/>
        <p:txBody>
          <a:bodyPr>
            <a:normAutofit/>
          </a:bodyPr>
          <a:lstStyle/>
          <a:p>
            <a:pPr marL="457200" marR="14740" indent="0" algn="l">
              <a:buNone/>
            </a:pPr>
            <a:r>
              <a:rPr lang="en-US" sz="4000" b="0" i="0" u="none" strike="noStrike" baseline="0">
                <a:latin typeface="Arial" panose="020B0604020202020204" pitchFamily="34" charset="0"/>
              </a:rPr>
              <a:t>OVR staff will continue to attend IEP meetings for potentially eligible students and students with OVR cases for the period of time that certain priority categories are closed. </a:t>
            </a:r>
            <a:endParaRPr lang="en-US" sz="4000" dirty="0"/>
          </a:p>
        </p:txBody>
      </p:sp>
      <p:sp>
        <p:nvSpPr>
          <p:cNvPr id="4" name="Slide Number Placeholder 3">
            <a:extLst>
              <a:ext uri="{FF2B5EF4-FFF2-40B4-BE49-F238E27FC236}">
                <a16:creationId xmlns:a16="http://schemas.microsoft.com/office/drawing/2014/main" id="{2467BEA3-F6FC-9D8D-8285-1BFB096FE3AC}"/>
              </a:ext>
            </a:extLst>
          </p:cNvPr>
          <p:cNvSpPr>
            <a:spLocks noGrp="1"/>
          </p:cNvSpPr>
          <p:nvPr>
            <p:ph type="sldNum" sz="quarter" idx="10"/>
          </p:nvPr>
        </p:nvSpPr>
        <p:spPr/>
        <p:txBody>
          <a:bodyPr/>
          <a:lstStyle/>
          <a:p>
            <a:fld id="{6420722D-409D-4A63-AECD-B618A6711DB6}" type="slidenum">
              <a:rPr lang="en-US" smtClean="0"/>
              <a:pPr/>
              <a:t>38</a:t>
            </a:fld>
            <a:endParaRPr lang="en-US" dirty="0"/>
          </a:p>
        </p:txBody>
      </p:sp>
    </p:spTree>
    <p:extLst>
      <p:ext uri="{BB962C8B-B14F-4D97-AF65-F5344CB8AC3E}">
        <p14:creationId xmlns:p14="http://schemas.microsoft.com/office/powerpoint/2010/main" val="206118000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AAFB5CBE-1A88-049D-E20B-AECEA47F92C4}"/>
              </a:ext>
            </a:extLst>
          </p:cNvPr>
          <p:cNvSpPr>
            <a:spLocks noGrp="1"/>
          </p:cNvSpPr>
          <p:nvPr>
            <p:ph type="title"/>
          </p:nvPr>
        </p:nvSpPr>
        <p:spPr/>
        <p:txBody>
          <a:bodyPr>
            <a:normAutofit fontScale="90000"/>
          </a:bodyPr>
          <a:lstStyle/>
          <a:p>
            <a:r>
              <a:rPr lang="en-US" dirty="0"/>
              <a:t>Reasons for 2025 Order of Selection Implementation</a:t>
            </a:r>
          </a:p>
        </p:txBody>
      </p:sp>
      <p:sp>
        <p:nvSpPr>
          <p:cNvPr id="9" name="Text Placeholder 8">
            <a:extLst>
              <a:ext uri="{FF2B5EF4-FFF2-40B4-BE49-F238E27FC236}">
                <a16:creationId xmlns:a16="http://schemas.microsoft.com/office/drawing/2014/main" id="{E4D254DF-7D9F-3C22-EB9D-115EB4C8B41B}"/>
              </a:ext>
            </a:extLst>
          </p:cNvPr>
          <p:cNvSpPr>
            <a:spLocks noGrp="1"/>
          </p:cNvSpPr>
          <p:nvPr>
            <p:ph type="body" idx="1"/>
          </p:nvPr>
        </p:nvSpPr>
        <p:spPr/>
        <p:txBody>
          <a:bodyPr/>
          <a:lstStyle/>
          <a:p>
            <a:r>
              <a:rPr lang="en-US" dirty="0"/>
              <a:t>The following provides an overview for seeking Order of Selection implementation in 2025.</a:t>
            </a:r>
          </a:p>
        </p:txBody>
      </p:sp>
      <p:sp>
        <p:nvSpPr>
          <p:cNvPr id="4" name="Slide Number Placeholder 3">
            <a:extLst>
              <a:ext uri="{FF2B5EF4-FFF2-40B4-BE49-F238E27FC236}">
                <a16:creationId xmlns:a16="http://schemas.microsoft.com/office/drawing/2014/main" id="{89CF4B45-5EEA-B1AD-261B-58A98C377410}"/>
              </a:ext>
            </a:extLst>
          </p:cNvPr>
          <p:cNvSpPr>
            <a:spLocks noGrp="1"/>
          </p:cNvSpPr>
          <p:nvPr>
            <p:ph type="sldNum" sz="quarter" idx="12"/>
          </p:nvPr>
        </p:nvSpPr>
        <p:spPr/>
        <p:txBody>
          <a:bodyPr/>
          <a:lstStyle/>
          <a:p>
            <a:fld id="{6420722D-409D-4A63-AECD-B618A6711DB6}" type="slidenum">
              <a:rPr lang="en-US" smtClean="0"/>
              <a:pPr/>
              <a:t>39</a:t>
            </a:fld>
            <a:endParaRPr lang="en-US" dirty="0"/>
          </a:p>
        </p:txBody>
      </p:sp>
    </p:spTree>
    <p:extLst>
      <p:ext uri="{BB962C8B-B14F-4D97-AF65-F5344CB8AC3E}">
        <p14:creationId xmlns:p14="http://schemas.microsoft.com/office/powerpoint/2010/main" val="14181069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B7F8B9-A9A9-8694-135D-2F445558329F}"/>
              </a:ext>
            </a:extLst>
          </p:cNvPr>
          <p:cNvSpPr>
            <a:spLocks noGrp="1"/>
          </p:cNvSpPr>
          <p:nvPr>
            <p:ph type="title"/>
          </p:nvPr>
        </p:nvSpPr>
        <p:spPr>
          <a:xfrm>
            <a:off x="472273" y="707725"/>
            <a:ext cx="11103428" cy="936308"/>
          </a:xfrm>
        </p:spPr>
        <p:txBody>
          <a:bodyPr>
            <a:normAutofit fontScale="90000"/>
          </a:bodyPr>
          <a:lstStyle/>
          <a:p>
            <a:r>
              <a:rPr lang="en-US" b="1" i="0" u="none" strike="noStrike" baseline="0" dirty="0">
                <a:solidFill>
                  <a:srgbClr val="083A5F"/>
                </a:solidFill>
                <a:latin typeface="Arial Black" panose="020B0A04020102020204" pitchFamily="34" charset="0"/>
              </a:rPr>
              <a:t>Ability to Serve All Eligible Individuals</a:t>
            </a:r>
            <a:endParaRPr lang="en-US" sz="4900" dirty="0"/>
          </a:p>
        </p:txBody>
      </p:sp>
      <p:sp>
        <p:nvSpPr>
          <p:cNvPr id="3" name="Content Placeholder 2">
            <a:extLst>
              <a:ext uri="{FF2B5EF4-FFF2-40B4-BE49-F238E27FC236}">
                <a16:creationId xmlns:a16="http://schemas.microsoft.com/office/drawing/2014/main" id="{ECE21CB9-E02F-70C7-3AC1-87BDDEC1A050}"/>
              </a:ext>
            </a:extLst>
          </p:cNvPr>
          <p:cNvSpPr>
            <a:spLocks noGrp="1"/>
          </p:cNvSpPr>
          <p:nvPr>
            <p:ph idx="1"/>
          </p:nvPr>
        </p:nvSpPr>
        <p:spPr/>
        <p:txBody>
          <a:bodyPr>
            <a:normAutofit fontScale="77500" lnSpcReduction="20000"/>
          </a:bodyPr>
          <a:lstStyle/>
          <a:p>
            <a:pPr marL="457200" indent="0">
              <a:buNone/>
            </a:pPr>
            <a:r>
              <a:rPr lang="en-US" sz="2800" b="0" i="0" u="none" strike="noStrike" baseline="0" dirty="0">
                <a:latin typeface="Arial" panose="020B0604020202020204" pitchFamily="34" charset="0"/>
              </a:rPr>
              <a:t>34 CFR Part 361.36  and 34 CFR Part 361.36(c)(2)</a:t>
            </a:r>
          </a:p>
          <a:p>
            <a:pPr marL="457200" indent="0">
              <a:buNone/>
            </a:pPr>
            <a:r>
              <a:rPr lang="en-US" sz="2800" b="0" i="0" u="none" strike="noStrike" baseline="0" dirty="0">
                <a:latin typeface="Arial" panose="020B0604020202020204" pitchFamily="34" charset="0"/>
              </a:rPr>
              <a:t>Ability to serve all eligible individuals; order of selection for services (in part):</a:t>
            </a:r>
          </a:p>
          <a:p>
            <a:pPr marL="457200" marR="6340" indent="0">
              <a:buNone/>
            </a:pPr>
            <a:r>
              <a:rPr lang="en-US" sz="2800" b="0" i="0" u="none" strike="noStrike" baseline="0" dirty="0">
                <a:latin typeface="Arial" panose="020B0604020202020204" pitchFamily="34" charset="0"/>
              </a:rPr>
              <a:t>The designated State unit must determine, prior to the beginning of each fiscal year, whether to establish and implement an order of selection. If the designated state unit determines that it does not need to establishes an order of selection, it mush reevaluate this determination whenever changed circumstances during the course of the fiscal year, such as a decrease in its fiscal or personnel resources or an increase in its program costs indicate that it may no longer be able to provide the full range of services, as appropriate, to all eligible individuals.</a:t>
            </a:r>
          </a:p>
        </p:txBody>
      </p:sp>
      <p:sp>
        <p:nvSpPr>
          <p:cNvPr id="4" name="Slide Number Placeholder 3">
            <a:extLst>
              <a:ext uri="{FF2B5EF4-FFF2-40B4-BE49-F238E27FC236}">
                <a16:creationId xmlns:a16="http://schemas.microsoft.com/office/drawing/2014/main" id="{21E3F1F4-A1D5-7A87-E22C-2B3D28DC241D}"/>
              </a:ext>
            </a:extLst>
          </p:cNvPr>
          <p:cNvSpPr>
            <a:spLocks noGrp="1"/>
          </p:cNvSpPr>
          <p:nvPr>
            <p:ph type="sldNum" sz="quarter" idx="10"/>
          </p:nvPr>
        </p:nvSpPr>
        <p:spPr/>
        <p:txBody>
          <a:bodyPr/>
          <a:lstStyle/>
          <a:p>
            <a:fld id="{6420722D-409D-4A63-AECD-B618A6711DB6}" type="slidenum">
              <a:rPr lang="en-US" smtClean="0"/>
              <a:pPr/>
              <a:t>4</a:t>
            </a:fld>
            <a:endParaRPr lang="en-US" dirty="0"/>
          </a:p>
        </p:txBody>
      </p:sp>
    </p:spTree>
    <p:extLst>
      <p:ext uri="{BB962C8B-B14F-4D97-AF65-F5344CB8AC3E}">
        <p14:creationId xmlns:p14="http://schemas.microsoft.com/office/powerpoint/2010/main" val="234796501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2A7AA0E0-5B9A-F286-4AC8-23767438BFD0}"/>
              </a:ext>
            </a:extLst>
          </p:cNvPr>
          <p:cNvSpPr>
            <a:spLocks noGrp="1"/>
          </p:cNvSpPr>
          <p:nvPr>
            <p:ph type="title"/>
          </p:nvPr>
        </p:nvSpPr>
        <p:spPr/>
        <p:txBody>
          <a:bodyPr>
            <a:normAutofit fontScale="90000"/>
          </a:bodyPr>
          <a:lstStyle/>
          <a:p>
            <a:r>
              <a:rPr lang="en-US" dirty="0"/>
              <a:t>Summary of 2025 Order of Selection</a:t>
            </a:r>
          </a:p>
        </p:txBody>
      </p:sp>
      <p:sp>
        <p:nvSpPr>
          <p:cNvPr id="6" name="Content Placeholder 5">
            <a:extLst>
              <a:ext uri="{FF2B5EF4-FFF2-40B4-BE49-F238E27FC236}">
                <a16:creationId xmlns:a16="http://schemas.microsoft.com/office/drawing/2014/main" id="{285905BD-5F85-CA8B-399F-0D9F012CEC4F}"/>
              </a:ext>
            </a:extLst>
          </p:cNvPr>
          <p:cNvSpPr>
            <a:spLocks noGrp="1"/>
          </p:cNvSpPr>
          <p:nvPr>
            <p:ph idx="1"/>
          </p:nvPr>
        </p:nvSpPr>
        <p:spPr/>
        <p:txBody>
          <a:bodyPr>
            <a:normAutofit lnSpcReduction="10000"/>
          </a:bodyPr>
          <a:lstStyle/>
          <a:p>
            <a:pPr marL="457200" indent="0">
              <a:buNone/>
            </a:pPr>
            <a:r>
              <a:rPr lang="en-US" dirty="0"/>
              <a:t>The previous slides have provided information on the regulations and processes associated with the implementation of an Order of Selection.  </a:t>
            </a:r>
          </a:p>
          <a:p>
            <a:pPr marL="457200" indent="0">
              <a:buNone/>
            </a:pPr>
            <a:r>
              <a:rPr lang="en-US" dirty="0"/>
              <a:t>The following slides are specific to the 2025 request to implement an Order of Selection for the Kentucky Office of Vocational Rehabilitation.  These reasons include increases in costs of supplies and goods, and an increase in referrals and services.</a:t>
            </a:r>
          </a:p>
        </p:txBody>
      </p:sp>
      <p:sp>
        <p:nvSpPr>
          <p:cNvPr id="4" name="Slide Number Placeholder 3">
            <a:extLst>
              <a:ext uri="{FF2B5EF4-FFF2-40B4-BE49-F238E27FC236}">
                <a16:creationId xmlns:a16="http://schemas.microsoft.com/office/drawing/2014/main" id="{C8377C38-5EA9-7A1D-F571-2B2E1EB0334E}"/>
              </a:ext>
            </a:extLst>
          </p:cNvPr>
          <p:cNvSpPr>
            <a:spLocks noGrp="1"/>
          </p:cNvSpPr>
          <p:nvPr>
            <p:ph type="sldNum" sz="quarter" idx="10"/>
          </p:nvPr>
        </p:nvSpPr>
        <p:spPr/>
        <p:txBody>
          <a:bodyPr/>
          <a:lstStyle/>
          <a:p>
            <a:fld id="{6420722D-409D-4A63-AECD-B618A6711DB6}" type="slidenum">
              <a:rPr lang="en-US" smtClean="0"/>
              <a:t>40</a:t>
            </a:fld>
            <a:endParaRPr lang="en-US" dirty="0"/>
          </a:p>
        </p:txBody>
      </p:sp>
    </p:spTree>
    <p:extLst>
      <p:ext uri="{BB962C8B-B14F-4D97-AF65-F5344CB8AC3E}">
        <p14:creationId xmlns:p14="http://schemas.microsoft.com/office/powerpoint/2010/main" val="232334262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91129E-1C9F-187C-B3F6-406E16EC8657}"/>
              </a:ext>
            </a:extLst>
          </p:cNvPr>
          <p:cNvSpPr>
            <a:spLocks noGrp="1"/>
          </p:cNvSpPr>
          <p:nvPr>
            <p:ph type="title"/>
          </p:nvPr>
        </p:nvSpPr>
        <p:spPr>
          <a:xfrm>
            <a:off x="194872" y="313939"/>
            <a:ext cx="11158928" cy="1330094"/>
          </a:xfrm>
        </p:spPr>
        <p:txBody>
          <a:bodyPr/>
          <a:lstStyle/>
          <a:p>
            <a:r>
              <a:rPr lang="en-US" dirty="0"/>
              <a:t>Cost increases – </a:t>
            </a:r>
          </a:p>
        </p:txBody>
      </p:sp>
      <p:sp>
        <p:nvSpPr>
          <p:cNvPr id="3" name="Content Placeholder 2">
            <a:extLst>
              <a:ext uri="{FF2B5EF4-FFF2-40B4-BE49-F238E27FC236}">
                <a16:creationId xmlns:a16="http://schemas.microsoft.com/office/drawing/2014/main" id="{2CD6F672-0459-AEAC-D67C-3F83E41D4744}"/>
              </a:ext>
            </a:extLst>
          </p:cNvPr>
          <p:cNvSpPr>
            <a:spLocks noGrp="1"/>
          </p:cNvSpPr>
          <p:nvPr>
            <p:ph idx="1"/>
          </p:nvPr>
        </p:nvSpPr>
        <p:spPr>
          <a:xfrm>
            <a:off x="562709" y="1644032"/>
            <a:ext cx="11054668" cy="3930321"/>
          </a:xfrm>
        </p:spPr>
        <p:txBody>
          <a:bodyPr>
            <a:normAutofit lnSpcReduction="10000"/>
          </a:bodyPr>
          <a:lstStyle/>
          <a:p>
            <a:r>
              <a:rPr lang="en-US" dirty="0"/>
              <a:t>Costs of goods and services have increased exponentially.</a:t>
            </a:r>
          </a:p>
          <a:p>
            <a:r>
              <a:rPr lang="en-US" dirty="0"/>
              <a:t>Increase in number of referrals and consumers being served.</a:t>
            </a:r>
          </a:p>
          <a:p>
            <a:r>
              <a:rPr lang="en-US" dirty="0"/>
              <a:t>Services fee increases were implemented </a:t>
            </a:r>
          </a:p>
          <a:p>
            <a:r>
              <a:rPr lang="en-US" dirty="0"/>
              <a:t>Raises were provided due to high turnover associated with qualified vocational rehabilitation personnel and this did increase personnel costs.</a:t>
            </a:r>
          </a:p>
          <a:p>
            <a:r>
              <a:rPr lang="en-US" dirty="0"/>
              <a:t>State agencies were flat funded in the VR grants.</a:t>
            </a:r>
          </a:p>
        </p:txBody>
      </p:sp>
      <p:sp>
        <p:nvSpPr>
          <p:cNvPr id="4" name="Slide Number Placeholder 3">
            <a:extLst>
              <a:ext uri="{FF2B5EF4-FFF2-40B4-BE49-F238E27FC236}">
                <a16:creationId xmlns:a16="http://schemas.microsoft.com/office/drawing/2014/main" id="{F20A5721-6E37-2F0A-57D5-CE90499BF193}"/>
              </a:ext>
            </a:extLst>
          </p:cNvPr>
          <p:cNvSpPr>
            <a:spLocks noGrp="1"/>
          </p:cNvSpPr>
          <p:nvPr>
            <p:ph type="sldNum" sz="quarter" idx="10"/>
          </p:nvPr>
        </p:nvSpPr>
        <p:spPr/>
        <p:txBody>
          <a:bodyPr/>
          <a:lstStyle/>
          <a:p>
            <a:fld id="{6420722D-409D-4A63-AECD-B618A6711DB6}" type="slidenum">
              <a:rPr lang="en-US" smtClean="0"/>
              <a:pPr/>
              <a:t>41</a:t>
            </a:fld>
            <a:endParaRPr lang="en-US" dirty="0"/>
          </a:p>
        </p:txBody>
      </p:sp>
    </p:spTree>
    <p:extLst>
      <p:ext uri="{BB962C8B-B14F-4D97-AF65-F5344CB8AC3E}">
        <p14:creationId xmlns:p14="http://schemas.microsoft.com/office/powerpoint/2010/main" val="88999479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91129E-1C9F-187C-B3F6-406E16EC8657}"/>
              </a:ext>
            </a:extLst>
          </p:cNvPr>
          <p:cNvSpPr>
            <a:spLocks noGrp="1"/>
          </p:cNvSpPr>
          <p:nvPr>
            <p:ph type="title"/>
          </p:nvPr>
        </p:nvSpPr>
        <p:spPr>
          <a:xfrm>
            <a:off x="224852" y="179882"/>
            <a:ext cx="11128948" cy="1464151"/>
          </a:xfrm>
        </p:spPr>
        <p:txBody>
          <a:bodyPr/>
          <a:lstStyle/>
          <a:p>
            <a:r>
              <a:rPr lang="en-US" dirty="0"/>
              <a:t>Increased Services</a:t>
            </a:r>
          </a:p>
        </p:txBody>
      </p:sp>
      <p:sp>
        <p:nvSpPr>
          <p:cNvPr id="3" name="Content Placeholder 2">
            <a:extLst>
              <a:ext uri="{FF2B5EF4-FFF2-40B4-BE49-F238E27FC236}">
                <a16:creationId xmlns:a16="http://schemas.microsoft.com/office/drawing/2014/main" id="{2CD6F672-0459-AEAC-D67C-3F83E41D4744}"/>
              </a:ext>
            </a:extLst>
          </p:cNvPr>
          <p:cNvSpPr>
            <a:spLocks noGrp="1"/>
          </p:cNvSpPr>
          <p:nvPr>
            <p:ph idx="1"/>
          </p:nvPr>
        </p:nvSpPr>
        <p:spPr>
          <a:xfrm>
            <a:off x="1" y="1244184"/>
            <a:ext cx="11353800" cy="4330170"/>
          </a:xfrm>
        </p:spPr>
        <p:txBody>
          <a:bodyPr>
            <a:normAutofit lnSpcReduction="10000"/>
          </a:bodyPr>
          <a:lstStyle/>
          <a:p>
            <a:r>
              <a:rPr lang="en-US" dirty="0"/>
              <a:t>Applications increased from 6,297 in 2021  to 12,310 in 2024.  </a:t>
            </a:r>
            <a:r>
              <a:rPr lang="en-US" b="1" dirty="0"/>
              <a:t>This was a 95% increase</a:t>
            </a:r>
            <a:r>
              <a:rPr lang="en-US" dirty="0"/>
              <a:t>.</a:t>
            </a:r>
          </a:p>
          <a:p>
            <a:r>
              <a:rPr lang="en-US" dirty="0"/>
              <a:t>Eligibilities increased from 5,606 in 2021 to 11,335 in 2024.  </a:t>
            </a:r>
            <a:r>
              <a:rPr lang="en-US" b="1" dirty="0"/>
              <a:t>This is a 102% increase.</a:t>
            </a:r>
          </a:p>
          <a:p>
            <a:r>
              <a:rPr lang="en-US" dirty="0"/>
              <a:t>Employment Outcomes increased from 2,756 in 2021 to 4,915 in 2024.  </a:t>
            </a:r>
            <a:r>
              <a:rPr lang="en-US" b="1" dirty="0"/>
              <a:t>This is a 78% increase</a:t>
            </a:r>
            <a:r>
              <a:rPr lang="en-US" dirty="0"/>
              <a:t>.</a:t>
            </a:r>
          </a:p>
          <a:p>
            <a:r>
              <a:rPr lang="en-US" dirty="0"/>
              <a:t>Expenditures increased from 2021 23,296,462 to 40,178,804 in 2024.  </a:t>
            </a:r>
            <a:r>
              <a:rPr lang="en-US" b="1" dirty="0"/>
              <a:t>This is a 72% increase.</a:t>
            </a:r>
          </a:p>
        </p:txBody>
      </p:sp>
      <p:sp>
        <p:nvSpPr>
          <p:cNvPr id="4" name="Slide Number Placeholder 3">
            <a:extLst>
              <a:ext uri="{FF2B5EF4-FFF2-40B4-BE49-F238E27FC236}">
                <a16:creationId xmlns:a16="http://schemas.microsoft.com/office/drawing/2014/main" id="{F20A5721-6E37-2F0A-57D5-CE90499BF193}"/>
              </a:ext>
            </a:extLst>
          </p:cNvPr>
          <p:cNvSpPr>
            <a:spLocks noGrp="1"/>
          </p:cNvSpPr>
          <p:nvPr>
            <p:ph type="sldNum" sz="quarter" idx="10"/>
          </p:nvPr>
        </p:nvSpPr>
        <p:spPr/>
        <p:txBody>
          <a:bodyPr/>
          <a:lstStyle/>
          <a:p>
            <a:fld id="{6420722D-409D-4A63-AECD-B618A6711DB6}" type="slidenum">
              <a:rPr lang="en-US" smtClean="0"/>
              <a:pPr/>
              <a:t>42</a:t>
            </a:fld>
            <a:endParaRPr lang="en-US" dirty="0"/>
          </a:p>
        </p:txBody>
      </p:sp>
    </p:spTree>
    <p:extLst>
      <p:ext uri="{BB962C8B-B14F-4D97-AF65-F5344CB8AC3E}">
        <p14:creationId xmlns:p14="http://schemas.microsoft.com/office/powerpoint/2010/main" val="105776259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DB1FCE-1D42-754D-9FC1-B2F1EA0890AE}"/>
              </a:ext>
            </a:extLst>
          </p:cNvPr>
          <p:cNvSpPr>
            <a:spLocks noGrp="1"/>
          </p:cNvSpPr>
          <p:nvPr>
            <p:ph type="title"/>
          </p:nvPr>
        </p:nvSpPr>
        <p:spPr>
          <a:xfrm>
            <a:off x="373506" y="662730"/>
            <a:ext cx="11153930" cy="1199626"/>
          </a:xfrm>
        </p:spPr>
        <p:txBody>
          <a:bodyPr>
            <a:normAutofit fontScale="90000"/>
          </a:bodyPr>
          <a:lstStyle/>
          <a:p>
            <a:r>
              <a:rPr lang="en-US" dirty="0"/>
              <a:t>2024 Priority Category </a:t>
            </a:r>
            <a:br>
              <a:rPr lang="en-US" dirty="0"/>
            </a:br>
            <a:r>
              <a:rPr lang="en-US" dirty="0"/>
              <a:t>Associated Costs &amp; Numbers Served</a:t>
            </a:r>
          </a:p>
        </p:txBody>
      </p:sp>
      <p:graphicFrame>
        <p:nvGraphicFramePr>
          <p:cNvPr id="3" name="Content Placeholder 2">
            <a:extLst>
              <a:ext uri="{FF2B5EF4-FFF2-40B4-BE49-F238E27FC236}">
                <a16:creationId xmlns:a16="http://schemas.microsoft.com/office/drawing/2014/main" id="{41F21550-E797-1858-2694-79BC83DB4456}"/>
              </a:ext>
            </a:extLst>
          </p:cNvPr>
          <p:cNvGraphicFramePr>
            <a:graphicFrameLocks noGrp="1"/>
          </p:cNvGraphicFramePr>
          <p:nvPr>
            <p:ph idx="1"/>
          </p:nvPr>
        </p:nvGraphicFramePr>
        <p:xfrm>
          <a:off x="1174750" y="2286000"/>
          <a:ext cx="9842499" cy="2286000"/>
        </p:xfrm>
        <a:graphic>
          <a:graphicData uri="http://schemas.openxmlformats.org/drawingml/2006/table">
            <a:tbl>
              <a:tblPr firstRow="1" bandRow="1">
                <a:tableStyleId>{5C22544A-7EE6-4342-B048-85BDC9FD1C3A}</a:tableStyleId>
              </a:tblPr>
              <a:tblGrid>
                <a:gridCol w="3280833">
                  <a:extLst>
                    <a:ext uri="{9D8B030D-6E8A-4147-A177-3AD203B41FA5}">
                      <a16:colId xmlns:a16="http://schemas.microsoft.com/office/drawing/2014/main" val="2745349051"/>
                    </a:ext>
                  </a:extLst>
                </a:gridCol>
                <a:gridCol w="3280833">
                  <a:extLst>
                    <a:ext uri="{9D8B030D-6E8A-4147-A177-3AD203B41FA5}">
                      <a16:colId xmlns:a16="http://schemas.microsoft.com/office/drawing/2014/main" val="2679740239"/>
                    </a:ext>
                  </a:extLst>
                </a:gridCol>
                <a:gridCol w="3280833">
                  <a:extLst>
                    <a:ext uri="{9D8B030D-6E8A-4147-A177-3AD203B41FA5}">
                      <a16:colId xmlns:a16="http://schemas.microsoft.com/office/drawing/2014/main" val="3378822680"/>
                    </a:ext>
                  </a:extLst>
                </a:gridCol>
              </a:tblGrid>
              <a:tr h="370840">
                <a:tc>
                  <a:txBody>
                    <a:bodyPr/>
                    <a:lstStyle/>
                    <a:p>
                      <a:pPr algn="ctr"/>
                      <a:r>
                        <a:rPr lang="en-US" sz="2400" dirty="0"/>
                        <a:t>Priority</a:t>
                      </a:r>
                      <a:r>
                        <a:rPr lang="en-US" sz="2400" baseline="0" dirty="0"/>
                        <a:t> Category</a:t>
                      </a:r>
                      <a:endParaRPr lang="en-US" sz="2400" dirty="0"/>
                    </a:p>
                  </a:txBody>
                  <a:tcPr/>
                </a:tc>
                <a:tc>
                  <a:txBody>
                    <a:bodyPr/>
                    <a:lstStyle/>
                    <a:p>
                      <a:pPr algn="ctr"/>
                      <a:r>
                        <a:rPr lang="en-US" sz="2400" dirty="0"/>
                        <a:t>Number Served</a:t>
                      </a:r>
                    </a:p>
                  </a:txBody>
                  <a:tcPr/>
                </a:tc>
                <a:tc>
                  <a:txBody>
                    <a:bodyPr/>
                    <a:lstStyle/>
                    <a:p>
                      <a:pPr algn="ctr"/>
                      <a:r>
                        <a:rPr lang="en-US" sz="2400" dirty="0"/>
                        <a:t>Associated Costs</a:t>
                      </a:r>
                    </a:p>
                  </a:txBody>
                  <a:tcPr/>
                </a:tc>
                <a:extLst>
                  <a:ext uri="{0D108BD9-81ED-4DB2-BD59-A6C34878D82A}">
                    <a16:rowId xmlns:a16="http://schemas.microsoft.com/office/drawing/2014/main" val="977042486"/>
                  </a:ext>
                </a:extLst>
              </a:tr>
              <a:tr h="370840">
                <a:tc>
                  <a:txBody>
                    <a:bodyPr/>
                    <a:lstStyle/>
                    <a:p>
                      <a:pPr algn="l"/>
                      <a:r>
                        <a:rPr lang="en-US" sz="2400" dirty="0"/>
                        <a:t>Category</a:t>
                      </a:r>
                      <a:r>
                        <a:rPr lang="en-US" sz="2400" baseline="0" dirty="0"/>
                        <a:t> 1</a:t>
                      </a:r>
                      <a:endParaRPr lang="en-US" sz="2400" b="0" i="1" dirty="0"/>
                    </a:p>
                  </a:txBody>
                  <a:tcPr/>
                </a:tc>
                <a:tc>
                  <a:txBody>
                    <a:bodyPr/>
                    <a:lstStyle/>
                    <a:p>
                      <a:pPr algn="l"/>
                      <a:r>
                        <a:rPr lang="en-US" sz="2400" dirty="0"/>
                        <a:t>10,549</a:t>
                      </a:r>
                    </a:p>
                  </a:txBody>
                  <a:tcPr/>
                </a:tc>
                <a:tc>
                  <a:txBody>
                    <a:bodyPr/>
                    <a:lstStyle/>
                    <a:p>
                      <a:pPr algn="l"/>
                      <a:r>
                        <a:rPr lang="en-US" sz="2400" dirty="0"/>
                        <a:t>$28,898,721</a:t>
                      </a:r>
                    </a:p>
                  </a:txBody>
                  <a:tcPr/>
                </a:tc>
                <a:extLst>
                  <a:ext uri="{0D108BD9-81ED-4DB2-BD59-A6C34878D82A}">
                    <a16:rowId xmlns:a16="http://schemas.microsoft.com/office/drawing/2014/main" val="305544918"/>
                  </a:ext>
                </a:extLst>
              </a:tr>
              <a:tr h="370840">
                <a:tc>
                  <a:txBody>
                    <a:bodyPr/>
                    <a:lstStyle/>
                    <a:p>
                      <a:pPr algn="l"/>
                      <a:r>
                        <a:rPr lang="en-US" sz="2400" dirty="0"/>
                        <a:t>Category</a:t>
                      </a:r>
                      <a:r>
                        <a:rPr lang="en-US" sz="2400" baseline="0" dirty="0"/>
                        <a:t> 2</a:t>
                      </a:r>
                      <a:endParaRPr lang="en-US" sz="2400" b="0" i="1" dirty="0"/>
                    </a:p>
                  </a:txBody>
                  <a:tcPr/>
                </a:tc>
                <a:tc>
                  <a:txBody>
                    <a:bodyPr/>
                    <a:lstStyle/>
                    <a:p>
                      <a:pPr algn="l"/>
                      <a:r>
                        <a:rPr lang="en-US" sz="2400" dirty="0"/>
                        <a:t>3,897</a:t>
                      </a:r>
                    </a:p>
                  </a:txBody>
                  <a:tcPr/>
                </a:tc>
                <a:tc>
                  <a:txBody>
                    <a:bodyPr/>
                    <a:lstStyle/>
                    <a:p>
                      <a:pPr algn="l"/>
                      <a:r>
                        <a:rPr lang="en-US" sz="2400" dirty="0"/>
                        <a:t>$10,533,482</a:t>
                      </a:r>
                    </a:p>
                  </a:txBody>
                  <a:tcPr/>
                </a:tc>
                <a:extLst>
                  <a:ext uri="{0D108BD9-81ED-4DB2-BD59-A6C34878D82A}">
                    <a16:rowId xmlns:a16="http://schemas.microsoft.com/office/drawing/2014/main" val="752067693"/>
                  </a:ext>
                </a:extLst>
              </a:tr>
              <a:tr h="370840">
                <a:tc>
                  <a:txBody>
                    <a:bodyPr/>
                    <a:lstStyle/>
                    <a:p>
                      <a:pPr algn="l"/>
                      <a:r>
                        <a:rPr lang="en-US" sz="2400" dirty="0"/>
                        <a:t>Category</a:t>
                      </a:r>
                      <a:r>
                        <a:rPr lang="en-US" sz="2400" baseline="0" dirty="0"/>
                        <a:t> 3</a:t>
                      </a:r>
                      <a:endParaRPr lang="en-US" sz="2400" b="0" i="1" dirty="0"/>
                    </a:p>
                  </a:txBody>
                  <a:tcPr/>
                </a:tc>
                <a:tc>
                  <a:txBody>
                    <a:bodyPr/>
                    <a:lstStyle/>
                    <a:p>
                      <a:pPr algn="l"/>
                      <a:r>
                        <a:rPr lang="en-US" sz="2400" dirty="0"/>
                        <a:t>262</a:t>
                      </a:r>
                    </a:p>
                  </a:txBody>
                  <a:tcPr/>
                </a:tc>
                <a:tc>
                  <a:txBody>
                    <a:bodyPr/>
                    <a:lstStyle/>
                    <a:p>
                      <a:pPr algn="l"/>
                      <a:r>
                        <a:rPr lang="en-US" sz="2400" dirty="0"/>
                        <a:t>$705,346</a:t>
                      </a:r>
                    </a:p>
                  </a:txBody>
                  <a:tcPr/>
                </a:tc>
                <a:extLst>
                  <a:ext uri="{0D108BD9-81ED-4DB2-BD59-A6C34878D82A}">
                    <a16:rowId xmlns:a16="http://schemas.microsoft.com/office/drawing/2014/main" val="2514780323"/>
                  </a:ext>
                </a:extLst>
              </a:tr>
              <a:tr h="370840">
                <a:tc>
                  <a:txBody>
                    <a:bodyPr/>
                    <a:lstStyle/>
                    <a:p>
                      <a:pPr algn="l"/>
                      <a:r>
                        <a:rPr lang="en-US" sz="2400" dirty="0"/>
                        <a:t>Category 4</a:t>
                      </a:r>
                      <a:endParaRPr lang="en-US" sz="2400" b="0" i="1" dirty="0"/>
                    </a:p>
                  </a:txBody>
                  <a:tcPr/>
                </a:tc>
                <a:tc>
                  <a:txBody>
                    <a:bodyPr/>
                    <a:lstStyle/>
                    <a:p>
                      <a:pPr algn="l"/>
                      <a:r>
                        <a:rPr lang="en-US" sz="2400" dirty="0"/>
                        <a:t>5</a:t>
                      </a:r>
                    </a:p>
                  </a:txBody>
                  <a:tcPr/>
                </a:tc>
                <a:tc>
                  <a:txBody>
                    <a:bodyPr/>
                    <a:lstStyle/>
                    <a:p>
                      <a:pPr algn="l"/>
                      <a:r>
                        <a:rPr lang="en-US" sz="2400" dirty="0"/>
                        <a:t>$11,286</a:t>
                      </a:r>
                    </a:p>
                  </a:txBody>
                  <a:tcPr/>
                </a:tc>
                <a:extLst>
                  <a:ext uri="{0D108BD9-81ED-4DB2-BD59-A6C34878D82A}">
                    <a16:rowId xmlns:a16="http://schemas.microsoft.com/office/drawing/2014/main" val="705796424"/>
                  </a:ext>
                </a:extLst>
              </a:tr>
            </a:tbl>
          </a:graphicData>
        </a:graphic>
      </p:graphicFrame>
      <p:sp>
        <p:nvSpPr>
          <p:cNvPr id="4" name="Slide Number Placeholder 3">
            <a:extLst>
              <a:ext uri="{FF2B5EF4-FFF2-40B4-BE49-F238E27FC236}">
                <a16:creationId xmlns:a16="http://schemas.microsoft.com/office/drawing/2014/main" id="{F7AAAF99-7D63-7C86-17BD-608598511A6E}"/>
              </a:ext>
            </a:extLst>
          </p:cNvPr>
          <p:cNvSpPr>
            <a:spLocks noGrp="1"/>
          </p:cNvSpPr>
          <p:nvPr>
            <p:ph type="sldNum" sz="quarter" idx="10"/>
          </p:nvPr>
        </p:nvSpPr>
        <p:spPr/>
        <p:txBody>
          <a:bodyPr/>
          <a:lstStyle/>
          <a:p>
            <a:fld id="{6420722D-409D-4A63-AECD-B618A6711DB6}" type="slidenum">
              <a:rPr lang="en-US" smtClean="0"/>
              <a:pPr/>
              <a:t>43</a:t>
            </a:fld>
            <a:endParaRPr lang="en-US" dirty="0"/>
          </a:p>
        </p:txBody>
      </p:sp>
    </p:spTree>
    <p:extLst>
      <p:ext uri="{BB962C8B-B14F-4D97-AF65-F5344CB8AC3E}">
        <p14:creationId xmlns:p14="http://schemas.microsoft.com/office/powerpoint/2010/main" val="248123368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BD9B3A-CC16-F225-AAA8-3C2A88A16B10}"/>
              </a:ext>
            </a:extLst>
          </p:cNvPr>
          <p:cNvSpPr>
            <a:spLocks noGrp="1"/>
          </p:cNvSpPr>
          <p:nvPr>
            <p:ph type="title"/>
          </p:nvPr>
        </p:nvSpPr>
        <p:spPr/>
        <p:txBody>
          <a:bodyPr/>
          <a:lstStyle/>
          <a:p>
            <a:r>
              <a:rPr lang="en-US" dirty="0"/>
              <a:t>Duplicative Language</a:t>
            </a:r>
          </a:p>
        </p:txBody>
      </p:sp>
      <p:sp>
        <p:nvSpPr>
          <p:cNvPr id="3" name="Content Placeholder 2">
            <a:extLst>
              <a:ext uri="{FF2B5EF4-FFF2-40B4-BE49-F238E27FC236}">
                <a16:creationId xmlns:a16="http://schemas.microsoft.com/office/drawing/2014/main" id="{D6015303-4A45-1C50-3C32-B69C2FC5D0D0}"/>
              </a:ext>
            </a:extLst>
          </p:cNvPr>
          <p:cNvSpPr>
            <a:spLocks noGrp="1"/>
          </p:cNvSpPr>
          <p:nvPr>
            <p:ph idx="1"/>
          </p:nvPr>
        </p:nvSpPr>
        <p:spPr/>
        <p:txBody>
          <a:bodyPr>
            <a:normAutofit fontScale="77500" lnSpcReduction="20000"/>
          </a:bodyPr>
          <a:lstStyle/>
          <a:p>
            <a:pPr marL="457200" indent="0">
              <a:buNone/>
            </a:pPr>
            <a:r>
              <a:rPr lang="en-US" dirty="0"/>
              <a:t>An additional issue was encountered due to duplicative language in the agency priority categories within the approved state plan. The agency is working to address these and will hold additional public hearings as required to obtain comments on the proposed category revisions and updates to state regulations.</a:t>
            </a:r>
          </a:p>
          <a:p>
            <a:r>
              <a:rPr lang="en-US" dirty="0"/>
              <a:t>The agency must treat all approved individuals in Priority Category 1 and 2 the same since both categories are designated as “Most Significant”. </a:t>
            </a:r>
          </a:p>
          <a:p>
            <a:r>
              <a:rPr lang="en-US" dirty="0"/>
              <a:t>Treating Priority Category 1 and 2 the same will cease with approval of new categories from RSA.  This information will be covered in upcoming public hearings to address this issue.  </a:t>
            </a:r>
          </a:p>
        </p:txBody>
      </p:sp>
      <p:sp>
        <p:nvSpPr>
          <p:cNvPr id="4" name="Slide Number Placeholder 3">
            <a:extLst>
              <a:ext uri="{FF2B5EF4-FFF2-40B4-BE49-F238E27FC236}">
                <a16:creationId xmlns:a16="http://schemas.microsoft.com/office/drawing/2014/main" id="{6069B01F-9B6E-4CAF-E879-57EE3B94351F}"/>
              </a:ext>
            </a:extLst>
          </p:cNvPr>
          <p:cNvSpPr>
            <a:spLocks noGrp="1"/>
          </p:cNvSpPr>
          <p:nvPr>
            <p:ph type="sldNum" sz="quarter" idx="10"/>
          </p:nvPr>
        </p:nvSpPr>
        <p:spPr/>
        <p:txBody>
          <a:bodyPr/>
          <a:lstStyle/>
          <a:p>
            <a:fld id="{6420722D-409D-4A63-AECD-B618A6711DB6}" type="slidenum">
              <a:rPr lang="en-US" smtClean="0"/>
              <a:pPr/>
              <a:t>44</a:t>
            </a:fld>
            <a:endParaRPr lang="en-US" dirty="0"/>
          </a:p>
        </p:txBody>
      </p:sp>
    </p:spTree>
    <p:extLst>
      <p:ext uri="{BB962C8B-B14F-4D97-AF65-F5344CB8AC3E}">
        <p14:creationId xmlns:p14="http://schemas.microsoft.com/office/powerpoint/2010/main" val="214449757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195245-914B-F5D9-294B-C56BFF8DC3E6}"/>
              </a:ext>
            </a:extLst>
          </p:cNvPr>
          <p:cNvSpPr>
            <a:spLocks noGrp="1"/>
          </p:cNvSpPr>
          <p:nvPr>
            <p:ph type="title"/>
          </p:nvPr>
        </p:nvSpPr>
        <p:spPr/>
        <p:txBody>
          <a:bodyPr/>
          <a:lstStyle/>
          <a:p>
            <a:r>
              <a:rPr lang="en-US" dirty="0"/>
              <a:t>Brief Overview of Services</a:t>
            </a:r>
          </a:p>
        </p:txBody>
      </p:sp>
      <p:sp>
        <p:nvSpPr>
          <p:cNvPr id="3" name="Content Placeholder 2">
            <a:extLst>
              <a:ext uri="{FF2B5EF4-FFF2-40B4-BE49-F238E27FC236}">
                <a16:creationId xmlns:a16="http://schemas.microsoft.com/office/drawing/2014/main" id="{4C4F2775-1AA5-B242-91C2-FA4D0B933B20}"/>
              </a:ext>
            </a:extLst>
          </p:cNvPr>
          <p:cNvSpPr>
            <a:spLocks noGrp="1"/>
          </p:cNvSpPr>
          <p:nvPr>
            <p:ph idx="1"/>
          </p:nvPr>
        </p:nvSpPr>
        <p:spPr>
          <a:xfrm>
            <a:off x="592853" y="1644033"/>
            <a:ext cx="10760947" cy="3795383"/>
          </a:xfrm>
        </p:spPr>
        <p:txBody>
          <a:bodyPr>
            <a:noAutofit/>
          </a:bodyPr>
          <a:lstStyle/>
          <a:p>
            <a:r>
              <a:rPr lang="en-US" sz="1800" dirty="0"/>
              <a:t>The current closure request includes all four (4) Priority Categories.</a:t>
            </a:r>
          </a:p>
          <a:p>
            <a:r>
              <a:rPr lang="en-US" sz="1800" dirty="0"/>
              <a:t>All individuals with an implemented plan continue to receive services.</a:t>
            </a:r>
          </a:p>
          <a:p>
            <a:r>
              <a:rPr lang="en-US" sz="1800" dirty="0"/>
              <a:t>All individuals without a plan or determined eligible after Order of Selection implementation will be placed on a waiting list by assigned priority category and eligibility date.</a:t>
            </a:r>
          </a:p>
          <a:p>
            <a:r>
              <a:rPr lang="en-US" sz="1800" dirty="0"/>
              <a:t>Vocational Rehabilitation Counselors will continue to determine eligibility, conduct eligibility assessments as needed and assign priority categories to those eligible.</a:t>
            </a:r>
          </a:p>
          <a:p>
            <a:r>
              <a:rPr lang="en-US" sz="1800" dirty="0"/>
              <a:t>As funds are available the agency will serve Most Significant Individuals with Disabilities  first (Categories 1 and 2) based on date of eligibility.</a:t>
            </a:r>
          </a:p>
          <a:p>
            <a:r>
              <a:rPr lang="en-US" sz="1800" dirty="0"/>
              <a:t>A category is opened based on funding available to serve all consumers in that category.  </a:t>
            </a:r>
          </a:p>
        </p:txBody>
      </p:sp>
      <p:sp>
        <p:nvSpPr>
          <p:cNvPr id="4" name="Slide Number Placeholder 3">
            <a:extLst>
              <a:ext uri="{FF2B5EF4-FFF2-40B4-BE49-F238E27FC236}">
                <a16:creationId xmlns:a16="http://schemas.microsoft.com/office/drawing/2014/main" id="{8CAC2ACB-2AC1-64DE-06E0-1A0E7FF24477}"/>
              </a:ext>
            </a:extLst>
          </p:cNvPr>
          <p:cNvSpPr>
            <a:spLocks noGrp="1"/>
          </p:cNvSpPr>
          <p:nvPr>
            <p:ph type="sldNum" sz="quarter" idx="10"/>
          </p:nvPr>
        </p:nvSpPr>
        <p:spPr/>
        <p:txBody>
          <a:bodyPr/>
          <a:lstStyle/>
          <a:p>
            <a:fld id="{6420722D-409D-4A63-AECD-B618A6711DB6}" type="slidenum">
              <a:rPr lang="en-US" smtClean="0"/>
              <a:pPr/>
              <a:t>45</a:t>
            </a:fld>
            <a:endParaRPr lang="en-US" dirty="0"/>
          </a:p>
        </p:txBody>
      </p:sp>
    </p:spTree>
    <p:extLst>
      <p:ext uri="{BB962C8B-B14F-4D97-AF65-F5344CB8AC3E}">
        <p14:creationId xmlns:p14="http://schemas.microsoft.com/office/powerpoint/2010/main" val="300087023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213FD-941D-135D-57EF-3E73AC3ACA26}"/>
              </a:ext>
            </a:extLst>
          </p:cNvPr>
          <p:cNvSpPr>
            <a:spLocks noGrp="1"/>
          </p:cNvSpPr>
          <p:nvPr>
            <p:ph type="title"/>
          </p:nvPr>
        </p:nvSpPr>
        <p:spPr/>
        <p:txBody>
          <a:bodyPr>
            <a:normAutofit fontScale="90000"/>
          </a:bodyPr>
          <a:lstStyle/>
          <a:p>
            <a:r>
              <a:rPr lang="en-US" dirty="0"/>
              <a:t>When Will Order of Selection be Implemented? </a:t>
            </a:r>
          </a:p>
        </p:txBody>
      </p:sp>
      <p:sp>
        <p:nvSpPr>
          <p:cNvPr id="3" name="Content Placeholder 2">
            <a:extLst>
              <a:ext uri="{FF2B5EF4-FFF2-40B4-BE49-F238E27FC236}">
                <a16:creationId xmlns:a16="http://schemas.microsoft.com/office/drawing/2014/main" id="{DFAA19D9-D944-D1CE-BBC5-515D72AA99FC}"/>
              </a:ext>
            </a:extLst>
          </p:cNvPr>
          <p:cNvSpPr>
            <a:spLocks noGrp="1"/>
          </p:cNvSpPr>
          <p:nvPr>
            <p:ph idx="1"/>
          </p:nvPr>
        </p:nvSpPr>
        <p:spPr>
          <a:xfrm>
            <a:off x="838200" y="2009670"/>
            <a:ext cx="10515600" cy="3564683"/>
          </a:xfrm>
        </p:spPr>
        <p:txBody>
          <a:bodyPr>
            <a:normAutofit fontScale="92500"/>
          </a:bodyPr>
          <a:lstStyle/>
          <a:p>
            <a:pPr marL="457200" indent="0">
              <a:buNone/>
            </a:pPr>
            <a:r>
              <a:rPr lang="en-US" dirty="0"/>
              <a:t>OVR is implementing Order of Selection with all Priority Categories closed on May 14, 2025. The implementation date has been shared broadly with staff, consumers, and partners.</a:t>
            </a:r>
          </a:p>
          <a:p>
            <a:pPr marL="457200" indent="0">
              <a:buNone/>
            </a:pPr>
            <a:r>
              <a:rPr lang="en-US" dirty="0"/>
              <a:t>Updates on Order of Selection can be found on the OVR website under the Order of Selection tab or by searching Order of Selection on the site. </a:t>
            </a:r>
            <a:r>
              <a:rPr lang="en-US" dirty="0">
                <a:hlinkClick r:id="rId2"/>
              </a:rPr>
              <a:t>https://kcc.ky.gov/Vocational-Rehabilitation</a:t>
            </a:r>
            <a:endParaRPr lang="en-US" dirty="0"/>
          </a:p>
        </p:txBody>
      </p:sp>
      <p:sp>
        <p:nvSpPr>
          <p:cNvPr id="4" name="Slide Number Placeholder 3">
            <a:extLst>
              <a:ext uri="{FF2B5EF4-FFF2-40B4-BE49-F238E27FC236}">
                <a16:creationId xmlns:a16="http://schemas.microsoft.com/office/drawing/2014/main" id="{1774794B-08C7-B9E1-FDD7-D0893963A8E4}"/>
              </a:ext>
            </a:extLst>
          </p:cNvPr>
          <p:cNvSpPr>
            <a:spLocks noGrp="1"/>
          </p:cNvSpPr>
          <p:nvPr>
            <p:ph type="sldNum" sz="quarter" idx="10"/>
          </p:nvPr>
        </p:nvSpPr>
        <p:spPr/>
        <p:txBody>
          <a:bodyPr/>
          <a:lstStyle/>
          <a:p>
            <a:fld id="{6420722D-409D-4A63-AECD-B618A6711DB6}" type="slidenum">
              <a:rPr lang="en-US" smtClean="0"/>
              <a:pPr/>
              <a:t>46</a:t>
            </a:fld>
            <a:endParaRPr lang="en-US" dirty="0"/>
          </a:p>
        </p:txBody>
      </p:sp>
    </p:spTree>
    <p:extLst>
      <p:ext uri="{BB962C8B-B14F-4D97-AF65-F5344CB8AC3E}">
        <p14:creationId xmlns:p14="http://schemas.microsoft.com/office/powerpoint/2010/main" val="9079494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ACECE1-D00F-4279-8C82-DA2AC845325C}"/>
              </a:ext>
            </a:extLst>
          </p:cNvPr>
          <p:cNvSpPr>
            <a:spLocks noGrp="1"/>
          </p:cNvSpPr>
          <p:nvPr>
            <p:ph type="title"/>
          </p:nvPr>
        </p:nvSpPr>
        <p:spPr>
          <a:xfrm>
            <a:off x="838200" y="815494"/>
            <a:ext cx="10515600" cy="936308"/>
          </a:xfrm>
        </p:spPr>
        <p:txBody>
          <a:bodyPr>
            <a:normAutofit fontScale="90000"/>
          </a:bodyPr>
          <a:lstStyle/>
          <a:p>
            <a:r>
              <a:rPr lang="en-US" dirty="0"/>
              <a:t>Future Public Hearings on Priority Category Changes and State Regs</a:t>
            </a:r>
          </a:p>
        </p:txBody>
      </p:sp>
      <p:sp>
        <p:nvSpPr>
          <p:cNvPr id="3" name="Content Placeholder 2">
            <a:extLst>
              <a:ext uri="{FF2B5EF4-FFF2-40B4-BE49-F238E27FC236}">
                <a16:creationId xmlns:a16="http://schemas.microsoft.com/office/drawing/2014/main" id="{D52558B8-318E-CCD0-544D-25464C632857}"/>
              </a:ext>
            </a:extLst>
          </p:cNvPr>
          <p:cNvSpPr>
            <a:spLocks noGrp="1"/>
          </p:cNvSpPr>
          <p:nvPr>
            <p:ph idx="1"/>
          </p:nvPr>
        </p:nvSpPr>
        <p:spPr>
          <a:xfrm>
            <a:off x="838200" y="2291025"/>
            <a:ext cx="10515600" cy="3283328"/>
          </a:xfrm>
        </p:spPr>
        <p:txBody>
          <a:bodyPr/>
          <a:lstStyle/>
          <a:p>
            <a:r>
              <a:rPr lang="en-US" dirty="0"/>
              <a:t>Plans are in place for a public hearing during June 2025 to review the proposed priority category changes and updates to state regulations. </a:t>
            </a:r>
          </a:p>
          <a:p>
            <a:r>
              <a:rPr lang="en-US" dirty="0"/>
              <a:t>Announcements will be provided in advance through the OVR website, social media, listservs, and reg watch.</a:t>
            </a:r>
          </a:p>
        </p:txBody>
      </p:sp>
      <p:sp>
        <p:nvSpPr>
          <p:cNvPr id="4" name="Slide Number Placeholder 3">
            <a:extLst>
              <a:ext uri="{FF2B5EF4-FFF2-40B4-BE49-F238E27FC236}">
                <a16:creationId xmlns:a16="http://schemas.microsoft.com/office/drawing/2014/main" id="{D8A98403-9E7D-079D-81C6-317905BEA174}"/>
              </a:ext>
            </a:extLst>
          </p:cNvPr>
          <p:cNvSpPr>
            <a:spLocks noGrp="1"/>
          </p:cNvSpPr>
          <p:nvPr>
            <p:ph type="sldNum" sz="quarter" idx="10"/>
          </p:nvPr>
        </p:nvSpPr>
        <p:spPr/>
        <p:txBody>
          <a:bodyPr/>
          <a:lstStyle/>
          <a:p>
            <a:fld id="{6420722D-409D-4A63-AECD-B618A6711DB6}" type="slidenum">
              <a:rPr lang="en-US" smtClean="0"/>
              <a:pPr/>
              <a:t>47</a:t>
            </a:fld>
            <a:endParaRPr lang="en-US" dirty="0"/>
          </a:p>
        </p:txBody>
      </p:sp>
    </p:spTree>
    <p:extLst>
      <p:ext uri="{BB962C8B-B14F-4D97-AF65-F5344CB8AC3E}">
        <p14:creationId xmlns:p14="http://schemas.microsoft.com/office/powerpoint/2010/main" val="84332129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AD170D-0040-DADD-F26C-D7B1F3144774}"/>
              </a:ext>
            </a:extLst>
          </p:cNvPr>
          <p:cNvSpPr>
            <a:spLocks noGrp="1"/>
          </p:cNvSpPr>
          <p:nvPr>
            <p:ph type="title"/>
          </p:nvPr>
        </p:nvSpPr>
        <p:spPr/>
        <p:txBody>
          <a:bodyPr/>
          <a:lstStyle/>
          <a:p>
            <a:r>
              <a:rPr lang="en-US" dirty="0"/>
              <a:t>Resources</a:t>
            </a:r>
          </a:p>
        </p:txBody>
      </p:sp>
      <p:sp>
        <p:nvSpPr>
          <p:cNvPr id="3" name="Content Placeholder 2">
            <a:extLst>
              <a:ext uri="{FF2B5EF4-FFF2-40B4-BE49-F238E27FC236}">
                <a16:creationId xmlns:a16="http://schemas.microsoft.com/office/drawing/2014/main" id="{6DA30BD6-BC5F-7235-14EC-BD8F8F450942}"/>
              </a:ext>
            </a:extLst>
          </p:cNvPr>
          <p:cNvSpPr>
            <a:spLocks noGrp="1"/>
          </p:cNvSpPr>
          <p:nvPr>
            <p:ph idx="1"/>
          </p:nvPr>
        </p:nvSpPr>
        <p:spPr/>
        <p:txBody>
          <a:bodyPr/>
          <a:lstStyle/>
          <a:p>
            <a:r>
              <a:rPr lang="en-US" dirty="0"/>
              <a:t>OVR Website for Order of Selection Information </a:t>
            </a:r>
            <a:r>
              <a:rPr lang="en-US" dirty="0">
                <a:hlinkClick r:id="rId2"/>
              </a:rPr>
              <a:t>https://kcc.ky.gov/Vocational-Rehabilitation</a:t>
            </a:r>
            <a:endParaRPr lang="en-US" dirty="0"/>
          </a:p>
          <a:p>
            <a:r>
              <a:rPr lang="en-US" dirty="0"/>
              <a:t>34 CFR 361.36 Order of Selection </a:t>
            </a:r>
            <a:r>
              <a:rPr lang="en-US" dirty="0">
                <a:hlinkClick r:id="rId3"/>
              </a:rPr>
              <a:t>https://www.law.cornell.edu/cfr/text/34/361.36</a:t>
            </a:r>
            <a:endParaRPr lang="en-US" dirty="0"/>
          </a:p>
          <a:p>
            <a:endParaRPr lang="en-US" dirty="0"/>
          </a:p>
        </p:txBody>
      </p:sp>
      <p:sp>
        <p:nvSpPr>
          <p:cNvPr id="4" name="Slide Number Placeholder 3">
            <a:extLst>
              <a:ext uri="{FF2B5EF4-FFF2-40B4-BE49-F238E27FC236}">
                <a16:creationId xmlns:a16="http://schemas.microsoft.com/office/drawing/2014/main" id="{BA738F04-1536-6710-C201-880BEA8A486D}"/>
              </a:ext>
            </a:extLst>
          </p:cNvPr>
          <p:cNvSpPr>
            <a:spLocks noGrp="1"/>
          </p:cNvSpPr>
          <p:nvPr>
            <p:ph type="sldNum" sz="quarter" idx="10"/>
          </p:nvPr>
        </p:nvSpPr>
        <p:spPr/>
        <p:txBody>
          <a:bodyPr/>
          <a:lstStyle/>
          <a:p>
            <a:fld id="{6420722D-409D-4A63-AECD-B618A6711DB6}" type="slidenum">
              <a:rPr lang="en-US" smtClean="0"/>
              <a:pPr/>
              <a:t>48</a:t>
            </a:fld>
            <a:endParaRPr lang="en-US" dirty="0"/>
          </a:p>
        </p:txBody>
      </p:sp>
    </p:spTree>
    <p:extLst>
      <p:ext uri="{BB962C8B-B14F-4D97-AF65-F5344CB8AC3E}">
        <p14:creationId xmlns:p14="http://schemas.microsoft.com/office/powerpoint/2010/main" val="12827713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25F519-5F0D-24C5-0AE7-B074874015CA}"/>
              </a:ext>
            </a:extLst>
          </p:cNvPr>
          <p:cNvSpPr>
            <a:spLocks noGrp="1"/>
          </p:cNvSpPr>
          <p:nvPr>
            <p:ph type="title"/>
          </p:nvPr>
        </p:nvSpPr>
        <p:spPr/>
        <p:txBody>
          <a:bodyPr/>
          <a:lstStyle/>
          <a:p>
            <a:r>
              <a:rPr lang="en-US" dirty="0"/>
              <a:t>Order of Selection Services</a:t>
            </a:r>
          </a:p>
        </p:txBody>
      </p:sp>
      <p:sp>
        <p:nvSpPr>
          <p:cNvPr id="3" name="Content Placeholder 2">
            <a:extLst>
              <a:ext uri="{FF2B5EF4-FFF2-40B4-BE49-F238E27FC236}">
                <a16:creationId xmlns:a16="http://schemas.microsoft.com/office/drawing/2014/main" id="{F485929A-310A-759C-0EFF-620DC496B76C}"/>
              </a:ext>
            </a:extLst>
          </p:cNvPr>
          <p:cNvSpPr>
            <a:spLocks noGrp="1"/>
          </p:cNvSpPr>
          <p:nvPr>
            <p:ph idx="1"/>
          </p:nvPr>
        </p:nvSpPr>
        <p:spPr>
          <a:xfrm>
            <a:off x="838199" y="1547446"/>
            <a:ext cx="10848033" cy="4069583"/>
          </a:xfrm>
        </p:spPr>
        <p:txBody>
          <a:bodyPr>
            <a:normAutofit fontScale="40000" lnSpcReduction="20000"/>
          </a:bodyPr>
          <a:lstStyle/>
          <a:p>
            <a:pPr marL="457200" marR="4050" indent="0">
              <a:buNone/>
            </a:pPr>
            <a:r>
              <a:rPr lang="en-US" sz="4500" b="0" i="0" u="none" strike="noStrike" baseline="0" dirty="0">
                <a:latin typeface="Arial" panose="020B0604020202020204" pitchFamily="34" charset="0"/>
              </a:rPr>
              <a:t>34 CFR Part 361.36 – Order of Selection for Services</a:t>
            </a:r>
          </a:p>
          <a:p>
            <a:pPr marR="4050"/>
            <a:r>
              <a:rPr lang="en-US" sz="4500" b="0" i="0" u="none" strike="noStrike" baseline="0" dirty="0">
                <a:latin typeface="Arial" panose="020B0604020202020204" pitchFamily="34" charset="0"/>
              </a:rPr>
              <a:t>In accordance with criteria established by the State for the order of selection, individuals with the most significant disabilities will be selected first for the provision of vocational rehabilitation services; and</a:t>
            </a:r>
          </a:p>
          <a:p>
            <a:pPr marR="15450"/>
            <a:r>
              <a:rPr lang="en-US" sz="4500" b="0" i="0" u="none" strike="noStrike" baseline="0" dirty="0">
                <a:latin typeface="Arial" panose="020B0604020202020204" pitchFamily="34" charset="0"/>
              </a:rPr>
              <a:t>(B) Individuals who do not meet the order of selection criteria will have access to services provided through the information and referral system established under §361.37; and</a:t>
            </a:r>
          </a:p>
          <a:p>
            <a:pPr marR="3690"/>
            <a:r>
              <a:rPr lang="en-US" sz="4500" b="0" i="0" u="none" strike="noStrike" baseline="0" dirty="0">
                <a:latin typeface="Arial" panose="020B0604020202020204" pitchFamily="34" charset="0"/>
              </a:rPr>
              <a:t>(v) State whether the designated State unit will elect to serve, in its discretion, eligible individuals (whether or not the individuals are receiving vocational rehabilitation services under the order of selection) who require specific services or equipment to maintain employment, notwithstanding the assurance provided pursuant to paragraph (3)(iv)(A) of this section.</a:t>
            </a:r>
            <a:endParaRPr lang="en-US" dirty="0"/>
          </a:p>
        </p:txBody>
      </p:sp>
      <p:sp>
        <p:nvSpPr>
          <p:cNvPr id="4" name="Slide Number Placeholder 3">
            <a:extLst>
              <a:ext uri="{FF2B5EF4-FFF2-40B4-BE49-F238E27FC236}">
                <a16:creationId xmlns:a16="http://schemas.microsoft.com/office/drawing/2014/main" id="{1ED80428-CEBD-2897-5CA8-C043CB34EFB7}"/>
              </a:ext>
            </a:extLst>
          </p:cNvPr>
          <p:cNvSpPr>
            <a:spLocks noGrp="1"/>
          </p:cNvSpPr>
          <p:nvPr>
            <p:ph type="sldNum" sz="quarter" idx="10"/>
          </p:nvPr>
        </p:nvSpPr>
        <p:spPr/>
        <p:txBody>
          <a:bodyPr/>
          <a:lstStyle/>
          <a:p>
            <a:fld id="{6420722D-409D-4A63-AECD-B618A6711DB6}" type="slidenum">
              <a:rPr lang="en-US" smtClean="0"/>
              <a:pPr/>
              <a:t>5</a:t>
            </a:fld>
            <a:endParaRPr lang="en-US" dirty="0"/>
          </a:p>
        </p:txBody>
      </p:sp>
    </p:spTree>
    <p:extLst>
      <p:ext uri="{BB962C8B-B14F-4D97-AF65-F5344CB8AC3E}">
        <p14:creationId xmlns:p14="http://schemas.microsoft.com/office/powerpoint/2010/main" val="10245685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9BC83953-E823-57D8-7B31-FA8CBB4951FF}"/>
              </a:ext>
            </a:extLst>
          </p:cNvPr>
          <p:cNvSpPr>
            <a:spLocks noGrp="1"/>
          </p:cNvSpPr>
          <p:nvPr>
            <p:ph type="title"/>
          </p:nvPr>
        </p:nvSpPr>
        <p:spPr/>
        <p:txBody>
          <a:bodyPr/>
          <a:lstStyle/>
          <a:p>
            <a:r>
              <a:rPr lang="en-US" dirty="0"/>
              <a:t>Order of Selection Implementation Process</a:t>
            </a:r>
          </a:p>
        </p:txBody>
      </p:sp>
      <p:sp>
        <p:nvSpPr>
          <p:cNvPr id="4" name="Slide Number Placeholder 3">
            <a:extLst>
              <a:ext uri="{FF2B5EF4-FFF2-40B4-BE49-F238E27FC236}">
                <a16:creationId xmlns:a16="http://schemas.microsoft.com/office/drawing/2014/main" id="{B3FC1490-135E-B9FD-5D1B-F6D8729BB823}"/>
              </a:ext>
            </a:extLst>
          </p:cNvPr>
          <p:cNvSpPr>
            <a:spLocks noGrp="1"/>
          </p:cNvSpPr>
          <p:nvPr>
            <p:ph type="sldNum" sz="quarter" idx="12"/>
          </p:nvPr>
        </p:nvSpPr>
        <p:spPr/>
        <p:txBody>
          <a:bodyPr/>
          <a:lstStyle/>
          <a:p>
            <a:fld id="{6420722D-409D-4A63-AECD-B618A6711DB6}" type="slidenum">
              <a:rPr lang="en-US" smtClean="0"/>
              <a:pPr/>
              <a:t>6</a:t>
            </a:fld>
            <a:endParaRPr lang="en-US" dirty="0"/>
          </a:p>
        </p:txBody>
      </p:sp>
    </p:spTree>
    <p:extLst>
      <p:ext uri="{BB962C8B-B14F-4D97-AF65-F5344CB8AC3E}">
        <p14:creationId xmlns:p14="http://schemas.microsoft.com/office/powerpoint/2010/main" val="25371334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234D5053-7B3D-8833-C8E9-03AD4B309D18}"/>
              </a:ext>
            </a:extLst>
          </p:cNvPr>
          <p:cNvSpPr>
            <a:spLocks noGrp="1"/>
          </p:cNvSpPr>
          <p:nvPr>
            <p:ph type="title"/>
          </p:nvPr>
        </p:nvSpPr>
        <p:spPr/>
        <p:txBody>
          <a:bodyPr>
            <a:normAutofit fontScale="90000"/>
          </a:bodyPr>
          <a:lstStyle/>
          <a:p>
            <a:r>
              <a:rPr lang="en-US" dirty="0"/>
              <a:t>Order of Selection Implementation Process (1)</a:t>
            </a:r>
          </a:p>
        </p:txBody>
      </p:sp>
      <p:sp>
        <p:nvSpPr>
          <p:cNvPr id="8" name="Content Placeholder 7">
            <a:extLst>
              <a:ext uri="{FF2B5EF4-FFF2-40B4-BE49-F238E27FC236}">
                <a16:creationId xmlns:a16="http://schemas.microsoft.com/office/drawing/2014/main" id="{637E1B73-94B5-1BAD-AAC5-0D91830A96F8}"/>
              </a:ext>
            </a:extLst>
          </p:cNvPr>
          <p:cNvSpPr>
            <a:spLocks noGrp="1"/>
          </p:cNvSpPr>
          <p:nvPr>
            <p:ph idx="1"/>
          </p:nvPr>
        </p:nvSpPr>
        <p:spPr>
          <a:xfrm>
            <a:off x="838200" y="2117558"/>
            <a:ext cx="10515600" cy="3625237"/>
          </a:xfrm>
        </p:spPr>
        <p:txBody>
          <a:bodyPr>
            <a:normAutofit/>
          </a:bodyPr>
          <a:lstStyle/>
          <a:p>
            <a:pPr marL="457200" indent="0">
              <a:buNone/>
            </a:pPr>
            <a:r>
              <a:rPr lang="en-US" dirty="0"/>
              <a:t>Order of Selection is an extensive process that has multiple layers of discussion before seeking to implement.</a:t>
            </a:r>
          </a:p>
          <a:p>
            <a:r>
              <a:rPr lang="en-US" dirty="0"/>
              <a:t>Agency leadership along with Cabinet fiscal staff review financial resources, long-range fiscal forecasting, personnel projections, etc.  This information helps determine if the full range of services can be provided as required. </a:t>
            </a:r>
          </a:p>
        </p:txBody>
      </p:sp>
      <p:sp>
        <p:nvSpPr>
          <p:cNvPr id="4" name="Slide Number Placeholder 3">
            <a:extLst>
              <a:ext uri="{FF2B5EF4-FFF2-40B4-BE49-F238E27FC236}">
                <a16:creationId xmlns:a16="http://schemas.microsoft.com/office/drawing/2014/main" id="{66B873D0-F14D-7B44-4592-87F4734C5025}"/>
              </a:ext>
            </a:extLst>
          </p:cNvPr>
          <p:cNvSpPr>
            <a:spLocks noGrp="1"/>
          </p:cNvSpPr>
          <p:nvPr>
            <p:ph type="sldNum" sz="quarter" idx="10"/>
          </p:nvPr>
        </p:nvSpPr>
        <p:spPr/>
        <p:txBody>
          <a:bodyPr/>
          <a:lstStyle/>
          <a:p>
            <a:fld id="{6420722D-409D-4A63-AECD-B618A6711DB6}" type="slidenum">
              <a:rPr lang="en-US" smtClean="0"/>
              <a:pPr/>
              <a:t>7</a:t>
            </a:fld>
            <a:endParaRPr lang="en-US" dirty="0"/>
          </a:p>
        </p:txBody>
      </p:sp>
    </p:spTree>
    <p:extLst>
      <p:ext uri="{BB962C8B-B14F-4D97-AF65-F5344CB8AC3E}">
        <p14:creationId xmlns:p14="http://schemas.microsoft.com/office/powerpoint/2010/main" val="41624807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7FEAD3-A935-6A7D-2731-23E518991243}"/>
              </a:ext>
            </a:extLst>
          </p:cNvPr>
          <p:cNvSpPr>
            <a:spLocks noGrp="1"/>
          </p:cNvSpPr>
          <p:nvPr>
            <p:ph type="title"/>
          </p:nvPr>
        </p:nvSpPr>
        <p:spPr/>
        <p:txBody>
          <a:bodyPr>
            <a:normAutofit fontScale="90000"/>
          </a:bodyPr>
          <a:lstStyle/>
          <a:p>
            <a:r>
              <a:rPr lang="en-US" dirty="0"/>
              <a:t>Order of Selection Implementation Process (2)</a:t>
            </a:r>
          </a:p>
        </p:txBody>
      </p:sp>
      <p:sp>
        <p:nvSpPr>
          <p:cNvPr id="3" name="Content Placeholder 2">
            <a:extLst>
              <a:ext uri="{FF2B5EF4-FFF2-40B4-BE49-F238E27FC236}">
                <a16:creationId xmlns:a16="http://schemas.microsoft.com/office/drawing/2014/main" id="{78A27801-2D7E-1308-7C77-8C894EE2343F}"/>
              </a:ext>
            </a:extLst>
          </p:cNvPr>
          <p:cNvSpPr>
            <a:spLocks noGrp="1"/>
          </p:cNvSpPr>
          <p:nvPr>
            <p:ph idx="1"/>
          </p:nvPr>
        </p:nvSpPr>
        <p:spPr>
          <a:xfrm>
            <a:off x="838200" y="2033337"/>
            <a:ext cx="10515600" cy="3541016"/>
          </a:xfrm>
        </p:spPr>
        <p:txBody>
          <a:bodyPr>
            <a:normAutofit fontScale="85000" lnSpcReduction="20000"/>
          </a:bodyPr>
          <a:lstStyle/>
          <a:p>
            <a:r>
              <a:rPr lang="en-US" dirty="0"/>
              <a:t>The U.S. Department of Education, Rehabilitation Services Administration (RSA) is notified of plan in consideration.</a:t>
            </a:r>
          </a:p>
          <a:p>
            <a:pPr lvl="1"/>
            <a:r>
              <a:rPr lang="en-US" dirty="0"/>
              <a:t>The current State Plan Amendment is reviewed for any needed updates.</a:t>
            </a:r>
          </a:p>
          <a:p>
            <a:r>
              <a:rPr lang="en-US" dirty="0"/>
              <a:t>Consultation is held with the Technical Assistance Centers, State Rehabilitation Council, Client Assistance Program and internal leadership.</a:t>
            </a:r>
          </a:p>
          <a:p>
            <a:r>
              <a:rPr lang="en-US" dirty="0"/>
              <a:t>Public hearings are held for comments.</a:t>
            </a:r>
          </a:p>
          <a:p>
            <a:r>
              <a:rPr lang="en-US" dirty="0"/>
              <a:t>Approval of implementation date is made by RSA.</a:t>
            </a:r>
          </a:p>
        </p:txBody>
      </p:sp>
      <p:sp>
        <p:nvSpPr>
          <p:cNvPr id="4" name="Slide Number Placeholder 3">
            <a:extLst>
              <a:ext uri="{FF2B5EF4-FFF2-40B4-BE49-F238E27FC236}">
                <a16:creationId xmlns:a16="http://schemas.microsoft.com/office/drawing/2014/main" id="{D7221823-5FAC-D42E-21B5-31D967CAE388}"/>
              </a:ext>
            </a:extLst>
          </p:cNvPr>
          <p:cNvSpPr>
            <a:spLocks noGrp="1"/>
          </p:cNvSpPr>
          <p:nvPr>
            <p:ph type="sldNum" sz="quarter" idx="10"/>
          </p:nvPr>
        </p:nvSpPr>
        <p:spPr/>
        <p:txBody>
          <a:bodyPr/>
          <a:lstStyle/>
          <a:p>
            <a:fld id="{6420722D-409D-4A63-AECD-B618A6711DB6}" type="slidenum">
              <a:rPr lang="en-US" smtClean="0"/>
              <a:pPr/>
              <a:t>8</a:t>
            </a:fld>
            <a:endParaRPr lang="en-US" dirty="0"/>
          </a:p>
        </p:txBody>
      </p:sp>
    </p:spTree>
    <p:extLst>
      <p:ext uri="{BB962C8B-B14F-4D97-AF65-F5344CB8AC3E}">
        <p14:creationId xmlns:p14="http://schemas.microsoft.com/office/powerpoint/2010/main" val="33288397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A4C44D-5F92-8969-0BE4-ACB2655AE737}"/>
              </a:ext>
            </a:extLst>
          </p:cNvPr>
          <p:cNvSpPr>
            <a:spLocks noGrp="1"/>
          </p:cNvSpPr>
          <p:nvPr>
            <p:ph type="title"/>
          </p:nvPr>
        </p:nvSpPr>
        <p:spPr/>
        <p:txBody>
          <a:bodyPr>
            <a:noAutofit/>
          </a:bodyPr>
          <a:lstStyle/>
          <a:p>
            <a:r>
              <a:rPr lang="en-US" sz="3600" dirty="0"/>
              <a:t>Cost Saving Measures to Consider</a:t>
            </a:r>
          </a:p>
        </p:txBody>
      </p:sp>
      <p:sp>
        <p:nvSpPr>
          <p:cNvPr id="5" name="Content Placeholder 4">
            <a:extLst>
              <a:ext uri="{FF2B5EF4-FFF2-40B4-BE49-F238E27FC236}">
                <a16:creationId xmlns:a16="http://schemas.microsoft.com/office/drawing/2014/main" id="{93808899-5A82-2B0F-52B8-48A58A787B3B}"/>
              </a:ext>
            </a:extLst>
          </p:cNvPr>
          <p:cNvSpPr>
            <a:spLocks noGrp="1"/>
          </p:cNvSpPr>
          <p:nvPr>
            <p:ph idx="1"/>
          </p:nvPr>
        </p:nvSpPr>
        <p:spPr>
          <a:xfrm>
            <a:off x="838200" y="1718267"/>
            <a:ext cx="10515600" cy="3748035"/>
          </a:xfrm>
        </p:spPr>
        <p:txBody>
          <a:bodyPr>
            <a:noAutofit/>
          </a:bodyPr>
          <a:lstStyle/>
          <a:p>
            <a:pPr marL="174625" indent="-174625">
              <a:lnSpc>
                <a:spcPct val="150000"/>
              </a:lnSpc>
              <a:buFont typeface="Arial" panose="020B0604020202020204" pitchFamily="34" charset="0"/>
              <a:buChar char="•"/>
            </a:pPr>
            <a:r>
              <a:rPr lang="en-US" sz="1800" dirty="0"/>
              <a:t>Personnel actions discontinued and vacancies scrutinized for necessity to fill.  Release of initial probation employees and temporary employees reviewed, considered and implemented if approved.</a:t>
            </a:r>
          </a:p>
          <a:p>
            <a:pPr marL="174625" indent="-174625">
              <a:lnSpc>
                <a:spcPct val="150000"/>
              </a:lnSpc>
              <a:buFont typeface="Arial" panose="020B0604020202020204" pitchFamily="34" charset="0"/>
              <a:buChar char="•"/>
            </a:pPr>
            <a:r>
              <a:rPr lang="en-US" sz="1800" dirty="0"/>
              <a:t>Non-consumer purchases reviewed for essential only</a:t>
            </a:r>
          </a:p>
          <a:p>
            <a:pPr marL="174625" indent="-174625">
              <a:lnSpc>
                <a:spcPct val="150000"/>
              </a:lnSpc>
              <a:buFont typeface="Arial" panose="020B0604020202020204" pitchFamily="34" charset="0"/>
              <a:buChar char="•"/>
            </a:pPr>
            <a:r>
              <a:rPr lang="en-US" sz="1800" dirty="0"/>
              <a:t>Capital projects cease except those required for mechanical of programmatic purposes</a:t>
            </a:r>
          </a:p>
          <a:p>
            <a:pPr marL="174625" indent="-174625">
              <a:lnSpc>
                <a:spcPct val="150000"/>
              </a:lnSpc>
              <a:buFont typeface="Arial" panose="020B0604020202020204" pitchFamily="34" charset="0"/>
              <a:buChar char="•"/>
            </a:pPr>
            <a:r>
              <a:rPr lang="en-US" sz="1800" dirty="0"/>
              <a:t>Travel scrutinized: Out-of-state travel with agency funds stopped. In state travel limited to consumer focused and staff conference participation is essential only.</a:t>
            </a:r>
            <a:endParaRPr lang="en-US" sz="1600" dirty="0"/>
          </a:p>
        </p:txBody>
      </p:sp>
      <p:sp>
        <p:nvSpPr>
          <p:cNvPr id="4" name="Slide Number Placeholder 3">
            <a:extLst>
              <a:ext uri="{FF2B5EF4-FFF2-40B4-BE49-F238E27FC236}">
                <a16:creationId xmlns:a16="http://schemas.microsoft.com/office/drawing/2014/main" id="{6EFAEC7D-5A39-5423-52A1-BCD765367EF6}"/>
              </a:ext>
            </a:extLst>
          </p:cNvPr>
          <p:cNvSpPr>
            <a:spLocks noGrp="1"/>
          </p:cNvSpPr>
          <p:nvPr>
            <p:ph type="sldNum" sz="quarter" idx="10"/>
          </p:nvPr>
        </p:nvSpPr>
        <p:spPr/>
        <p:txBody>
          <a:bodyPr/>
          <a:lstStyle/>
          <a:p>
            <a:fld id="{6420722D-409D-4A63-AECD-B618A6711DB6}" type="slidenum">
              <a:rPr lang="en-US" smtClean="0"/>
              <a:pPr/>
              <a:t>9</a:t>
            </a:fld>
            <a:endParaRPr lang="en-US" dirty="0"/>
          </a:p>
        </p:txBody>
      </p:sp>
    </p:spTree>
    <p:extLst>
      <p:ext uri="{BB962C8B-B14F-4D97-AF65-F5344CB8AC3E}">
        <p14:creationId xmlns:p14="http://schemas.microsoft.com/office/powerpoint/2010/main" val="1202484921"/>
      </p:ext>
    </p:extLst>
  </p:cSld>
  <p:clrMapOvr>
    <a:masterClrMapping/>
  </p:clrMapOvr>
</p:sld>
</file>

<file path=ppt/theme/theme1.xml><?xml version="1.0" encoding="utf-8"?>
<a:theme xmlns:a="http://schemas.openxmlformats.org/drawingml/2006/main" name="Office Theme">
  <a:themeElements>
    <a:clrScheme name="Custom 79">
      <a:dk1>
        <a:srgbClr val="000000"/>
      </a:dk1>
      <a:lt1>
        <a:sysClr val="window" lastClr="FFFFFF"/>
      </a:lt1>
      <a:dk2>
        <a:srgbClr val="093B60"/>
      </a:dk2>
      <a:lt2>
        <a:srgbClr val="E7E6E6"/>
      </a:lt2>
      <a:accent1>
        <a:srgbClr val="4472C4"/>
      </a:accent1>
      <a:accent2>
        <a:srgbClr val="ED7D31"/>
      </a:accent2>
      <a:accent3>
        <a:srgbClr val="A5A5A5"/>
      </a:accent3>
      <a:accent4>
        <a:srgbClr val="FFC000"/>
      </a:accent4>
      <a:accent5>
        <a:srgbClr val="5B9BD5"/>
      </a:accent5>
      <a:accent6>
        <a:srgbClr val="70AD47"/>
      </a:accent6>
      <a:hlink>
        <a:srgbClr val="2E36F2"/>
      </a:hlink>
      <a:folHlink>
        <a:srgbClr val="954F72"/>
      </a:folHlink>
    </a:clrScheme>
    <a:fontScheme name="Custom 91">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2" id="{51A6BD3A-F0B8-4499-809A-FB75429CD2FB}" vid="{235AE26E-E65C-44DB-AFCE-3FFC5E63192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A13AA8A2554E5C4FA7AD6F13F5858E84" ma:contentTypeVersion="2" ma:contentTypeDescription="Create a new document." ma:contentTypeScope="" ma:versionID="f0c3f6f9766a75a09bd3a7f32a294caf">
  <xsd:schema xmlns:xsd="http://www.w3.org/2001/XMLSchema" xmlns:xs="http://www.w3.org/2001/XMLSchema" xmlns:p="http://schemas.microsoft.com/office/2006/metadata/properties" xmlns:ns1="http://schemas.microsoft.com/sharepoint/v3" xmlns:ns2="62511544-38af-49c2-8996-37c0f6a636fd" targetNamespace="http://schemas.microsoft.com/office/2006/metadata/properties" ma:root="true" ma:fieldsID="ae98c3180133931dce84fabadd3aec07" ns1:_="" ns2:_="">
    <xsd:import namespace="http://schemas.microsoft.com/sharepoint/v3"/>
    <xsd:import namespace="62511544-38af-49c2-8996-37c0f6a636fd"/>
    <xsd:element name="properties">
      <xsd:complexType>
        <xsd:sequence>
          <xsd:element name="documentManagement">
            <xsd:complexType>
              <xsd:all>
                <xsd:element ref="ns1:PublishingStartDate" minOccurs="0"/>
                <xsd:element ref="ns1:PublishingExpirationDate" minOccurs="0"/>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62511544-38af-49c2-8996-37c0f6a636fd"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BFF0EE3A-656E-4C49-AC03-5F56174893ED}">
  <ds:schemaRefs>
    <ds:schemaRef ds:uri="http://schemas.microsoft.com/sharepoint/v3/contenttype/forms"/>
  </ds:schemaRefs>
</ds:datastoreItem>
</file>

<file path=customXml/itemProps2.xml><?xml version="1.0" encoding="utf-8"?>
<ds:datastoreItem xmlns:ds="http://schemas.openxmlformats.org/officeDocument/2006/customXml" ds:itemID="{FB5E4104-5CEC-427B-B9EB-EAEF6C60B375}"/>
</file>

<file path=customXml/itemProps3.xml><?xml version="1.0" encoding="utf-8"?>
<ds:datastoreItem xmlns:ds="http://schemas.openxmlformats.org/officeDocument/2006/customXml" ds:itemID="{71D3AEB3-5046-4A7A-8178-B77C514D84F3}">
  <ds:schemaRefs>
    <ds:schemaRef ds:uri="http://schemas.microsoft.com/office/2006/documentManagement/types"/>
    <ds:schemaRef ds:uri="http://purl.org/dc/elements/1.1/"/>
    <ds:schemaRef ds:uri="9750c617-b38a-4df7-a9f4-978e3bf8d47a"/>
    <ds:schemaRef ds:uri="6afdc6fa-1831-47e0-a6ee-49d0921a3254"/>
    <ds:schemaRef ds:uri="http://schemas.microsoft.com/office/2006/metadata/properties"/>
    <ds:schemaRef ds:uri="http://purl.org/dc/terms/"/>
    <ds:schemaRef ds:uri="http://www.w3.org/XML/1998/namespace"/>
    <ds:schemaRef ds:uri="http://schemas.microsoft.com/office/infopath/2007/PartnerControls"/>
    <ds:schemaRef ds:uri="http://schemas.openxmlformats.org/package/2006/metadata/core-properties"/>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OVR KCC Branding (rev 4 - Dec 11 2024)</Template>
  <TotalTime>4696</TotalTime>
  <Words>3161</Words>
  <Application>Microsoft Office PowerPoint</Application>
  <PresentationFormat>Widescreen</PresentationFormat>
  <Paragraphs>234</Paragraphs>
  <Slides>48</Slides>
  <Notes>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48</vt:i4>
      </vt:variant>
    </vt:vector>
  </HeadingPairs>
  <TitlesOfParts>
    <vt:vector size="54" baseType="lpstr">
      <vt:lpstr>Arial</vt:lpstr>
      <vt:lpstr>Arial Black</vt:lpstr>
      <vt:lpstr>Calibri</vt:lpstr>
      <vt:lpstr>Garamond</vt:lpstr>
      <vt:lpstr>Neo Sans Std</vt:lpstr>
      <vt:lpstr>Office Theme</vt:lpstr>
      <vt:lpstr>KY Office of Vocational Rehabilitation (OVR)  Order of Selection</vt:lpstr>
      <vt:lpstr>Order of Selection </vt:lpstr>
      <vt:lpstr>What is an Order of Selection</vt:lpstr>
      <vt:lpstr>Ability to Serve All Eligible Individuals</vt:lpstr>
      <vt:lpstr>Order of Selection Services</vt:lpstr>
      <vt:lpstr>Order of Selection Implementation Process</vt:lpstr>
      <vt:lpstr>Order of Selection Implementation Process (1)</vt:lpstr>
      <vt:lpstr>Order of Selection Implementation Process (2)</vt:lpstr>
      <vt:lpstr>Cost Saving Measures to Consider</vt:lpstr>
      <vt:lpstr>Financial Need - Consumers</vt:lpstr>
      <vt:lpstr>Financial Need – State Reg</vt:lpstr>
      <vt:lpstr>Order of Selection Financial/Economic Need</vt:lpstr>
      <vt:lpstr>Order of Selection Historical Info</vt:lpstr>
      <vt:lpstr>Historic Order of Selection Documentation</vt:lpstr>
      <vt:lpstr>State Plan Amendment Data</vt:lpstr>
      <vt:lpstr>Current Categories</vt:lpstr>
      <vt:lpstr>Current Order of Selection Categories in KY</vt:lpstr>
      <vt:lpstr>Functional Capacities Defined (1)</vt:lpstr>
      <vt:lpstr>Functional Capacities (2)</vt:lpstr>
      <vt:lpstr>Staff Training and Forms Revision</vt:lpstr>
      <vt:lpstr>Staff Training on Order of Selection</vt:lpstr>
      <vt:lpstr>Services impact when Order of Selection is implemented </vt:lpstr>
      <vt:lpstr>Consumers – IPE Implemented</vt:lpstr>
      <vt:lpstr>Consumers – IPE Not Implemented</vt:lpstr>
      <vt:lpstr>New Referrals – What to Expect</vt:lpstr>
      <vt:lpstr>Written Notification - Order of Selection</vt:lpstr>
      <vt:lpstr>Removal from the Wait List</vt:lpstr>
      <vt:lpstr>Ticket to Work Information</vt:lpstr>
      <vt:lpstr>Impact on Partners and Employers</vt:lpstr>
      <vt:lpstr>Impact on Providers</vt:lpstr>
      <vt:lpstr>Impact on Workforce Partners </vt:lpstr>
      <vt:lpstr>Impact on Employers</vt:lpstr>
      <vt:lpstr>Resources for Partners</vt:lpstr>
      <vt:lpstr>Pre-Employment Transition Services</vt:lpstr>
      <vt:lpstr>Pre-ETS Overview</vt:lpstr>
      <vt:lpstr>Pre-ETS Criteria</vt:lpstr>
      <vt:lpstr>Student Impact on Pre-ETS</vt:lpstr>
      <vt:lpstr>In School Student IPE Meeting Impact</vt:lpstr>
      <vt:lpstr>Reasons for 2025 Order of Selection Implementation</vt:lpstr>
      <vt:lpstr>Summary of 2025 Order of Selection</vt:lpstr>
      <vt:lpstr>Cost increases – </vt:lpstr>
      <vt:lpstr>Increased Services</vt:lpstr>
      <vt:lpstr>2024 Priority Category  Associated Costs &amp; Numbers Served</vt:lpstr>
      <vt:lpstr>Duplicative Language</vt:lpstr>
      <vt:lpstr>Brief Overview of Services</vt:lpstr>
      <vt:lpstr>When Will Order of Selection be Implemented? </vt:lpstr>
      <vt:lpstr>Future Public Hearings on Priority Category Changes and State Regs</vt:lpstr>
      <vt:lpstr>Resources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Overview of Order of Selection  | KY Office of Vocational Rehabilitation (OVR)</dc:title>
  <dc:creator>Edwards, Susie M  (ELC)</dc:creator>
  <cp:lastModifiedBy>Brown, Jimmy A (ELC)</cp:lastModifiedBy>
  <cp:revision>84</cp:revision>
  <dcterms:created xsi:type="dcterms:W3CDTF">2025-01-16T16:10:17Z</dcterms:created>
  <dcterms:modified xsi:type="dcterms:W3CDTF">2025-05-13T19:53:07Z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0x010100A13AA8A2554E5C4FA7AD6F13F5858E84</vt:lpwstr>
  </property>
</Properties>
</file>