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5"/>
  </p:notesMasterIdLst>
  <p:handoutMasterIdLst>
    <p:handoutMasterId r:id="rId36"/>
  </p:handoutMasterIdLst>
  <p:sldIdLst>
    <p:sldId id="256" r:id="rId5"/>
    <p:sldId id="258" r:id="rId6"/>
    <p:sldId id="267" r:id="rId7"/>
    <p:sldId id="259" r:id="rId8"/>
    <p:sldId id="260" r:id="rId9"/>
    <p:sldId id="261" r:id="rId10"/>
    <p:sldId id="289" r:id="rId11"/>
    <p:sldId id="262" r:id="rId12"/>
    <p:sldId id="263" r:id="rId13"/>
    <p:sldId id="265" r:id="rId14"/>
    <p:sldId id="266" r:id="rId15"/>
    <p:sldId id="290" r:id="rId16"/>
    <p:sldId id="264" r:id="rId17"/>
    <p:sldId id="291" r:id="rId18"/>
    <p:sldId id="268" r:id="rId19"/>
    <p:sldId id="269" r:id="rId20"/>
    <p:sldId id="270" r:id="rId21"/>
    <p:sldId id="271" r:id="rId22"/>
    <p:sldId id="272" r:id="rId23"/>
    <p:sldId id="273" r:id="rId24"/>
    <p:sldId id="292" r:id="rId25"/>
    <p:sldId id="277" r:id="rId26"/>
    <p:sldId id="279" r:id="rId27"/>
    <p:sldId id="280" r:id="rId28"/>
    <p:sldId id="293" r:id="rId29"/>
    <p:sldId id="287" r:id="rId30"/>
    <p:sldId id="288" r:id="rId31"/>
    <p:sldId id="294" r:id="rId32"/>
    <p:sldId id="282" r:id="rId33"/>
    <p:sldId id="284" r:id="rId34"/>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F42"/>
    <a:srgbClr val="00853E"/>
    <a:srgbClr val="268645"/>
    <a:srgbClr val="33A75E"/>
    <a:srgbClr val="004775"/>
    <a:srgbClr val="A40000"/>
    <a:srgbClr val="303B9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6357" autoAdjust="0"/>
  </p:normalViewPr>
  <p:slideViewPr>
    <p:cSldViewPr>
      <p:cViewPr varScale="1">
        <p:scale>
          <a:sx n="68" d="100"/>
          <a:sy n="68" d="100"/>
        </p:scale>
        <p:origin x="780" y="60"/>
      </p:cViewPr>
      <p:guideLst>
        <p:guide orient="horz" pos="2160"/>
        <p:guide pos="3840"/>
      </p:guideLst>
    </p:cSldViewPr>
  </p:slideViewPr>
  <p:outlineViewPr>
    <p:cViewPr>
      <p:scale>
        <a:sx n="33" d="100"/>
        <a:sy n="33" d="100"/>
      </p:scale>
      <p:origin x="0" y="-1428"/>
    </p:cViewPr>
  </p:outlineViewPr>
  <p:notesTextViewPr>
    <p:cViewPr>
      <p:scale>
        <a:sx n="100" d="100"/>
        <a:sy n="100" d="100"/>
      </p:scale>
      <p:origin x="0" y="0"/>
    </p:cViewPr>
  </p:notesTextViewPr>
  <p:sorterViewPr>
    <p:cViewPr>
      <p:scale>
        <a:sx n="100" d="100"/>
        <a:sy n="100" d="100"/>
      </p:scale>
      <p:origin x="0" y="-5934"/>
    </p:cViewPr>
  </p:sorterViewPr>
  <p:notesViewPr>
    <p:cSldViewPr>
      <p:cViewPr varScale="1">
        <p:scale>
          <a:sx n="78" d="100"/>
          <a:sy n="78" d="100"/>
        </p:scale>
        <p:origin x="397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7D027-EF33-4318-8319-7590380FCC1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7D58EDB-3F11-4118-9D57-249FFA9CB7A0}">
      <dgm:prSet phldrT="[Text]"/>
      <dgm:spPr>
        <a:solidFill>
          <a:schemeClr val="accent1">
            <a:lumMod val="75000"/>
          </a:schemeClr>
        </a:solidFill>
      </dgm:spPr>
      <dgm:t>
        <a:bodyPr/>
        <a:lstStyle/>
        <a:p>
          <a:r>
            <a:rPr lang="en-US" dirty="0"/>
            <a:t>Referral/</a:t>
          </a:r>
        </a:p>
        <a:p>
          <a:r>
            <a:rPr lang="en-US" dirty="0"/>
            <a:t>Initial Contact	</a:t>
          </a:r>
        </a:p>
      </dgm:t>
      <dgm:extLst>
        <a:ext uri="{E40237B7-FDA0-4F09-8148-C483321AD2D9}">
          <dgm14:cNvPr xmlns:dgm14="http://schemas.microsoft.com/office/drawing/2010/diagram" id="0" name="" descr="Referral/Initial Contact"/>
        </a:ext>
      </dgm:extLst>
    </dgm:pt>
    <dgm:pt modelId="{44BE616B-76AB-4F31-95CA-A963D5647F5C}" type="parTrans" cxnId="{9E83DF89-4806-465B-8804-5CB5DD434803}">
      <dgm:prSet/>
      <dgm:spPr/>
      <dgm:t>
        <a:bodyPr/>
        <a:lstStyle/>
        <a:p>
          <a:endParaRPr lang="en-US"/>
        </a:p>
      </dgm:t>
    </dgm:pt>
    <dgm:pt modelId="{EDD422E5-EFDC-411A-B0E7-CDCC8AA15241}" type="sibTrans" cxnId="{9E83DF89-4806-465B-8804-5CB5DD434803}">
      <dgm:prSet/>
      <dgm:spPr/>
      <dgm:t>
        <a:bodyPr/>
        <a:lstStyle/>
        <a:p>
          <a:endParaRPr lang="en-US"/>
        </a:p>
      </dgm:t>
    </dgm:pt>
    <dgm:pt modelId="{16483950-33F2-4AB3-8F7C-E3842ADBFD7F}">
      <dgm:prSet phldrT="[Text]"/>
      <dgm:spPr>
        <a:solidFill>
          <a:schemeClr val="accent1">
            <a:lumMod val="75000"/>
          </a:schemeClr>
        </a:solidFill>
      </dgm:spPr>
      <dgm:t>
        <a:bodyPr/>
        <a:lstStyle/>
        <a:p>
          <a:r>
            <a:rPr lang="en-US" dirty="0"/>
            <a:t>Application</a:t>
          </a:r>
        </a:p>
      </dgm:t>
      <dgm:extLst>
        <a:ext uri="{E40237B7-FDA0-4F09-8148-C483321AD2D9}">
          <dgm14:cNvPr xmlns:dgm14="http://schemas.microsoft.com/office/drawing/2010/diagram" id="0" name="" descr="Application"/>
        </a:ext>
      </dgm:extLst>
    </dgm:pt>
    <dgm:pt modelId="{D966C527-669E-489B-8A4C-3D4ECF1C91A4}" type="parTrans" cxnId="{C550A888-BAD8-4475-97F2-A1A1FD7B83F4}">
      <dgm:prSet/>
      <dgm:spPr/>
      <dgm:t>
        <a:bodyPr/>
        <a:lstStyle/>
        <a:p>
          <a:endParaRPr lang="en-US"/>
        </a:p>
      </dgm:t>
    </dgm:pt>
    <dgm:pt modelId="{AC8D9225-EF8B-4751-8F87-2645480359CB}" type="sibTrans" cxnId="{C550A888-BAD8-4475-97F2-A1A1FD7B83F4}">
      <dgm:prSet/>
      <dgm:spPr/>
      <dgm:t>
        <a:bodyPr/>
        <a:lstStyle/>
        <a:p>
          <a:endParaRPr lang="en-US"/>
        </a:p>
      </dgm:t>
    </dgm:pt>
    <dgm:pt modelId="{A40B73EB-FCD4-4BFF-A84D-A388A8327EC8}">
      <dgm:prSet phldrT="[Text]"/>
      <dgm:spPr>
        <a:solidFill>
          <a:schemeClr val="accent1">
            <a:lumMod val="75000"/>
          </a:schemeClr>
        </a:solidFill>
      </dgm:spPr>
      <dgm:t>
        <a:bodyPr/>
        <a:lstStyle/>
        <a:p>
          <a:r>
            <a:rPr lang="en-US" dirty="0"/>
            <a:t>Eligibility Determination</a:t>
          </a:r>
        </a:p>
      </dgm:t>
      <dgm:extLst>
        <a:ext uri="{E40237B7-FDA0-4F09-8148-C483321AD2D9}">
          <dgm14:cNvPr xmlns:dgm14="http://schemas.microsoft.com/office/drawing/2010/diagram" id="0" name="" descr="Eligibility Determination"/>
        </a:ext>
      </dgm:extLst>
    </dgm:pt>
    <dgm:pt modelId="{374CE488-710E-4373-9F2D-B667BAB131EB}" type="parTrans" cxnId="{C524CE11-93A2-4458-AD81-479F6B113C89}">
      <dgm:prSet/>
      <dgm:spPr/>
      <dgm:t>
        <a:bodyPr/>
        <a:lstStyle/>
        <a:p>
          <a:endParaRPr lang="en-US"/>
        </a:p>
      </dgm:t>
    </dgm:pt>
    <dgm:pt modelId="{CDDDA892-809C-4A44-882C-C23D70792C02}" type="sibTrans" cxnId="{C524CE11-93A2-4458-AD81-479F6B113C89}">
      <dgm:prSet/>
      <dgm:spPr/>
      <dgm:t>
        <a:bodyPr/>
        <a:lstStyle/>
        <a:p>
          <a:endParaRPr lang="en-US"/>
        </a:p>
      </dgm:t>
    </dgm:pt>
    <dgm:pt modelId="{C0A64552-0CC5-433A-BA36-FC21A9729AD5}">
      <dgm:prSet phldrT="[Text]"/>
      <dgm:spPr>
        <a:solidFill>
          <a:schemeClr val="accent1">
            <a:lumMod val="75000"/>
          </a:schemeClr>
        </a:solidFill>
      </dgm:spPr>
      <dgm:t>
        <a:bodyPr/>
        <a:lstStyle/>
        <a:p>
          <a:r>
            <a:rPr lang="en-US" dirty="0"/>
            <a:t>Plan Development/</a:t>
          </a:r>
        </a:p>
        <a:p>
          <a:r>
            <a:rPr lang="en-US" dirty="0"/>
            <a:t>Active Services</a:t>
          </a:r>
        </a:p>
      </dgm:t>
      <dgm:extLst>
        <a:ext uri="{E40237B7-FDA0-4F09-8148-C483321AD2D9}">
          <dgm14:cNvPr xmlns:dgm14="http://schemas.microsoft.com/office/drawing/2010/diagram" id="0" name="" descr="Plan Development/Active Services"/>
        </a:ext>
      </dgm:extLst>
    </dgm:pt>
    <dgm:pt modelId="{CB09CFEB-07AE-4022-AB57-4C913F026D7C}" type="parTrans" cxnId="{96850230-EC24-4010-908E-274AF625A33D}">
      <dgm:prSet/>
      <dgm:spPr/>
      <dgm:t>
        <a:bodyPr/>
        <a:lstStyle/>
        <a:p>
          <a:endParaRPr lang="en-US"/>
        </a:p>
      </dgm:t>
    </dgm:pt>
    <dgm:pt modelId="{0D23F746-0023-41B0-AF70-0BB348A04971}" type="sibTrans" cxnId="{96850230-EC24-4010-908E-274AF625A33D}">
      <dgm:prSet/>
      <dgm:spPr/>
      <dgm:t>
        <a:bodyPr/>
        <a:lstStyle/>
        <a:p>
          <a:endParaRPr lang="en-US"/>
        </a:p>
      </dgm:t>
    </dgm:pt>
    <dgm:pt modelId="{7FE92485-C05E-42B6-810E-772F75112956}">
      <dgm:prSet phldrT="[Text]"/>
      <dgm:spPr>
        <a:solidFill>
          <a:schemeClr val="accent1">
            <a:lumMod val="75000"/>
          </a:schemeClr>
        </a:solidFill>
      </dgm:spPr>
      <dgm:t>
        <a:bodyPr/>
        <a:lstStyle/>
        <a:p>
          <a:r>
            <a:rPr lang="en-US" dirty="0"/>
            <a:t>Employment</a:t>
          </a:r>
        </a:p>
      </dgm:t>
      <dgm:extLst>
        <a:ext uri="{E40237B7-FDA0-4F09-8148-C483321AD2D9}">
          <dgm14:cNvPr xmlns:dgm14="http://schemas.microsoft.com/office/drawing/2010/diagram" id="0" name="" descr="Employment"/>
        </a:ext>
      </dgm:extLst>
    </dgm:pt>
    <dgm:pt modelId="{5D811B0D-6096-4452-B9EB-12084F9BD8F9}" type="parTrans" cxnId="{340E291D-679F-45ED-9E97-46E219FA133D}">
      <dgm:prSet/>
      <dgm:spPr/>
      <dgm:t>
        <a:bodyPr/>
        <a:lstStyle/>
        <a:p>
          <a:endParaRPr lang="en-US"/>
        </a:p>
      </dgm:t>
    </dgm:pt>
    <dgm:pt modelId="{899636B0-38F0-44E8-9AF8-00B236E79F46}" type="sibTrans" cxnId="{340E291D-679F-45ED-9E97-46E219FA133D}">
      <dgm:prSet/>
      <dgm:spPr/>
      <dgm:t>
        <a:bodyPr/>
        <a:lstStyle/>
        <a:p>
          <a:endParaRPr lang="en-US"/>
        </a:p>
      </dgm:t>
    </dgm:pt>
    <dgm:pt modelId="{8AA8077D-A9F6-4F2F-A0C3-D099680CAE44}">
      <dgm:prSet/>
      <dgm:spPr>
        <a:solidFill>
          <a:schemeClr val="accent1">
            <a:lumMod val="75000"/>
          </a:schemeClr>
        </a:solidFill>
      </dgm:spPr>
      <dgm:t>
        <a:bodyPr/>
        <a:lstStyle/>
        <a:p>
          <a:r>
            <a:rPr lang="en-US" dirty="0"/>
            <a:t>Successful Closure</a:t>
          </a:r>
        </a:p>
      </dgm:t>
      <dgm:extLst>
        <a:ext uri="{E40237B7-FDA0-4F09-8148-C483321AD2D9}">
          <dgm14:cNvPr xmlns:dgm14="http://schemas.microsoft.com/office/drawing/2010/diagram" id="0" name="" descr="Successful Closure"/>
        </a:ext>
      </dgm:extLst>
    </dgm:pt>
    <dgm:pt modelId="{0332D11C-341F-4CD1-BE56-47A8CAF9EA5E}" type="parTrans" cxnId="{69DA197A-DCC7-4114-873D-2A82B5F593A4}">
      <dgm:prSet/>
      <dgm:spPr/>
      <dgm:t>
        <a:bodyPr/>
        <a:lstStyle/>
        <a:p>
          <a:endParaRPr lang="en-US"/>
        </a:p>
      </dgm:t>
    </dgm:pt>
    <dgm:pt modelId="{9D941982-7581-4C7D-AF3B-25E0894562F8}" type="sibTrans" cxnId="{69DA197A-DCC7-4114-873D-2A82B5F593A4}">
      <dgm:prSet/>
      <dgm:spPr/>
      <dgm:t>
        <a:bodyPr/>
        <a:lstStyle/>
        <a:p>
          <a:endParaRPr lang="en-US"/>
        </a:p>
      </dgm:t>
    </dgm:pt>
    <dgm:pt modelId="{C981B2B0-8CD3-4190-903A-AF5811C637BE}" type="pres">
      <dgm:prSet presAssocID="{2AC7D027-EF33-4318-8319-7590380FCC16}" presName="Name0" presStyleCnt="0">
        <dgm:presLayoutVars>
          <dgm:dir/>
          <dgm:resizeHandles val="exact"/>
        </dgm:presLayoutVars>
      </dgm:prSet>
      <dgm:spPr/>
    </dgm:pt>
    <dgm:pt modelId="{FD302189-3BB3-43CC-8992-98562593757C}" type="pres">
      <dgm:prSet presAssocID="{67D58EDB-3F11-4118-9D57-249FFA9CB7A0}" presName="node" presStyleLbl="node1" presStyleIdx="0" presStyleCnt="6">
        <dgm:presLayoutVars>
          <dgm:bulletEnabled val="1"/>
        </dgm:presLayoutVars>
      </dgm:prSet>
      <dgm:spPr/>
    </dgm:pt>
    <dgm:pt modelId="{267B2560-1F02-4E28-BFD0-FDF5D2856908}" type="pres">
      <dgm:prSet presAssocID="{EDD422E5-EFDC-411A-B0E7-CDCC8AA15241}" presName="sibTrans" presStyleLbl="sibTrans1D1" presStyleIdx="0" presStyleCnt="5"/>
      <dgm:spPr/>
    </dgm:pt>
    <dgm:pt modelId="{73F200DF-64B0-438F-855B-20D0F6535BE6}" type="pres">
      <dgm:prSet presAssocID="{EDD422E5-EFDC-411A-B0E7-CDCC8AA15241}" presName="connectorText" presStyleLbl="sibTrans1D1" presStyleIdx="0" presStyleCnt="5"/>
      <dgm:spPr/>
    </dgm:pt>
    <dgm:pt modelId="{B96652D2-27B8-46FE-BB69-4B5E706BB0DE}" type="pres">
      <dgm:prSet presAssocID="{16483950-33F2-4AB3-8F7C-E3842ADBFD7F}" presName="node" presStyleLbl="node1" presStyleIdx="1" presStyleCnt="6">
        <dgm:presLayoutVars>
          <dgm:bulletEnabled val="1"/>
        </dgm:presLayoutVars>
      </dgm:prSet>
      <dgm:spPr/>
    </dgm:pt>
    <dgm:pt modelId="{DE48A3ED-D55D-42DD-8320-71347DA8CE45}" type="pres">
      <dgm:prSet presAssocID="{AC8D9225-EF8B-4751-8F87-2645480359CB}" presName="sibTrans" presStyleLbl="sibTrans1D1" presStyleIdx="1" presStyleCnt="5"/>
      <dgm:spPr/>
    </dgm:pt>
    <dgm:pt modelId="{33B5DA84-EE59-4598-9DD0-C99CD18B6488}" type="pres">
      <dgm:prSet presAssocID="{AC8D9225-EF8B-4751-8F87-2645480359CB}" presName="connectorText" presStyleLbl="sibTrans1D1" presStyleIdx="1" presStyleCnt="5"/>
      <dgm:spPr/>
    </dgm:pt>
    <dgm:pt modelId="{77AC21A3-D40A-4AD5-831F-0C68E4BF3363}" type="pres">
      <dgm:prSet presAssocID="{A40B73EB-FCD4-4BFF-A84D-A388A8327EC8}" presName="node" presStyleLbl="node1" presStyleIdx="2" presStyleCnt="6">
        <dgm:presLayoutVars>
          <dgm:bulletEnabled val="1"/>
        </dgm:presLayoutVars>
      </dgm:prSet>
      <dgm:spPr/>
    </dgm:pt>
    <dgm:pt modelId="{42769C68-FA8B-4632-914A-D966F335CBC1}" type="pres">
      <dgm:prSet presAssocID="{CDDDA892-809C-4A44-882C-C23D70792C02}" presName="sibTrans" presStyleLbl="sibTrans1D1" presStyleIdx="2" presStyleCnt="5"/>
      <dgm:spPr/>
    </dgm:pt>
    <dgm:pt modelId="{DC9E36F6-AD7D-478B-874E-15C0DEACD407}" type="pres">
      <dgm:prSet presAssocID="{CDDDA892-809C-4A44-882C-C23D70792C02}" presName="connectorText" presStyleLbl="sibTrans1D1" presStyleIdx="2" presStyleCnt="5"/>
      <dgm:spPr/>
    </dgm:pt>
    <dgm:pt modelId="{D7231CB3-759B-4AD8-86A1-087B6912DB95}" type="pres">
      <dgm:prSet presAssocID="{C0A64552-0CC5-433A-BA36-FC21A9729AD5}" presName="node" presStyleLbl="node1" presStyleIdx="3" presStyleCnt="6">
        <dgm:presLayoutVars>
          <dgm:bulletEnabled val="1"/>
        </dgm:presLayoutVars>
      </dgm:prSet>
      <dgm:spPr/>
    </dgm:pt>
    <dgm:pt modelId="{881F164B-454B-437C-853F-1BBA955477BC}" type="pres">
      <dgm:prSet presAssocID="{0D23F746-0023-41B0-AF70-0BB348A04971}" presName="sibTrans" presStyleLbl="sibTrans1D1" presStyleIdx="3" presStyleCnt="5"/>
      <dgm:spPr/>
    </dgm:pt>
    <dgm:pt modelId="{A772ACE0-89BF-4AD4-AB38-A9FD9838EFDE}" type="pres">
      <dgm:prSet presAssocID="{0D23F746-0023-41B0-AF70-0BB348A04971}" presName="connectorText" presStyleLbl="sibTrans1D1" presStyleIdx="3" presStyleCnt="5"/>
      <dgm:spPr/>
    </dgm:pt>
    <dgm:pt modelId="{7C618520-C028-4017-A117-451AC2DDED2C}" type="pres">
      <dgm:prSet presAssocID="{7FE92485-C05E-42B6-810E-772F75112956}" presName="node" presStyleLbl="node1" presStyleIdx="4" presStyleCnt="6">
        <dgm:presLayoutVars>
          <dgm:bulletEnabled val="1"/>
        </dgm:presLayoutVars>
      </dgm:prSet>
      <dgm:spPr/>
    </dgm:pt>
    <dgm:pt modelId="{5E272A9C-26C1-42B7-8A97-5684B73FA779}" type="pres">
      <dgm:prSet presAssocID="{899636B0-38F0-44E8-9AF8-00B236E79F46}" presName="sibTrans" presStyleLbl="sibTrans1D1" presStyleIdx="4" presStyleCnt="5"/>
      <dgm:spPr/>
    </dgm:pt>
    <dgm:pt modelId="{CA86EAE9-47C8-4E9E-8424-727FF85C8ABD}" type="pres">
      <dgm:prSet presAssocID="{899636B0-38F0-44E8-9AF8-00B236E79F46}" presName="connectorText" presStyleLbl="sibTrans1D1" presStyleIdx="4" presStyleCnt="5"/>
      <dgm:spPr/>
    </dgm:pt>
    <dgm:pt modelId="{980BC7DD-044E-4CC1-BDA0-96E009BBACF3}" type="pres">
      <dgm:prSet presAssocID="{8AA8077D-A9F6-4F2F-A0C3-D099680CAE44}" presName="node" presStyleLbl="node1" presStyleIdx="5" presStyleCnt="6">
        <dgm:presLayoutVars>
          <dgm:bulletEnabled val="1"/>
        </dgm:presLayoutVars>
      </dgm:prSet>
      <dgm:spPr/>
    </dgm:pt>
  </dgm:ptLst>
  <dgm:cxnLst>
    <dgm:cxn modelId="{D8B7A500-F4C9-44D0-866E-13A968541452}" type="presOf" srcId="{899636B0-38F0-44E8-9AF8-00B236E79F46}" destId="{5E272A9C-26C1-42B7-8A97-5684B73FA779}" srcOrd="0" destOrd="0" presId="urn:microsoft.com/office/officeart/2005/8/layout/bProcess3"/>
    <dgm:cxn modelId="{1A17D306-635D-413C-9F33-7E8F85D3C9F9}" type="presOf" srcId="{C0A64552-0CC5-433A-BA36-FC21A9729AD5}" destId="{D7231CB3-759B-4AD8-86A1-087B6912DB95}" srcOrd="0" destOrd="0" presId="urn:microsoft.com/office/officeart/2005/8/layout/bProcess3"/>
    <dgm:cxn modelId="{C524CE11-93A2-4458-AD81-479F6B113C89}" srcId="{2AC7D027-EF33-4318-8319-7590380FCC16}" destId="{A40B73EB-FCD4-4BFF-A84D-A388A8327EC8}" srcOrd="2" destOrd="0" parTransId="{374CE488-710E-4373-9F2D-B667BAB131EB}" sibTransId="{CDDDA892-809C-4A44-882C-C23D70792C02}"/>
    <dgm:cxn modelId="{340E291D-679F-45ED-9E97-46E219FA133D}" srcId="{2AC7D027-EF33-4318-8319-7590380FCC16}" destId="{7FE92485-C05E-42B6-810E-772F75112956}" srcOrd="4" destOrd="0" parTransId="{5D811B0D-6096-4452-B9EB-12084F9BD8F9}" sibTransId="{899636B0-38F0-44E8-9AF8-00B236E79F46}"/>
    <dgm:cxn modelId="{F4CC561D-D5DD-4B78-8D1F-D67BD3EAC352}" type="presOf" srcId="{16483950-33F2-4AB3-8F7C-E3842ADBFD7F}" destId="{B96652D2-27B8-46FE-BB69-4B5E706BB0DE}" srcOrd="0" destOrd="0" presId="urn:microsoft.com/office/officeart/2005/8/layout/bProcess3"/>
    <dgm:cxn modelId="{96850230-EC24-4010-908E-274AF625A33D}" srcId="{2AC7D027-EF33-4318-8319-7590380FCC16}" destId="{C0A64552-0CC5-433A-BA36-FC21A9729AD5}" srcOrd="3" destOrd="0" parTransId="{CB09CFEB-07AE-4022-AB57-4C913F026D7C}" sibTransId="{0D23F746-0023-41B0-AF70-0BB348A04971}"/>
    <dgm:cxn modelId="{6FF26232-FA27-4DA7-9CD3-8DCA648A6E32}" type="presOf" srcId="{67D58EDB-3F11-4118-9D57-249FFA9CB7A0}" destId="{FD302189-3BB3-43CC-8992-98562593757C}" srcOrd="0" destOrd="0" presId="urn:microsoft.com/office/officeart/2005/8/layout/bProcess3"/>
    <dgm:cxn modelId="{4CEA9A3A-C603-46A7-A4B1-F1F53DCF012D}" type="presOf" srcId="{AC8D9225-EF8B-4751-8F87-2645480359CB}" destId="{33B5DA84-EE59-4598-9DD0-C99CD18B6488}" srcOrd="1" destOrd="0" presId="urn:microsoft.com/office/officeart/2005/8/layout/bProcess3"/>
    <dgm:cxn modelId="{6EB29069-9D72-465D-A2F5-73D9B31E5080}" type="presOf" srcId="{A40B73EB-FCD4-4BFF-A84D-A388A8327EC8}" destId="{77AC21A3-D40A-4AD5-831F-0C68E4BF3363}" srcOrd="0" destOrd="0" presId="urn:microsoft.com/office/officeart/2005/8/layout/bProcess3"/>
    <dgm:cxn modelId="{D2F3B353-ED97-40C5-B2F7-83CC82BA1541}" type="presOf" srcId="{AC8D9225-EF8B-4751-8F87-2645480359CB}" destId="{DE48A3ED-D55D-42DD-8320-71347DA8CE45}" srcOrd="0" destOrd="0" presId="urn:microsoft.com/office/officeart/2005/8/layout/bProcess3"/>
    <dgm:cxn modelId="{69DA197A-DCC7-4114-873D-2A82B5F593A4}" srcId="{2AC7D027-EF33-4318-8319-7590380FCC16}" destId="{8AA8077D-A9F6-4F2F-A0C3-D099680CAE44}" srcOrd="5" destOrd="0" parTransId="{0332D11C-341F-4CD1-BE56-47A8CAF9EA5E}" sibTransId="{9D941982-7581-4C7D-AF3B-25E0894562F8}"/>
    <dgm:cxn modelId="{B167867D-9DEC-4E94-B493-67C5E03E2EEF}" type="presOf" srcId="{8AA8077D-A9F6-4F2F-A0C3-D099680CAE44}" destId="{980BC7DD-044E-4CC1-BDA0-96E009BBACF3}" srcOrd="0" destOrd="0" presId="urn:microsoft.com/office/officeart/2005/8/layout/bProcess3"/>
    <dgm:cxn modelId="{C8693F81-00C3-4C65-B7E6-FE3A7F544F11}" type="presOf" srcId="{0D23F746-0023-41B0-AF70-0BB348A04971}" destId="{A772ACE0-89BF-4AD4-AB38-A9FD9838EFDE}" srcOrd="1" destOrd="0" presId="urn:microsoft.com/office/officeart/2005/8/layout/bProcess3"/>
    <dgm:cxn modelId="{C550A888-BAD8-4475-97F2-A1A1FD7B83F4}" srcId="{2AC7D027-EF33-4318-8319-7590380FCC16}" destId="{16483950-33F2-4AB3-8F7C-E3842ADBFD7F}" srcOrd="1" destOrd="0" parTransId="{D966C527-669E-489B-8A4C-3D4ECF1C91A4}" sibTransId="{AC8D9225-EF8B-4751-8F87-2645480359CB}"/>
    <dgm:cxn modelId="{9E83DF89-4806-465B-8804-5CB5DD434803}" srcId="{2AC7D027-EF33-4318-8319-7590380FCC16}" destId="{67D58EDB-3F11-4118-9D57-249FFA9CB7A0}" srcOrd="0" destOrd="0" parTransId="{44BE616B-76AB-4F31-95CA-A963D5647F5C}" sibTransId="{EDD422E5-EFDC-411A-B0E7-CDCC8AA15241}"/>
    <dgm:cxn modelId="{BFEFEA8A-EFF5-4CAE-9D73-CB503DDC08E5}" type="presOf" srcId="{EDD422E5-EFDC-411A-B0E7-CDCC8AA15241}" destId="{267B2560-1F02-4E28-BFD0-FDF5D2856908}" srcOrd="0" destOrd="0" presId="urn:microsoft.com/office/officeart/2005/8/layout/bProcess3"/>
    <dgm:cxn modelId="{0BFEFDA8-4704-4326-9CB8-6779913249EC}" type="presOf" srcId="{7FE92485-C05E-42B6-810E-772F75112956}" destId="{7C618520-C028-4017-A117-451AC2DDED2C}" srcOrd="0" destOrd="0" presId="urn:microsoft.com/office/officeart/2005/8/layout/bProcess3"/>
    <dgm:cxn modelId="{8B8796BA-49CB-41F8-B8AE-A69494C49B49}" type="presOf" srcId="{2AC7D027-EF33-4318-8319-7590380FCC16}" destId="{C981B2B0-8CD3-4190-903A-AF5811C637BE}" srcOrd="0" destOrd="0" presId="urn:microsoft.com/office/officeart/2005/8/layout/bProcess3"/>
    <dgm:cxn modelId="{EF7143C4-C2A6-49EC-B563-87A444581F0B}" type="presOf" srcId="{CDDDA892-809C-4A44-882C-C23D70792C02}" destId="{DC9E36F6-AD7D-478B-874E-15C0DEACD407}" srcOrd="1" destOrd="0" presId="urn:microsoft.com/office/officeart/2005/8/layout/bProcess3"/>
    <dgm:cxn modelId="{1D5B83C4-D039-4566-AD8F-419BF57D553C}" type="presOf" srcId="{899636B0-38F0-44E8-9AF8-00B236E79F46}" destId="{CA86EAE9-47C8-4E9E-8424-727FF85C8ABD}" srcOrd="1" destOrd="0" presId="urn:microsoft.com/office/officeart/2005/8/layout/bProcess3"/>
    <dgm:cxn modelId="{EE2061DA-FE49-49CD-9D8B-7511B193AB46}" type="presOf" srcId="{CDDDA892-809C-4A44-882C-C23D70792C02}" destId="{42769C68-FA8B-4632-914A-D966F335CBC1}" srcOrd="0" destOrd="0" presId="urn:microsoft.com/office/officeart/2005/8/layout/bProcess3"/>
    <dgm:cxn modelId="{6D1152FA-88DD-44BC-8C19-1A0425BDF679}" type="presOf" srcId="{EDD422E5-EFDC-411A-B0E7-CDCC8AA15241}" destId="{73F200DF-64B0-438F-855B-20D0F6535BE6}" srcOrd="1" destOrd="0" presId="urn:microsoft.com/office/officeart/2005/8/layout/bProcess3"/>
    <dgm:cxn modelId="{000B1CFC-EBDC-4411-95FD-D03E5A40BEF4}" type="presOf" srcId="{0D23F746-0023-41B0-AF70-0BB348A04971}" destId="{881F164B-454B-437C-853F-1BBA955477BC}" srcOrd="0" destOrd="0" presId="urn:microsoft.com/office/officeart/2005/8/layout/bProcess3"/>
    <dgm:cxn modelId="{D6B93416-F037-44A6-AFC1-D8F02B7D34FE}" type="presParOf" srcId="{C981B2B0-8CD3-4190-903A-AF5811C637BE}" destId="{FD302189-3BB3-43CC-8992-98562593757C}" srcOrd="0" destOrd="0" presId="urn:microsoft.com/office/officeart/2005/8/layout/bProcess3"/>
    <dgm:cxn modelId="{0A8472C1-ED32-4FDC-A19D-8BA74E0D99B5}" type="presParOf" srcId="{C981B2B0-8CD3-4190-903A-AF5811C637BE}" destId="{267B2560-1F02-4E28-BFD0-FDF5D2856908}" srcOrd="1" destOrd="0" presId="urn:microsoft.com/office/officeart/2005/8/layout/bProcess3"/>
    <dgm:cxn modelId="{CDE1F008-7E5C-44BB-A254-30EC097AD612}" type="presParOf" srcId="{267B2560-1F02-4E28-BFD0-FDF5D2856908}" destId="{73F200DF-64B0-438F-855B-20D0F6535BE6}" srcOrd="0" destOrd="0" presId="urn:microsoft.com/office/officeart/2005/8/layout/bProcess3"/>
    <dgm:cxn modelId="{ADB1BEBB-F9D9-4DBA-9DAB-07BFE42D851E}" type="presParOf" srcId="{C981B2B0-8CD3-4190-903A-AF5811C637BE}" destId="{B96652D2-27B8-46FE-BB69-4B5E706BB0DE}" srcOrd="2" destOrd="0" presId="urn:microsoft.com/office/officeart/2005/8/layout/bProcess3"/>
    <dgm:cxn modelId="{1090BE25-C3A5-4FC8-AEC0-84BA4671E00D}" type="presParOf" srcId="{C981B2B0-8CD3-4190-903A-AF5811C637BE}" destId="{DE48A3ED-D55D-42DD-8320-71347DA8CE45}" srcOrd="3" destOrd="0" presId="urn:microsoft.com/office/officeart/2005/8/layout/bProcess3"/>
    <dgm:cxn modelId="{36AA0B6A-803B-4CF6-B38E-3F9A8C55119E}" type="presParOf" srcId="{DE48A3ED-D55D-42DD-8320-71347DA8CE45}" destId="{33B5DA84-EE59-4598-9DD0-C99CD18B6488}" srcOrd="0" destOrd="0" presId="urn:microsoft.com/office/officeart/2005/8/layout/bProcess3"/>
    <dgm:cxn modelId="{FD38CE57-0DFC-4C3D-AE97-DB5C65F230E3}" type="presParOf" srcId="{C981B2B0-8CD3-4190-903A-AF5811C637BE}" destId="{77AC21A3-D40A-4AD5-831F-0C68E4BF3363}" srcOrd="4" destOrd="0" presId="urn:microsoft.com/office/officeart/2005/8/layout/bProcess3"/>
    <dgm:cxn modelId="{94ECEDF0-7070-464D-A188-02CB11E88600}" type="presParOf" srcId="{C981B2B0-8CD3-4190-903A-AF5811C637BE}" destId="{42769C68-FA8B-4632-914A-D966F335CBC1}" srcOrd="5" destOrd="0" presId="urn:microsoft.com/office/officeart/2005/8/layout/bProcess3"/>
    <dgm:cxn modelId="{2CE67162-48C6-4762-A7A7-DEC6E0DB5F52}" type="presParOf" srcId="{42769C68-FA8B-4632-914A-D966F335CBC1}" destId="{DC9E36F6-AD7D-478B-874E-15C0DEACD407}" srcOrd="0" destOrd="0" presId="urn:microsoft.com/office/officeart/2005/8/layout/bProcess3"/>
    <dgm:cxn modelId="{991DF8D2-71F3-4DA7-8E76-07CEEF1A5BC7}" type="presParOf" srcId="{C981B2B0-8CD3-4190-903A-AF5811C637BE}" destId="{D7231CB3-759B-4AD8-86A1-087B6912DB95}" srcOrd="6" destOrd="0" presId="urn:microsoft.com/office/officeart/2005/8/layout/bProcess3"/>
    <dgm:cxn modelId="{F63F98FC-3814-4219-81D9-96894D5E4FB8}" type="presParOf" srcId="{C981B2B0-8CD3-4190-903A-AF5811C637BE}" destId="{881F164B-454B-437C-853F-1BBA955477BC}" srcOrd="7" destOrd="0" presId="urn:microsoft.com/office/officeart/2005/8/layout/bProcess3"/>
    <dgm:cxn modelId="{0A520232-4D23-414F-A2BC-AFEFB85E5416}" type="presParOf" srcId="{881F164B-454B-437C-853F-1BBA955477BC}" destId="{A772ACE0-89BF-4AD4-AB38-A9FD9838EFDE}" srcOrd="0" destOrd="0" presId="urn:microsoft.com/office/officeart/2005/8/layout/bProcess3"/>
    <dgm:cxn modelId="{4A173E63-056D-404E-898D-1D754021A476}" type="presParOf" srcId="{C981B2B0-8CD3-4190-903A-AF5811C637BE}" destId="{7C618520-C028-4017-A117-451AC2DDED2C}" srcOrd="8" destOrd="0" presId="urn:microsoft.com/office/officeart/2005/8/layout/bProcess3"/>
    <dgm:cxn modelId="{287F41EC-74D6-4987-A697-FBC65105E758}" type="presParOf" srcId="{C981B2B0-8CD3-4190-903A-AF5811C637BE}" destId="{5E272A9C-26C1-42B7-8A97-5684B73FA779}" srcOrd="9" destOrd="0" presId="urn:microsoft.com/office/officeart/2005/8/layout/bProcess3"/>
    <dgm:cxn modelId="{0329FE9C-81CE-4AB5-972C-2E19007D7218}" type="presParOf" srcId="{5E272A9C-26C1-42B7-8A97-5684B73FA779}" destId="{CA86EAE9-47C8-4E9E-8424-727FF85C8ABD}" srcOrd="0" destOrd="0" presId="urn:microsoft.com/office/officeart/2005/8/layout/bProcess3"/>
    <dgm:cxn modelId="{8772BD16-A909-4E04-8A48-26EF5784B6F9}" type="presParOf" srcId="{C981B2B0-8CD3-4190-903A-AF5811C637BE}" destId="{980BC7DD-044E-4CC1-BDA0-96E009BBACF3}"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B2560-1F02-4E28-BFD0-FDF5D2856908}">
      <dsp:nvSpPr>
        <dsp:cNvPr id="0" name=""/>
        <dsp:cNvSpPr/>
      </dsp:nvSpPr>
      <dsp:spPr>
        <a:xfrm>
          <a:off x="2598918" y="944766"/>
          <a:ext cx="565980" cy="91440"/>
        </a:xfrm>
        <a:custGeom>
          <a:avLst/>
          <a:gdLst/>
          <a:ahLst/>
          <a:cxnLst/>
          <a:rect l="0" t="0" r="0" b="0"/>
          <a:pathLst>
            <a:path>
              <a:moveTo>
                <a:pt x="0" y="45720"/>
              </a:moveTo>
              <a:lnTo>
                <a:pt x="5659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993" y="987503"/>
        <a:ext cx="29829" cy="5965"/>
      </dsp:txXfrm>
    </dsp:sp>
    <dsp:sp modelId="{FD302189-3BB3-43CC-8992-98562593757C}">
      <dsp:nvSpPr>
        <dsp:cNvPr id="0" name=""/>
        <dsp:cNvSpPr/>
      </dsp:nvSpPr>
      <dsp:spPr>
        <a:xfrm>
          <a:off x="6890" y="212338"/>
          <a:ext cx="2593827" cy="155629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Referral/</a:t>
          </a:r>
        </a:p>
        <a:p>
          <a:pPr marL="0" lvl="0" indent="0" algn="ctr" defTabSz="1066800">
            <a:lnSpc>
              <a:spcPct val="90000"/>
            </a:lnSpc>
            <a:spcBef>
              <a:spcPct val="0"/>
            </a:spcBef>
            <a:spcAft>
              <a:spcPct val="35000"/>
            </a:spcAft>
            <a:buNone/>
          </a:pPr>
          <a:r>
            <a:rPr lang="en-US" sz="2400" kern="1200" dirty="0"/>
            <a:t>Initial Contact	</a:t>
          </a:r>
        </a:p>
      </dsp:txBody>
      <dsp:txXfrm>
        <a:off x="6890" y="212338"/>
        <a:ext cx="2593827" cy="1556296"/>
      </dsp:txXfrm>
    </dsp:sp>
    <dsp:sp modelId="{DE48A3ED-D55D-42DD-8320-71347DA8CE45}">
      <dsp:nvSpPr>
        <dsp:cNvPr id="0" name=""/>
        <dsp:cNvSpPr/>
      </dsp:nvSpPr>
      <dsp:spPr>
        <a:xfrm>
          <a:off x="5789326" y="944766"/>
          <a:ext cx="565980" cy="91440"/>
        </a:xfrm>
        <a:custGeom>
          <a:avLst/>
          <a:gdLst/>
          <a:ahLst/>
          <a:cxnLst/>
          <a:rect l="0" t="0" r="0" b="0"/>
          <a:pathLst>
            <a:path>
              <a:moveTo>
                <a:pt x="0" y="45720"/>
              </a:moveTo>
              <a:lnTo>
                <a:pt x="5659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7402" y="987503"/>
        <a:ext cx="29829" cy="5965"/>
      </dsp:txXfrm>
    </dsp:sp>
    <dsp:sp modelId="{B96652D2-27B8-46FE-BB69-4B5E706BB0DE}">
      <dsp:nvSpPr>
        <dsp:cNvPr id="0" name=""/>
        <dsp:cNvSpPr/>
      </dsp:nvSpPr>
      <dsp:spPr>
        <a:xfrm>
          <a:off x="3197298" y="212338"/>
          <a:ext cx="2593827" cy="155629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Application</a:t>
          </a:r>
        </a:p>
      </dsp:txBody>
      <dsp:txXfrm>
        <a:off x="3197298" y="212338"/>
        <a:ext cx="2593827" cy="1556296"/>
      </dsp:txXfrm>
    </dsp:sp>
    <dsp:sp modelId="{42769C68-FA8B-4632-914A-D966F335CBC1}">
      <dsp:nvSpPr>
        <dsp:cNvPr id="0" name=""/>
        <dsp:cNvSpPr/>
      </dsp:nvSpPr>
      <dsp:spPr>
        <a:xfrm>
          <a:off x="1303804" y="1766834"/>
          <a:ext cx="6380816" cy="565980"/>
        </a:xfrm>
        <a:custGeom>
          <a:avLst/>
          <a:gdLst/>
          <a:ahLst/>
          <a:cxnLst/>
          <a:rect l="0" t="0" r="0" b="0"/>
          <a:pathLst>
            <a:path>
              <a:moveTo>
                <a:pt x="6380816" y="0"/>
              </a:moveTo>
              <a:lnTo>
                <a:pt x="6380816" y="300090"/>
              </a:lnTo>
              <a:lnTo>
                <a:pt x="0" y="300090"/>
              </a:lnTo>
              <a:lnTo>
                <a:pt x="0" y="5659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33996" y="2046842"/>
        <a:ext cx="320432" cy="5965"/>
      </dsp:txXfrm>
    </dsp:sp>
    <dsp:sp modelId="{77AC21A3-D40A-4AD5-831F-0C68E4BF3363}">
      <dsp:nvSpPr>
        <dsp:cNvPr id="0" name=""/>
        <dsp:cNvSpPr/>
      </dsp:nvSpPr>
      <dsp:spPr>
        <a:xfrm>
          <a:off x="6387706" y="212338"/>
          <a:ext cx="2593827" cy="155629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Eligibility Determination</a:t>
          </a:r>
        </a:p>
      </dsp:txBody>
      <dsp:txXfrm>
        <a:off x="6387706" y="212338"/>
        <a:ext cx="2593827" cy="1556296"/>
      </dsp:txXfrm>
    </dsp:sp>
    <dsp:sp modelId="{881F164B-454B-437C-853F-1BBA955477BC}">
      <dsp:nvSpPr>
        <dsp:cNvPr id="0" name=""/>
        <dsp:cNvSpPr/>
      </dsp:nvSpPr>
      <dsp:spPr>
        <a:xfrm>
          <a:off x="2598918" y="3097643"/>
          <a:ext cx="565980" cy="91440"/>
        </a:xfrm>
        <a:custGeom>
          <a:avLst/>
          <a:gdLst/>
          <a:ahLst/>
          <a:cxnLst/>
          <a:rect l="0" t="0" r="0" b="0"/>
          <a:pathLst>
            <a:path>
              <a:moveTo>
                <a:pt x="0" y="45720"/>
              </a:moveTo>
              <a:lnTo>
                <a:pt x="5659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993" y="3140380"/>
        <a:ext cx="29829" cy="5965"/>
      </dsp:txXfrm>
    </dsp:sp>
    <dsp:sp modelId="{D7231CB3-759B-4AD8-86A1-087B6912DB95}">
      <dsp:nvSpPr>
        <dsp:cNvPr id="0" name=""/>
        <dsp:cNvSpPr/>
      </dsp:nvSpPr>
      <dsp:spPr>
        <a:xfrm>
          <a:off x="6890" y="2365215"/>
          <a:ext cx="2593827" cy="155629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Plan Development/</a:t>
          </a:r>
        </a:p>
        <a:p>
          <a:pPr marL="0" lvl="0" indent="0" algn="ctr" defTabSz="1066800">
            <a:lnSpc>
              <a:spcPct val="90000"/>
            </a:lnSpc>
            <a:spcBef>
              <a:spcPct val="0"/>
            </a:spcBef>
            <a:spcAft>
              <a:spcPct val="35000"/>
            </a:spcAft>
            <a:buNone/>
          </a:pPr>
          <a:r>
            <a:rPr lang="en-US" sz="2400" kern="1200" dirty="0"/>
            <a:t>Active Services</a:t>
          </a:r>
        </a:p>
      </dsp:txBody>
      <dsp:txXfrm>
        <a:off x="6890" y="2365215"/>
        <a:ext cx="2593827" cy="1556296"/>
      </dsp:txXfrm>
    </dsp:sp>
    <dsp:sp modelId="{5E272A9C-26C1-42B7-8A97-5684B73FA779}">
      <dsp:nvSpPr>
        <dsp:cNvPr id="0" name=""/>
        <dsp:cNvSpPr/>
      </dsp:nvSpPr>
      <dsp:spPr>
        <a:xfrm>
          <a:off x="5789326" y="3097643"/>
          <a:ext cx="565980" cy="91440"/>
        </a:xfrm>
        <a:custGeom>
          <a:avLst/>
          <a:gdLst/>
          <a:ahLst/>
          <a:cxnLst/>
          <a:rect l="0" t="0" r="0" b="0"/>
          <a:pathLst>
            <a:path>
              <a:moveTo>
                <a:pt x="0" y="45720"/>
              </a:moveTo>
              <a:lnTo>
                <a:pt x="5659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7402" y="3140380"/>
        <a:ext cx="29829" cy="5965"/>
      </dsp:txXfrm>
    </dsp:sp>
    <dsp:sp modelId="{7C618520-C028-4017-A117-451AC2DDED2C}">
      <dsp:nvSpPr>
        <dsp:cNvPr id="0" name=""/>
        <dsp:cNvSpPr/>
      </dsp:nvSpPr>
      <dsp:spPr>
        <a:xfrm>
          <a:off x="3197298" y="2365215"/>
          <a:ext cx="2593827" cy="155629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Employment</a:t>
          </a:r>
        </a:p>
      </dsp:txBody>
      <dsp:txXfrm>
        <a:off x="3197298" y="2365215"/>
        <a:ext cx="2593827" cy="1556296"/>
      </dsp:txXfrm>
    </dsp:sp>
    <dsp:sp modelId="{980BC7DD-044E-4CC1-BDA0-96E009BBACF3}">
      <dsp:nvSpPr>
        <dsp:cNvPr id="0" name=""/>
        <dsp:cNvSpPr/>
      </dsp:nvSpPr>
      <dsp:spPr>
        <a:xfrm>
          <a:off x="6387706" y="2365215"/>
          <a:ext cx="2593827" cy="155629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Successful Closure</a:t>
          </a:r>
        </a:p>
      </dsp:txBody>
      <dsp:txXfrm>
        <a:off x="6387706" y="2365215"/>
        <a:ext cx="2593827" cy="155629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GB" altLang="en-US"/>
          </a:p>
        </p:txBody>
      </p:sp>
      <p:sp>
        <p:nvSpPr>
          <p:cNvPr id="624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GB" altLang="en-US"/>
          </a:p>
        </p:txBody>
      </p:sp>
      <p:sp>
        <p:nvSpPr>
          <p:cNvPr id="624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GB" altLang="en-US"/>
          </a:p>
        </p:txBody>
      </p:sp>
      <p:sp>
        <p:nvSpPr>
          <p:cNvPr id="624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ACDEB646-E797-4388-B4E5-BBC4CD1F3107}"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9DD1D5C-9C42-464A-98A4-B594E65A7FE8}" type="datetimeFigureOut">
              <a:rPr lang="en-US" smtClean="0"/>
              <a:t>6/19/2023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2321026-EB94-4DFC-B1E1-1D6A5D12D2A0}" type="slidenum">
              <a:rPr lang="en-US" smtClean="0"/>
              <a:t>‹#›</a:t>
            </a:fld>
            <a:endParaRPr lang="en-US"/>
          </a:p>
        </p:txBody>
      </p:sp>
    </p:spTree>
    <p:extLst>
      <p:ext uri="{BB962C8B-B14F-4D97-AF65-F5344CB8AC3E}">
        <p14:creationId xmlns:p14="http://schemas.microsoft.com/office/powerpoint/2010/main" val="356289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2130426"/>
            <a:ext cx="10363200" cy="1470025"/>
          </a:xfrm>
        </p:spPr>
        <p:txBody>
          <a:bodyPr/>
          <a:lstStyle>
            <a:lvl1pPr algn="ctr">
              <a:defRPr/>
            </a:lvl1pPr>
          </a:lstStyle>
          <a:p>
            <a:pPr lvl="0"/>
            <a:r>
              <a:rPr lang="en-US" altLang="en-US" noProof="0"/>
              <a:t>Click to edit Master title style</a:t>
            </a:r>
            <a:endParaRPr lang="en-US" altLang="en-US" noProof="0" dirty="0"/>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endParaRPr lang="en-US" altLang="en-US" noProof="0" dirty="0"/>
          </a:p>
        </p:txBody>
      </p:sp>
      <p:sp>
        <p:nvSpPr>
          <p:cNvPr id="5124" name="Rectangle 4"/>
          <p:cNvSpPr>
            <a:spLocks noChangeArrowheads="1"/>
          </p:cNvSpPr>
          <p:nvPr/>
        </p:nvSpPr>
        <p:spPr bwMode="auto">
          <a:xfrm>
            <a:off x="0" y="6597650"/>
            <a:ext cx="12192000" cy="260350"/>
          </a:xfrm>
          <a:prstGeom prst="rect">
            <a:avLst/>
          </a:prstGeom>
          <a:solidFill>
            <a:schemeClr val="tx1"/>
          </a:solidFill>
          <a:ln>
            <a:noFill/>
          </a:ln>
          <a:effectLst/>
        </p:spPr>
        <p:txBody>
          <a:bodyPr wrap="none" anchor="ctr"/>
          <a:lstStyle/>
          <a:p>
            <a:endParaRPr lang="en-US" sz="2400"/>
          </a:p>
        </p:txBody>
      </p:sp>
      <p:sp>
        <p:nvSpPr>
          <p:cNvPr id="5126" name="Rectangle 6"/>
          <p:cNvSpPr>
            <a:spLocks noChangeArrowheads="1"/>
          </p:cNvSpPr>
          <p:nvPr/>
        </p:nvSpPr>
        <p:spPr bwMode="auto">
          <a:xfrm>
            <a:off x="0" y="0"/>
            <a:ext cx="12192000" cy="260350"/>
          </a:xfrm>
          <a:prstGeom prst="rect">
            <a:avLst/>
          </a:prstGeom>
          <a:solidFill>
            <a:schemeClr val="tx1"/>
          </a:solidFill>
          <a:ln>
            <a:noFill/>
          </a:ln>
          <a:effectLst/>
        </p:spPr>
        <p:txBody>
          <a:bodyPr wrap="none" anchor="ctr"/>
          <a:lstStyle/>
          <a:p>
            <a:endParaRPr lang="en-US" sz="2400"/>
          </a:p>
        </p:txBody>
      </p:sp>
      <p:sp>
        <p:nvSpPr>
          <p:cNvPr id="5127" name="Rectangle 7"/>
          <p:cNvSpPr>
            <a:spLocks noChangeArrowheads="1"/>
          </p:cNvSpPr>
          <p:nvPr/>
        </p:nvSpPr>
        <p:spPr bwMode="auto">
          <a:xfrm>
            <a:off x="0" y="260350"/>
            <a:ext cx="12192000" cy="71438"/>
          </a:xfrm>
          <a:prstGeom prst="rect">
            <a:avLst/>
          </a:prstGeom>
          <a:solidFill>
            <a:srgbClr val="00853E"/>
          </a:solidFill>
          <a:ln>
            <a:noFill/>
          </a:ln>
          <a:effectLst/>
        </p:spPr>
        <p:txBody>
          <a:bodyPr wrap="none" anchor="ctr"/>
          <a:lstStyle/>
          <a:p>
            <a:endParaRPr lang="en-US" sz="2400"/>
          </a:p>
        </p:txBody>
      </p:sp>
      <p:pic>
        <p:nvPicPr>
          <p:cNvPr id="9" name="Picture 10" descr="Logo for Kentucky Career Center. Office of Vocational Rehabilitati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685317" y="5627780"/>
            <a:ext cx="1278082" cy="6021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userDrawn="1"/>
        </p:nvSpPr>
        <p:spPr bwMode="auto">
          <a:xfrm>
            <a:off x="0" y="6524625"/>
            <a:ext cx="12192000" cy="71438"/>
          </a:xfrm>
          <a:prstGeom prst="rect">
            <a:avLst/>
          </a:prstGeom>
          <a:solidFill>
            <a:srgbClr val="00853E"/>
          </a:solidFill>
          <a:ln>
            <a:noFill/>
          </a:ln>
          <a:effectLst/>
        </p:spPr>
        <p:txBody>
          <a:bodyPr wrap="none" anchor="ctr"/>
          <a:lstStyle/>
          <a:p>
            <a:endParaRPr lang="en-US" sz="240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lgn="ctr">
              <a:defRPr sz="3200"/>
            </a:lvl1pPr>
          </a:lstStyle>
          <a:p>
            <a:r>
              <a:rPr lang="en-US"/>
              <a:t>Click to edit Master title style</a:t>
            </a:r>
            <a:endParaRPr lang="en-US" dirty="0"/>
          </a:p>
        </p:txBody>
      </p:sp>
      <p:sp>
        <p:nvSpPr>
          <p:cNvPr id="3" name="Content Placeholder 2"/>
          <p:cNvSpPr>
            <a:spLocks noGrp="1"/>
          </p:cNvSpPr>
          <p:nvPr>
            <p:ph idx="1"/>
          </p:nvPr>
        </p:nvSpPr>
        <p:spPr>
          <a:xfrm>
            <a:off x="5029200" y="987425"/>
            <a:ext cx="5562600" cy="472757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318" y="2057400"/>
            <a:ext cx="393276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4"/>
          <p:cNvSpPr>
            <a:spLocks noGrp="1"/>
          </p:cNvSpPr>
          <p:nvPr>
            <p:ph type="sldNum" sz="quarter" idx="11"/>
          </p:nvPr>
        </p:nvSpPr>
        <p:spPr>
          <a:xfrm>
            <a:off x="9108017" y="6597650"/>
            <a:ext cx="2844800" cy="260350"/>
          </a:xfrm>
        </p:spPr>
        <p:txBody>
          <a:bodyPr/>
          <a:lstStyle>
            <a:lvl1pPr>
              <a:defRPr>
                <a:latin typeface="+mj-lt"/>
              </a:defRPr>
            </a:lvl1pPr>
          </a:lstStyle>
          <a:p>
            <a:fld id="{9A921324-ACD1-4D96-A420-7698398079C4}" type="slidenum">
              <a:rPr lang="en-US" altLang="en-US" smtClean="0"/>
              <a:pPr/>
              <a:t>‹#›</a:t>
            </a:fld>
            <a:endParaRPr lang="en-US" altLang="en-US" dirty="0"/>
          </a:p>
        </p:txBody>
      </p:sp>
      <p:sp>
        <p:nvSpPr>
          <p:cNvPr id="9" name="Footer Placeholder 3"/>
          <p:cNvSpPr>
            <a:spLocks noGrp="1"/>
          </p:cNvSpPr>
          <p:nvPr>
            <p:ph type="ftr" sz="quarter" idx="10"/>
          </p:nvPr>
        </p:nvSpPr>
        <p:spPr>
          <a:xfrm>
            <a:off x="4165600" y="6597650"/>
            <a:ext cx="3860800" cy="260350"/>
          </a:xfrm>
        </p:spPr>
        <p:txBody>
          <a:bodyPr/>
          <a:lstStyle>
            <a:lvl1pPr>
              <a:defRPr/>
            </a:lvl1pPr>
          </a:lstStyle>
          <a:p>
            <a:r>
              <a:rPr lang="en-US" altLang="en-US"/>
              <a:t>kcc.ky.gov/Vocational-Rehabilitation </a:t>
            </a:r>
            <a:endParaRPr lang="en-US" altLang="en-US" dirty="0"/>
          </a:p>
        </p:txBody>
      </p:sp>
    </p:spTree>
    <p:extLst>
      <p:ext uri="{BB962C8B-B14F-4D97-AF65-F5344CB8AC3E}">
        <p14:creationId xmlns:p14="http://schemas.microsoft.com/office/powerpoint/2010/main" val="384511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lgn="ctr">
              <a:defRPr sz="3200"/>
            </a:lvl1pPr>
          </a:lstStyle>
          <a:p>
            <a:r>
              <a:rPr lang="en-US"/>
              <a:t>Click to edit Master title style</a:t>
            </a:r>
            <a:endParaRPr lang="en-US" dirty="0"/>
          </a:p>
        </p:txBody>
      </p:sp>
      <p:sp>
        <p:nvSpPr>
          <p:cNvPr id="3" name="Picture Placeholder 2"/>
          <p:cNvSpPr>
            <a:spLocks noGrp="1"/>
          </p:cNvSpPr>
          <p:nvPr>
            <p:ph type="pic" idx="1"/>
          </p:nvPr>
        </p:nvSpPr>
        <p:spPr>
          <a:xfrm>
            <a:off x="5029200" y="987425"/>
            <a:ext cx="5486400" cy="4727575"/>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0318" y="2057400"/>
            <a:ext cx="393276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4"/>
          <p:cNvSpPr>
            <a:spLocks noGrp="1"/>
          </p:cNvSpPr>
          <p:nvPr>
            <p:ph type="sldNum" sz="quarter" idx="11"/>
          </p:nvPr>
        </p:nvSpPr>
        <p:spPr>
          <a:xfrm>
            <a:off x="9108017" y="6597650"/>
            <a:ext cx="2844800" cy="260350"/>
          </a:xfrm>
        </p:spPr>
        <p:txBody>
          <a:bodyPr/>
          <a:lstStyle>
            <a:lvl1pPr>
              <a:defRPr>
                <a:latin typeface="+mj-lt"/>
              </a:defRPr>
            </a:lvl1pPr>
          </a:lstStyle>
          <a:p>
            <a:fld id="{9A921324-ACD1-4D96-A420-7698398079C4}" type="slidenum">
              <a:rPr lang="en-US" altLang="en-US" smtClean="0"/>
              <a:pPr/>
              <a:t>‹#›</a:t>
            </a:fld>
            <a:endParaRPr lang="en-US" altLang="en-US" dirty="0"/>
          </a:p>
        </p:txBody>
      </p:sp>
      <p:sp>
        <p:nvSpPr>
          <p:cNvPr id="9" name="Footer Placeholder 3"/>
          <p:cNvSpPr>
            <a:spLocks noGrp="1"/>
          </p:cNvSpPr>
          <p:nvPr>
            <p:ph type="ftr" sz="quarter" idx="10"/>
          </p:nvPr>
        </p:nvSpPr>
        <p:spPr>
          <a:xfrm>
            <a:off x="4165600" y="6597650"/>
            <a:ext cx="3860800" cy="260350"/>
          </a:xfrm>
        </p:spPr>
        <p:txBody>
          <a:bodyPr/>
          <a:lstStyle>
            <a:lvl1pPr>
              <a:defRPr/>
            </a:lvl1pPr>
          </a:lstStyle>
          <a:p>
            <a:r>
              <a:rPr lang="en-US" altLang="en-US"/>
              <a:t>kcc.ky.gov/Vocational-Rehabilitation </a:t>
            </a:r>
            <a:endParaRPr lang="en-US" altLang="en-US" dirty="0"/>
          </a:p>
        </p:txBody>
      </p:sp>
    </p:spTree>
    <p:extLst>
      <p:ext uri="{BB962C8B-B14F-4D97-AF65-F5344CB8AC3E}">
        <p14:creationId xmlns:p14="http://schemas.microsoft.com/office/powerpoint/2010/main" val="48243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333376"/>
            <a:ext cx="10607040" cy="1225296"/>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863600" y="1658938"/>
            <a:ext cx="4775200" cy="4056062"/>
          </a:xfrm>
        </p:spPr>
        <p:txBody>
          <a:bodyPr/>
          <a:lstStyle>
            <a:lvl4pPr>
              <a:defRPr sz="22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658938"/>
            <a:ext cx="4699000" cy="4056062"/>
          </a:xfrm>
        </p:spPr>
        <p:txBody>
          <a:bodyPr/>
          <a:lstStyle>
            <a:lvl4pPr>
              <a:defRPr sz="22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0"/>
          </p:nvPr>
        </p:nvSpPr>
        <p:spPr>
          <a:xfrm>
            <a:off x="4165600" y="6597650"/>
            <a:ext cx="3860800" cy="260350"/>
          </a:xfrm>
        </p:spPr>
        <p:txBody>
          <a:bodyPr/>
          <a:lstStyle>
            <a:lvl1pPr>
              <a:defRPr/>
            </a:lvl1pPr>
          </a:lstStyle>
          <a:p>
            <a:r>
              <a:rPr lang="en-US" altLang="en-US"/>
              <a:t>kcc.ky.gov/Vocational-Rehabilitation </a:t>
            </a:r>
            <a:endParaRPr lang="en-US" altLang="en-US" dirty="0"/>
          </a:p>
        </p:txBody>
      </p:sp>
      <p:sp>
        <p:nvSpPr>
          <p:cNvPr id="8" name="Slide Number Placeholder 4"/>
          <p:cNvSpPr>
            <a:spLocks noGrp="1"/>
          </p:cNvSpPr>
          <p:nvPr>
            <p:ph type="sldNum" sz="quarter" idx="11"/>
          </p:nvPr>
        </p:nvSpPr>
        <p:spPr>
          <a:xfrm>
            <a:off x="9108017" y="6597650"/>
            <a:ext cx="2844800" cy="260350"/>
          </a:xfrm>
        </p:spPr>
        <p:txBody>
          <a:bodyPr/>
          <a:lstStyle>
            <a:lvl1pPr>
              <a:defRPr>
                <a:latin typeface="+mj-lt"/>
              </a:defRPr>
            </a:lvl1pPr>
          </a:lstStyle>
          <a:p>
            <a:fld id="{9A921324-ACD1-4D96-A420-7698398079C4}" type="slidenum">
              <a:rPr lang="en-US" altLang="en-US" smtClean="0"/>
              <a:pPr/>
              <a:t>‹#›</a:t>
            </a:fld>
            <a:endParaRPr lang="en-US" altLang="en-US" dirty="0"/>
          </a:p>
        </p:txBody>
      </p:sp>
    </p:spTree>
    <p:extLst>
      <p:ext uri="{BB962C8B-B14F-4D97-AF65-F5344CB8AC3E}">
        <p14:creationId xmlns:p14="http://schemas.microsoft.com/office/powerpoint/2010/main" val="48563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ltLang="en-US"/>
              <a:t>Click to edit Master title style</a:t>
            </a:r>
            <a:endParaRPr lang="en-US" dirty="0"/>
          </a:p>
        </p:txBody>
      </p:sp>
      <p:sp>
        <p:nvSpPr>
          <p:cNvPr id="3" name="Content Placeholder 2"/>
          <p:cNvSpPr>
            <a:spLocks noGrp="1"/>
          </p:cNvSpPr>
          <p:nvPr>
            <p:ph idx="1" hasCustomPrompt="1"/>
          </p:nvPr>
        </p:nvSpPr>
        <p:spPr>
          <a:xfrm>
            <a:off x="1600200" y="1658938"/>
            <a:ext cx="8988552" cy="4133088"/>
          </a:xfrm>
        </p:spPr>
        <p:txBody>
          <a:bodyPr/>
          <a:lstStyle>
            <a:lvl1pPr marL="342900" marR="0" indent="-342900" algn="l" defTabSz="914400" rtl="0" eaLnBrk="1" fontAlgn="base" latinLnBrk="0" hangingPunct="1">
              <a:lnSpc>
                <a:spcPct val="105000"/>
              </a:lnSpc>
              <a:spcBef>
                <a:spcPct val="20000"/>
              </a:spcBef>
              <a:spcAft>
                <a:spcPct val="20000"/>
              </a:spcAft>
              <a:buClr>
                <a:prstClr val="white"/>
              </a:buClr>
              <a:buSzTx/>
              <a:buFont typeface="Wingdings" panose="05000000000000000000" pitchFamily="2" charset="2"/>
              <a:buChar char="l"/>
              <a:tabLst/>
              <a:defRPr>
                <a:solidFill>
                  <a:schemeClr val="bg1"/>
                </a:solidFill>
              </a:defRPr>
            </a:lvl1pPr>
            <a:lvl2pPr marL="742950" marR="0" indent="-285750" algn="l" defTabSz="914400" rtl="0" eaLnBrk="1" fontAlgn="base" latinLnBrk="0" hangingPunct="1">
              <a:lnSpc>
                <a:spcPct val="105000"/>
              </a:lnSpc>
              <a:spcBef>
                <a:spcPct val="20000"/>
              </a:spcBef>
              <a:spcAft>
                <a:spcPct val="20000"/>
              </a:spcAft>
              <a:buClr>
                <a:prstClr val="white"/>
              </a:buClr>
              <a:buSzTx/>
              <a:buFont typeface="Wingdings" panose="05000000000000000000" pitchFamily="2" charset="2"/>
              <a:buChar char=""/>
              <a:tabLst/>
              <a:defRPr>
                <a:solidFill>
                  <a:schemeClr val="bg1"/>
                </a:solidFill>
              </a:defRPr>
            </a:lvl2pPr>
            <a:lvl3pPr marL="1143000" marR="0" indent="-228600" algn="l" defTabSz="914400" rtl="0" eaLnBrk="1" fontAlgn="base" latinLnBrk="0" hangingPunct="1">
              <a:lnSpc>
                <a:spcPct val="105000"/>
              </a:lnSpc>
              <a:spcBef>
                <a:spcPct val="20000"/>
              </a:spcBef>
              <a:spcAft>
                <a:spcPct val="20000"/>
              </a:spcAft>
              <a:buClr>
                <a:prstClr val="white"/>
              </a:buClr>
              <a:buSzTx/>
              <a:buFontTx/>
              <a:buChar char="•"/>
              <a:tabLst/>
              <a:defRPr>
                <a:solidFill>
                  <a:schemeClr val="bg1"/>
                </a:solidFill>
              </a:defRPr>
            </a:lvl3pPr>
            <a:lvl4pPr marL="1600200" marR="0" indent="-228600" algn="l" defTabSz="914400" rtl="0" eaLnBrk="1" fontAlgn="base" latinLnBrk="0" hangingPunct="1">
              <a:lnSpc>
                <a:spcPct val="105000"/>
              </a:lnSpc>
              <a:spcBef>
                <a:spcPct val="20000"/>
              </a:spcBef>
              <a:spcAft>
                <a:spcPct val="20000"/>
              </a:spcAft>
              <a:buClr>
                <a:prstClr val="white"/>
              </a:buClr>
              <a:buSzTx/>
              <a:buFontTx/>
              <a:buChar char="•"/>
              <a:tabLst/>
              <a:defRPr>
                <a:solidFill>
                  <a:schemeClr val="bg1"/>
                </a:solidFill>
              </a:defRPr>
            </a:lvl4pPr>
            <a:lvl5pPr marL="2057400" marR="0" indent="-228600" algn="l" defTabSz="914400" rtl="0" eaLnBrk="1" fontAlgn="base" latinLnBrk="0" hangingPunct="1">
              <a:lnSpc>
                <a:spcPct val="105000"/>
              </a:lnSpc>
              <a:spcBef>
                <a:spcPct val="20000"/>
              </a:spcBef>
              <a:spcAft>
                <a:spcPct val="20000"/>
              </a:spcAft>
              <a:buClr>
                <a:prstClr val="white"/>
              </a:buClr>
              <a:buSzTx/>
              <a:buFontTx/>
              <a:buChar char="•"/>
              <a:tabLst/>
              <a:defRPr>
                <a:solidFill>
                  <a:schemeClr val="bg1"/>
                </a:solidFill>
              </a:defRPr>
            </a:lvl5pPr>
          </a:lstStyle>
          <a:p>
            <a:pPr marL="342900" marR="0" lvl="0" indent="-342900" algn="l" defTabSz="914400" rtl="0" eaLnBrk="1" fontAlgn="base" latinLnBrk="0" hangingPunct="1">
              <a:lnSpc>
                <a:spcPct val="105000"/>
              </a:lnSpc>
              <a:spcBef>
                <a:spcPct val="20000"/>
              </a:spcBef>
              <a:spcAft>
                <a:spcPct val="20000"/>
              </a:spcAft>
              <a:buClr>
                <a:prstClr val="white"/>
              </a:buClr>
              <a:buSzTx/>
              <a:buFont typeface="Wingdings" panose="05000000000000000000" pitchFamily="2" charset="2"/>
              <a:buChar char="l"/>
              <a:tabLst/>
              <a:defRPr/>
            </a:pPr>
            <a:r>
              <a:rPr kumimoji="0" lang="en-US" sz="2800" b="0" i="0" u="none" strike="noStrike" kern="1200" cap="none" spc="0" normalizeH="0" baseline="0" noProof="0" dirty="0">
                <a:ln>
                  <a:noFill/>
                </a:ln>
                <a:solidFill>
                  <a:prstClr val="white"/>
                </a:solidFill>
                <a:effectLst/>
                <a:uLnTx/>
                <a:uFillTx/>
                <a:latin typeface="+mn-lt"/>
                <a:ea typeface="+mn-ea"/>
                <a:cs typeface="+mn-cs"/>
              </a:rPr>
              <a:t>First Level</a:t>
            </a:r>
          </a:p>
          <a:p>
            <a:pPr marL="742950" marR="0" lvl="1" indent="-285750" algn="l" defTabSz="914400" rtl="0" eaLnBrk="1" fontAlgn="base" latinLnBrk="0" hangingPunct="1">
              <a:lnSpc>
                <a:spcPct val="105000"/>
              </a:lnSpc>
              <a:spcBef>
                <a:spcPct val="20000"/>
              </a:spcBef>
              <a:spcAft>
                <a:spcPct val="20000"/>
              </a:spcAft>
              <a:buClr>
                <a:prstClr val="white"/>
              </a:buClr>
              <a:buSzTx/>
              <a:buFont typeface="Wingdings" panose="05000000000000000000" pitchFamily="2" charset="2"/>
              <a:buChar char=""/>
              <a:tabLst/>
              <a:defRPr/>
            </a:pPr>
            <a:r>
              <a:rPr kumimoji="0" lang="en-US" sz="2600" b="0" i="0" u="none" strike="noStrike" kern="1200" cap="none" spc="0" normalizeH="0" baseline="0" noProof="0" dirty="0">
                <a:ln>
                  <a:noFill/>
                </a:ln>
                <a:solidFill>
                  <a:prstClr val="white"/>
                </a:solidFill>
                <a:effectLst/>
                <a:uLnTx/>
                <a:uFillTx/>
                <a:latin typeface="+mn-lt"/>
                <a:ea typeface="+mn-ea"/>
                <a:cs typeface="+mn-cs"/>
              </a:rPr>
              <a:t>Second level</a:t>
            </a:r>
          </a:p>
          <a:p>
            <a:pPr marL="1143000" marR="0" lvl="2" indent="-228600" algn="l" defTabSz="914400" rtl="0" eaLnBrk="1" fontAlgn="base" latinLnBrk="0" hangingPunct="1">
              <a:lnSpc>
                <a:spcPct val="105000"/>
              </a:lnSpc>
              <a:spcBef>
                <a:spcPct val="20000"/>
              </a:spcBef>
              <a:spcAft>
                <a:spcPct val="20000"/>
              </a:spcAft>
              <a:buClr>
                <a:prstClr val="white"/>
              </a:buClr>
              <a:buSzTx/>
              <a:buFontTx/>
              <a:buChar char="•"/>
              <a:tabLst/>
              <a:defRPr/>
            </a:pPr>
            <a:r>
              <a:rPr kumimoji="0" lang="en-US" sz="2400" b="0" i="0" u="none" strike="noStrike" kern="1200" cap="none" spc="0" normalizeH="0" baseline="0" noProof="0" dirty="0">
                <a:ln>
                  <a:noFill/>
                </a:ln>
                <a:solidFill>
                  <a:prstClr val="white"/>
                </a:solidFill>
                <a:effectLst/>
                <a:uLnTx/>
                <a:uFillTx/>
                <a:latin typeface="+mn-lt"/>
                <a:ea typeface="+mn-ea"/>
                <a:cs typeface="+mn-cs"/>
              </a:rPr>
              <a:t>Third level</a:t>
            </a:r>
          </a:p>
          <a:p>
            <a:pPr marL="1600200" marR="0" lvl="3" indent="-228600" algn="l" defTabSz="914400" rtl="0" eaLnBrk="1" fontAlgn="base" latinLnBrk="0" hangingPunct="1">
              <a:lnSpc>
                <a:spcPct val="105000"/>
              </a:lnSpc>
              <a:spcBef>
                <a:spcPct val="20000"/>
              </a:spcBef>
              <a:spcAft>
                <a:spcPct val="20000"/>
              </a:spcAft>
              <a:buClr>
                <a:prstClr val="white"/>
              </a:buClr>
              <a:buSzTx/>
              <a:buFontTx/>
              <a:buChar char="•"/>
              <a:tabLst/>
              <a:defRPr/>
            </a:pPr>
            <a:r>
              <a:rPr kumimoji="0" lang="en-US" sz="2200" b="0" i="0" u="none" strike="noStrike" kern="1200" cap="none" spc="0" normalizeH="0" baseline="0" noProof="0" dirty="0">
                <a:ln>
                  <a:noFill/>
                </a:ln>
                <a:solidFill>
                  <a:prstClr val="white"/>
                </a:solidFill>
                <a:effectLst/>
                <a:uLnTx/>
                <a:uFillTx/>
                <a:latin typeface="+mn-lt"/>
                <a:ea typeface="+mn-ea"/>
                <a:cs typeface="+mn-cs"/>
              </a:rPr>
              <a:t>Fourth level</a:t>
            </a:r>
          </a:p>
          <a:p>
            <a:pPr marL="2057400" marR="0" lvl="4" indent="-228600" algn="l" defTabSz="914400" rtl="0" eaLnBrk="1" fontAlgn="base" latinLnBrk="0" hangingPunct="1">
              <a:lnSpc>
                <a:spcPct val="105000"/>
              </a:lnSpc>
              <a:spcBef>
                <a:spcPct val="20000"/>
              </a:spcBef>
              <a:spcAft>
                <a:spcPct val="20000"/>
              </a:spcAft>
              <a:buClr>
                <a:prstClr val="white"/>
              </a:buClr>
              <a:buSzTx/>
              <a:buFontTx/>
              <a:buChar char="•"/>
              <a:tabLst/>
              <a:defRPr/>
            </a:pPr>
            <a:r>
              <a:rPr kumimoji="0" lang="en-US" sz="2000" b="0" i="0" u="none" strike="noStrike" kern="1200" cap="none" spc="0" normalizeH="0" baseline="0" noProof="0" dirty="0">
                <a:ln>
                  <a:noFill/>
                </a:ln>
                <a:solidFill>
                  <a:prstClr val="white"/>
                </a:solidFill>
                <a:effectLst/>
                <a:uLnTx/>
                <a:uFillTx/>
                <a:latin typeface="+mn-lt"/>
                <a:ea typeface="+mn-ea"/>
                <a:cs typeface="+mn-cs"/>
              </a:rPr>
              <a:t>Fifth level</a:t>
            </a:r>
          </a:p>
        </p:txBody>
      </p:sp>
      <p:sp>
        <p:nvSpPr>
          <p:cNvPr id="4" name="Footer Placeholder 3"/>
          <p:cNvSpPr>
            <a:spLocks noGrp="1"/>
          </p:cNvSpPr>
          <p:nvPr>
            <p:ph type="ftr" sz="quarter" idx="10"/>
          </p:nvPr>
        </p:nvSpPr>
        <p:spPr/>
        <p:txBody>
          <a:bodyPr/>
          <a:lstStyle>
            <a:lvl1pPr>
              <a:defRPr/>
            </a:lvl1pPr>
          </a:lstStyle>
          <a:p>
            <a:r>
              <a:rPr lang="en-US" altLang="en-US"/>
              <a:t>kcc.ky.gov/Vocational-Rehabilitation </a:t>
            </a:r>
            <a:endParaRPr lang="en-US" altLang="en-US" dirty="0"/>
          </a:p>
        </p:txBody>
      </p:sp>
      <p:sp>
        <p:nvSpPr>
          <p:cNvPr id="5" name="Slide Number Placeholder 4"/>
          <p:cNvSpPr>
            <a:spLocks noGrp="1"/>
          </p:cNvSpPr>
          <p:nvPr>
            <p:ph type="sldNum" sz="quarter" idx="11"/>
          </p:nvPr>
        </p:nvSpPr>
        <p:spPr/>
        <p:txBody>
          <a:bodyPr/>
          <a:lstStyle>
            <a:lvl1pPr>
              <a:defRPr>
                <a:latin typeface="+mj-lt"/>
              </a:defRPr>
            </a:lvl1pPr>
          </a:lstStyle>
          <a:p>
            <a:fld id="{9A921324-ACD1-4D96-A420-7698398079C4}" type="slidenum">
              <a:rPr lang="en-US" altLang="en-US" smtClean="0"/>
              <a:pPr/>
              <a:t>‹#›</a:t>
            </a:fld>
            <a:endParaRPr lang="en-US" altLang="en-US" dirty="0"/>
          </a:p>
        </p:txBody>
      </p:sp>
    </p:spTree>
    <p:extLst>
      <p:ext uri="{BB962C8B-B14F-4D97-AF65-F5344CB8AC3E}">
        <p14:creationId xmlns:p14="http://schemas.microsoft.com/office/powerpoint/2010/main" val="15729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ltLang="en-US"/>
              <a:t>Click to edit Master title style</a:t>
            </a:r>
            <a:endParaRPr lang="en-US" dirty="0"/>
          </a:p>
        </p:txBody>
      </p:sp>
      <p:sp>
        <p:nvSpPr>
          <p:cNvPr id="3" name="Content Placeholder 2"/>
          <p:cNvSpPr>
            <a:spLocks noGrp="1"/>
          </p:cNvSpPr>
          <p:nvPr>
            <p:ph idx="1" hasCustomPrompt="1"/>
          </p:nvPr>
        </p:nvSpPr>
        <p:spPr>
          <a:xfrm>
            <a:off x="1600200" y="1658938"/>
            <a:ext cx="8988552" cy="4133088"/>
          </a:xfrm>
        </p:spPr>
        <p:txBody>
          <a:bodyPr/>
          <a:lstStyle>
            <a:lvl1pPr marL="514350" indent="-514350">
              <a:buClr>
                <a:schemeClr val="bg1"/>
              </a:buClr>
              <a:buFont typeface="+mj-lt"/>
              <a:buAutoNum type="arabicPeriod"/>
              <a:defRPr/>
            </a:lvl1pPr>
            <a:lvl2pPr marL="971550" indent="-514350">
              <a:buClr>
                <a:schemeClr val="bg1"/>
              </a:buClr>
              <a:buFont typeface="+mj-lt"/>
              <a:buAutoNum type="alphaLcPeriod"/>
              <a:defRPr/>
            </a:lvl2pPr>
            <a:lvl3pPr marL="1371600" indent="-457200">
              <a:buClr>
                <a:schemeClr val="bg1"/>
              </a:buClr>
              <a:buFont typeface="+mj-lt"/>
              <a:buAutoNum type="romanLcPeriod"/>
              <a:defRPr/>
            </a:lvl3pPr>
            <a:lvl4pPr marL="1828800" indent="-457200">
              <a:buClr>
                <a:schemeClr val="bg1"/>
              </a:buClr>
              <a:buFont typeface="+mj-lt"/>
              <a:buAutoNum type="arabicPeriod"/>
              <a:defRPr/>
            </a:lvl4pPr>
            <a:lvl5pPr marL="2286000" indent="-457200">
              <a:buClr>
                <a:schemeClr val="bg1"/>
              </a:buClr>
              <a:buFont typeface="+mj-lt"/>
              <a:buAutoNum type="alphaLcPeriod"/>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US" altLang="en-US"/>
              <a:t>kcc.ky.gov/Vocational-Rehabilitation </a:t>
            </a:r>
            <a:endParaRPr lang="en-US" altLang="en-US" dirty="0"/>
          </a:p>
        </p:txBody>
      </p:sp>
      <p:sp>
        <p:nvSpPr>
          <p:cNvPr id="5" name="Slide Number Placeholder 4"/>
          <p:cNvSpPr>
            <a:spLocks noGrp="1"/>
          </p:cNvSpPr>
          <p:nvPr>
            <p:ph type="sldNum" sz="quarter" idx="11"/>
          </p:nvPr>
        </p:nvSpPr>
        <p:spPr/>
        <p:txBody>
          <a:bodyPr/>
          <a:lstStyle>
            <a:lvl1pPr>
              <a:defRPr>
                <a:latin typeface="+mj-lt"/>
              </a:defRPr>
            </a:lvl1pPr>
          </a:lstStyle>
          <a:p>
            <a:fld id="{9A921324-ACD1-4D96-A420-7698398079C4}" type="slidenum">
              <a:rPr lang="en-US" altLang="en-US" smtClean="0"/>
              <a:pPr/>
              <a:t>‹#›</a:t>
            </a:fld>
            <a:endParaRPr lang="en-US" altLang="en-US" dirty="0"/>
          </a:p>
        </p:txBody>
      </p:sp>
    </p:spTree>
    <p:extLst>
      <p:ext uri="{BB962C8B-B14F-4D97-AF65-F5344CB8AC3E}">
        <p14:creationId xmlns:p14="http://schemas.microsoft.com/office/powerpoint/2010/main" val="203722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ltLang="en-US"/>
              <a:t>Click to edit Master title style</a:t>
            </a:r>
            <a:endParaRPr lang="en-US" dirty="0"/>
          </a:p>
        </p:txBody>
      </p:sp>
      <p:sp>
        <p:nvSpPr>
          <p:cNvPr id="3" name="Content Placeholder 2"/>
          <p:cNvSpPr>
            <a:spLocks noGrp="1"/>
          </p:cNvSpPr>
          <p:nvPr>
            <p:ph idx="1"/>
          </p:nvPr>
        </p:nvSpPr>
        <p:spPr>
          <a:xfrm>
            <a:off x="1600200" y="1658938"/>
            <a:ext cx="8988552" cy="4133088"/>
          </a:xfrm>
        </p:spPr>
        <p:txBody>
          <a:bodyPr/>
          <a:lstStyle>
            <a:lvl1pPr marL="0" indent="0">
              <a:buClr>
                <a:srgbClr val="33A75E"/>
              </a:buClr>
              <a:buFont typeface="Arial" panose="020B0604020202020204" pitchFamily="34" charset="0"/>
              <a:buNone/>
              <a:defRPr/>
            </a:lvl1pPr>
            <a:lvl2pPr marL="971550" indent="-514350">
              <a:buClr>
                <a:srgbClr val="33A75E"/>
              </a:buClr>
              <a:buFont typeface="+mj-lt"/>
              <a:buAutoNum type="alphaLcPeriod"/>
              <a:defRPr/>
            </a:lvl2pPr>
            <a:lvl3pPr marL="1371600" indent="-457200">
              <a:buClr>
                <a:srgbClr val="33A75E"/>
              </a:buClr>
              <a:buFont typeface="+mj-lt"/>
              <a:buAutoNum type="romanLcPeriod"/>
              <a:defRPr/>
            </a:lvl3pPr>
            <a:lvl4pPr marL="1828800" indent="-457200">
              <a:buClr>
                <a:srgbClr val="33A75E"/>
              </a:buClr>
              <a:buFont typeface="+mj-lt"/>
              <a:buAutoNum type="arabicPeriod"/>
              <a:defRPr/>
            </a:lvl4pPr>
            <a:lvl5pPr marL="2286000" indent="-457200">
              <a:buClr>
                <a:srgbClr val="33A75E"/>
              </a:buClr>
              <a:buFont typeface="+mj-lt"/>
              <a:buAutoNum type="alphaLcPeriod"/>
              <a:defRPr/>
            </a:lvl5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kcc.ky.gov/Vocational-Rehabilitation </a:t>
            </a:r>
            <a:endParaRPr lang="en-US" altLang="en-US" dirty="0"/>
          </a:p>
        </p:txBody>
      </p:sp>
      <p:sp>
        <p:nvSpPr>
          <p:cNvPr id="5" name="Slide Number Placeholder 4"/>
          <p:cNvSpPr>
            <a:spLocks noGrp="1"/>
          </p:cNvSpPr>
          <p:nvPr>
            <p:ph type="sldNum" sz="quarter" idx="11"/>
          </p:nvPr>
        </p:nvSpPr>
        <p:spPr/>
        <p:txBody>
          <a:bodyPr/>
          <a:lstStyle>
            <a:lvl1pPr>
              <a:defRPr>
                <a:latin typeface="+mj-lt"/>
              </a:defRPr>
            </a:lvl1pPr>
          </a:lstStyle>
          <a:p>
            <a:fld id="{9A921324-ACD1-4D96-A420-7698398079C4}" type="slidenum">
              <a:rPr lang="en-US" altLang="en-US" smtClean="0"/>
              <a:pPr/>
              <a:t>‹#›</a:t>
            </a:fld>
            <a:endParaRPr lang="en-US" altLang="en-US" dirty="0"/>
          </a:p>
        </p:txBody>
      </p:sp>
    </p:spTree>
    <p:extLst>
      <p:ext uri="{BB962C8B-B14F-4D97-AF65-F5344CB8AC3E}">
        <p14:creationId xmlns:p14="http://schemas.microsoft.com/office/powerpoint/2010/main" val="206633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311276"/>
            <a:ext cx="96012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914400" y="4191001"/>
            <a:ext cx="9601200" cy="1500187"/>
          </a:xfrm>
        </p:spPr>
        <p:txBody>
          <a:bodyPr/>
          <a:lstStyle>
            <a:lvl1pPr marL="0" indent="0">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9490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2960" y="1658938"/>
            <a:ext cx="4739640" cy="4056062"/>
          </a:xfrm>
        </p:spPr>
        <p:txBody>
          <a:bodyPr/>
          <a:lstStyle>
            <a:lvl4pPr>
              <a:defRPr sz="22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7400" y="1658938"/>
            <a:ext cx="4648200" cy="4056062"/>
          </a:xfrm>
        </p:spPr>
        <p:txBody>
          <a:bodyPr/>
          <a:lstStyle>
            <a:lvl1pPr marL="514350" indent="-514350">
              <a:buFont typeface="Wingdings" panose="05000000000000000000" pitchFamily="2" charset="2"/>
              <a:buChar char="l"/>
              <a:defRPr/>
            </a:lvl1pPr>
            <a:lvl2pPr marL="971550" indent="-514350">
              <a:buFont typeface="Century Gothic" panose="020B0502020202020204" pitchFamily="34" charset="0"/>
              <a:buChar char="•"/>
              <a:defRPr/>
            </a:lvl2pPr>
            <a:lvl3pPr marL="1371600" indent="-457200">
              <a:buFont typeface="Century Gothic" panose="020B0502020202020204" pitchFamily="34" charset="0"/>
              <a:buChar char="•"/>
              <a:defRPr/>
            </a:lvl3pPr>
            <a:lvl4pPr marL="1828800" indent="-457200">
              <a:buFont typeface="Century Gothic" panose="020B0502020202020204" pitchFamily="34" charset="0"/>
              <a:buChar char="•"/>
              <a:defRPr sz="2200"/>
            </a:lvl4pPr>
            <a:lvl5pPr marL="2286000" indent="-4572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a:spLocks noGrp="1"/>
          </p:cNvSpPr>
          <p:nvPr>
            <p:ph type="sldNum" sz="quarter" idx="11"/>
          </p:nvPr>
        </p:nvSpPr>
        <p:spPr>
          <a:xfrm>
            <a:off x="9108017" y="6597650"/>
            <a:ext cx="2844800" cy="260350"/>
          </a:xfrm>
        </p:spPr>
        <p:txBody>
          <a:bodyPr/>
          <a:lstStyle>
            <a:lvl1pPr>
              <a:defRPr>
                <a:latin typeface="Arial" panose="020B0604020202020204" pitchFamily="34" charset="0"/>
                <a:cs typeface="Arial" panose="020B0604020202020204" pitchFamily="34" charset="0"/>
              </a:defRPr>
            </a:lvl1pPr>
          </a:lstStyle>
          <a:p>
            <a:fld id="{9A921324-ACD1-4D96-A420-7698398079C4}" type="slidenum">
              <a:rPr lang="en-US" altLang="en-US" smtClean="0"/>
              <a:pPr/>
              <a:t>‹#›</a:t>
            </a:fld>
            <a:endParaRPr lang="en-US" altLang="en-US" dirty="0"/>
          </a:p>
        </p:txBody>
      </p:sp>
      <p:sp>
        <p:nvSpPr>
          <p:cNvPr id="9" name="Footer Placeholder 3"/>
          <p:cNvSpPr>
            <a:spLocks noGrp="1"/>
          </p:cNvSpPr>
          <p:nvPr>
            <p:ph type="ftr" sz="quarter" idx="10"/>
          </p:nvPr>
        </p:nvSpPr>
        <p:spPr>
          <a:xfrm>
            <a:off x="4165600" y="6597650"/>
            <a:ext cx="3860800" cy="260350"/>
          </a:xfrm>
        </p:spPr>
        <p:txBody>
          <a:bodyPr/>
          <a:lstStyle>
            <a:lvl1pPr>
              <a:defRPr/>
            </a:lvl1pPr>
          </a:lstStyle>
          <a:p>
            <a:r>
              <a:rPr lang="en-US" altLang="en-US" dirty="0"/>
              <a:t>kcc.ky.gov/Vocational-Rehabilitation </a:t>
            </a:r>
          </a:p>
        </p:txBody>
      </p:sp>
    </p:spTree>
    <p:extLst>
      <p:ext uri="{BB962C8B-B14F-4D97-AF65-F5344CB8AC3E}">
        <p14:creationId xmlns:p14="http://schemas.microsoft.com/office/powerpoint/2010/main" val="49623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960" y="338328"/>
            <a:ext cx="10607040" cy="1225296"/>
          </a:xfrm>
        </p:spPr>
        <p:txBody>
          <a:bodyPr/>
          <a:lstStyle/>
          <a:p>
            <a:r>
              <a:rPr lang="en-US"/>
              <a:t>Click to edit Master title style</a:t>
            </a:r>
          </a:p>
        </p:txBody>
      </p:sp>
      <p:sp>
        <p:nvSpPr>
          <p:cNvPr id="3" name="Text Placeholder 2"/>
          <p:cNvSpPr>
            <a:spLocks noGrp="1"/>
          </p:cNvSpPr>
          <p:nvPr>
            <p:ph type="body" idx="1"/>
          </p:nvPr>
        </p:nvSpPr>
        <p:spPr>
          <a:xfrm>
            <a:off x="838200" y="1676401"/>
            <a:ext cx="4724400"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500313"/>
            <a:ext cx="4724400" cy="3278188"/>
          </a:xfrm>
        </p:spPr>
        <p:txBody>
          <a:bodyPr/>
          <a:lstStyle>
            <a:lvl1pPr>
              <a:defRPr sz="2600"/>
            </a:lvl1pPr>
            <a:lvl2pPr>
              <a:defRPr sz="2400"/>
            </a:lvl2pPr>
            <a:lvl3pPr>
              <a:defRPr sz="2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7400" y="1690689"/>
            <a:ext cx="4572000"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7400" y="2514601"/>
            <a:ext cx="4572000" cy="3278188"/>
          </a:xfrm>
        </p:spPr>
        <p:txBody>
          <a:bodyPr/>
          <a:lstStyle>
            <a:lvl1pPr>
              <a:defRPr sz="2600"/>
            </a:lvl1pPr>
            <a:lvl2pPr>
              <a:defRPr sz="2400"/>
            </a:lvl2pPr>
            <a:lvl3pPr>
              <a:defRPr sz="2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10"/>
          </p:nvPr>
        </p:nvSpPr>
        <p:spPr>
          <a:xfrm>
            <a:off x="4165600" y="6597650"/>
            <a:ext cx="3860800" cy="260350"/>
          </a:xfrm>
        </p:spPr>
        <p:txBody>
          <a:bodyPr/>
          <a:lstStyle>
            <a:lvl1pPr>
              <a:defRPr/>
            </a:lvl1pPr>
          </a:lstStyle>
          <a:p>
            <a:r>
              <a:rPr lang="en-US" altLang="en-US"/>
              <a:t>kcc.ky.gov/Vocational-Rehabilitation </a:t>
            </a:r>
            <a:endParaRPr lang="en-US" altLang="en-US" dirty="0"/>
          </a:p>
        </p:txBody>
      </p:sp>
      <p:sp>
        <p:nvSpPr>
          <p:cNvPr id="10" name="Slide Number Placeholder 4"/>
          <p:cNvSpPr>
            <a:spLocks noGrp="1"/>
          </p:cNvSpPr>
          <p:nvPr>
            <p:ph type="sldNum" sz="quarter" idx="11"/>
          </p:nvPr>
        </p:nvSpPr>
        <p:spPr>
          <a:xfrm>
            <a:off x="9108017" y="6597650"/>
            <a:ext cx="2844800" cy="260350"/>
          </a:xfrm>
        </p:spPr>
        <p:txBody>
          <a:bodyPr/>
          <a:lstStyle>
            <a:lvl1pPr>
              <a:defRPr>
                <a:latin typeface="+mj-lt"/>
              </a:defRPr>
            </a:lvl1pPr>
          </a:lstStyle>
          <a:p>
            <a:fld id="{9A921324-ACD1-4D96-A420-7698398079C4}" type="slidenum">
              <a:rPr lang="en-US" altLang="en-US" smtClean="0"/>
              <a:pPr/>
              <a:t>‹#›</a:t>
            </a:fld>
            <a:endParaRPr lang="en-US" altLang="en-US" dirty="0"/>
          </a:p>
        </p:txBody>
      </p:sp>
    </p:spTree>
    <p:extLst>
      <p:ext uri="{BB962C8B-B14F-4D97-AF65-F5344CB8AC3E}">
        <p14:creationId xmlns:p14="http://schemas.microsoft.com/office/powerpoint/2010/main" val="17278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3"/>
          <p:cNvSpPr>
            <a:spLocks noGrp="1"/>
          </p:cNvSpPr>
          <p:nvPr>
            <p:ph type="ftr" sz="quarter" idx="10"/>
          </p:nvPr>
        </p:nvSpPr>
        <p:spPr>
          <a:xfrm>
            <a:off x="4165600" y="6597650"/>
            <a:ext cx="3860800" cy="260350"/>
          </a:xfrm>
        </p:spPr>
        <p:txBody>
          <a:bodyPr/>
          <a:lstStyle>
            <a:lvl1pPr>
              <a:defRPr/>
            </a:lvl1pPr>
          </a:lstStyle>
          <a:p>
            <a:r>
              <a:rPr lang="en-US" altLang="en-US"/>
              <a:t>kcc.ky.gov/Vocational-Rehabilitation </a:t>
            </a:r>
            <a:endParaRPr lang="en-US" altLang="en-US" dirty="0"/>
          </a:p>
        </p:txBody>
      </p:sp>
      <p:sp>
        <p:nvSpPr>
          <p:cNvPr id="6" name="Slide Number Placeholder 4"/>
          <p:cNvSpPr>
            <a:spLocks noGrp="1"/>
          </p:cNvSpPr>
          <p:nvPr>
            <p:ph type="sldNum" sz="quarter" idx="11"/>
          </p:nvPr>
        </p:nvSpPr>
        <p:spPr>
          <a:xfrm>
            <a:off x="9108017" y="6597650"/>
            <a:ext cx="2844800" cy="260350"/>
          </a:xfrm>
        </p:spPr>
        <p:txBody>
          <a:bodyPr/>
          <a:lstStyle>
            <a:lvl1pPr>
              <a:defRPr>
                <a:latin typeface="+mj-lt"/>
              </a:defRPr>
            </a:lvl1pPr>
          </a:lstStyle>
          <a:p>
            <a:fld id="{9A921324-ACD1-4D96-A420-7698398079C4}" type="slidenum">
              <a:rPr lang="en-US" altLang="en-US" smtClean="0"/>
              <a:pPr/>
              <a:t>‹#›</a:t>
            </a:fld>
            <a:endParaRPr lang="en-US" altLang="en-US" dirty="0"/>
          </a:p>
        </p:txBody>
      </p:sp>
    </p:spTree>
    <p:extLst>
      <p:ext uri="{BB962C8B-B14F-4D97-AF65-F5344CB8AC3E}">
        <p14:creationId xmlns:p14="http://schemas.microsoft.com/office/powerpoint/2010/main" val="29386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59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4E4F4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22960" y="333376"/>
            <a:ext cx="1060704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4099" name="Rectangle 3"/>
          <p:cNvSpPr>
            <a:spLocks noGrp="1" noChangeArrowheads="1"/>
          </p:cNvSpPr>
          <p:nvPr>
            <p:ph type="body" idx="1"/>
          </p:nvPr>
        </p:nvSpPr>
        <p:spPr bwMode="auto">
          <a:xfrm>
            <a:off x="1600199" y="1658938"/>
            <a:ext cx="8991601" cy="413308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ChangeArrowheads="1"/>
          </p:cNvSpPr>
          <p:nvPr/>
        </p:nvSpPr>
        <p:spPr bwMode="auto">
          <a:xfrm>
            <a:off x="0" y="6597650"/>
            <a:ext cx="12192000" cy="260350"/>
          </a:xfrm>
          <a:prstGeom prst="rect">
            <a:avLst/>
          </a:prstGeom>
          <a:solidFill>
            <a:schemeClr val="tx1"/>
          </a:solidFill>
          <a:ln>
            <a:noFill/>
          </a:ln>
          <a:effectLst/>
        </p:spPr>
        <p:txBody>
          <a:bodyPr wrap="none" anchor="ctr"/>
          <a:lstStyle/>
          <a:p>
            <a:endParaRPr lang="en-US" sz="2400"/>
          </a:p>
        </p:txBody>
      </p:sp>
      <p:sp>
        <p:nvSpPr>
          <p:cNvPr id="4101" name="Rectangle 5"/>
          <p:cNvSpPr>
            <a:spLocks noChangeArrowheads="1"/>
          </p:cNvSpPr>
          <p:nvPr/>
        </p:nvSpPr>
        <p:spPr bwMode="auto">
          <a:xfrm>
            <a:off x="0" y="6524625"/>
            <a:ext cx="12192000" cy="71438"/>
          </a:xfrm>
          <a:prstGeom prst="rect">
            <a:avLst/>
          </a:prstGeom>
          <a:solidFill>
            <a:srgbClr val="00853E"/>
          </a:solidFill>
          <a:ln>
            <a:noFill/>
          </a:ln>
          <a:effectLst/>
        </p:spPr>
        <p:txBody>
          <a:bodyPr wrap="none" anchor="ctr"/>
          <a:lstStyle/>
          <a:p>
            <a:endParaRPr lang="en-US" sz="2400"/>
          </a:p>
        </p:txBody>
      </p:sp>
      <p:sp>
        <p:nvSpPr>
          <p:cNvPr id="4102" name="Rectangle 6"/>
          <p:cNvSpPr>
            <a:spLocks noChangeArrowheads="1"/>
          </p:cNvSpPr>
          <p:nvPr/>
        </p:nvSpPr>
        <p:spPr bwMode="auto">
          <a:xfrm>
            <a:off x="0" y="0"/>
            <a:ext cx="12192000" cy="260350"/>
          </a:xfrm>
          <a:prstGeom prst="rect">
            <a:avLst/>
          </a:prstGeom>
          <a:solidFill>
            <a:schemeClr val="tx1">
              <a:lumMod val="95000"/>
              <a:lumOff val="5000"/>
            </a:schemeClr>
          </a:solidFill>
          <a:ln>
            <a:noFill/>
          </a:ln>
          <a:effectLst/>
        </p:spPr>
        <p:txBody>
          <a:bodyPr wrap="none" anchor="ctr"/>
          <a:lstStyle/>
          <a:p>
            <a:endParaRPr lang="en-US" sz="2400"/>
          </a:p>
        </p:txBody>
      </p:sp>
      <p:sp>
        <p:nvSpPr>
          <p:cNvPr id="4103" name="Rectangle 7"/>
          <p:cNvSpPr>
            <a:spLocks noChangeArrowheads="1"/>
          </p:cNvSpPr>
          <p:nvPr/>
        </p:nvSpPr>
        <p:spPr bwMode="auto">
          <a:xfrm>
            <a:off x="0" y="260350"/>
            <a:ext cx="12192000" cy="71438"/>
          </a:xfrm>
          <a:prstGeom prst="rect">
            <a:avLst/>
          </a:prstGeom>
          <a:solidFill>
            <a:srgbClr val="00853E"/>
          </a:solidFill>
          <a:ln>
            <a:noFill/>
          </a:ln>
          <a:effectLst/>
        </p:spPr>
        <p:txBody>
          <a:bodyPr wrap="none" anchor="ctr"/>
          <a:lstStyle/>
          <a:p>
            <a:endParaRPr lang="en-US" sz="2400"/>
          </a:p>
        </p:txBody>
      </p:sp>
      <p:sp>
        <p:nvSpPr>
          <p:cNvPr id="4104" name="Rectangle 8"/>
          <p:cNvSpPr>
            <a:spLocks noGrp="1" noChangeArrowheads="1"/>
          </p:cNvSpPr>
          <p:nvPr>
            <p:ph type="ftr" sz="quarter" idx="3"/>
          </p:nvPr>
        </p:nvSpPr>
        <p:spPr bwMode="auto">
          <a:xfrm>
            <a:off x="4165600" y="6597650"/>
            <a:ext cx="3860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latin typeface="+mn-lt"/>
              </a:defRPr>
            </a:lvl1pPr>
          </a:lstStyle>
          <a:p>
            <a:r>
              <a:rPr lang="en-US" altLang="en-US" dirty="0"/>
              <a:t>kcc.ky.gov/Vocational-Rehabilitation</a:t>
            </a:r>
          </a:p>
          <a:p>
            <a:endParaRPr lang="en-US" altLang="en-US" dirty="0"/>
          </a:p>
        </p:txBody>
      </p:sp>
      <p:sp>
        <p:nvSpPr>
          <p:cNvPr id="4105" name="Rectangle 9"/>
          <p:cNvSpPr>
            <a:spLocks noGrp="1" noChangeArrowheads="1"/>
          </p:cNvSpPr>
          <p:nvPr>
            <p:ph type="sldNum" sz="quarter" idx="4"/>
          </p:nvPr>
        </p:nvSpPr>
        <p:spPr bwMode="auto">
          <a:xfrm>
            <a:off x="9108017" y="6597650"/>
            <a:ext cx="2844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fld id="{9567DD4A-57D5-48F9-9F7C-8A53E25BF225}" type="slidenum">
              <a:rPr lang="en-US" altLang="en-US"/>
              <a:pPr/>
              <a:t>‹#›</a:t>
            </a:fld>
            <a:endParaRPr lang="en-US" altLang="en-US" dirty="0"/>
          </a:p>
        </p:txBody>
      </p:sp>
      <p:pic>
        <p:nvPicPr>
          <p:cNvPr id="10" name="Picture 10" descr="Logo for Kentucky Career Center. Office of Vocational Rehabilitatio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p:blipFill>
        <p:spPr bwMode="auto">
          <a:xfrm>
            <a:off x="10685317" y="5627780"/>
            <a:ext cx="1278082" cy="60219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62" r:id="rId3"/>
    <p:sldLayoutId id="2147483663"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Lst>
  <p:hf hdr="0" dt="0"/>
  <p:txStyles>
    <p:titleStyle>
      <a:lvl1pPr algn="l" rtl="0" eaLnBrk="1" fontAlgn="base" hangingPunct="1">
        <a:spcBef>
          <a:spcPct val="0"/>
        </a:spcBef>
        <a:spcAft>
          <a:spcPct val="0"/>
        </a:spcAft>
        <a:defRPr sz="4400" b="1" kern="1200" baseline="0">
          <a:solidFill>
            <a:schemeClr val="bg1"/>
          </a:solidFill>
          <a:latin typeface="+mj-lt"/>
          <a:ea typeface="+mj-ea"/>
          <a:cs typeface="+mj-cs"/>
        </a:defRPr>
      </a:lvl1pPr>
      <a:lvl2pPr algn="ctr" rtl="0" eaLnBrk="1" fontAlgn="base" hangingPunct="1">
        <a:spcBef>
          <a:spcPct val="0"/>
        </a:spcBef>
        <a:spcAft>
          <a:spcPct val="0"/>
        </a:spcAft>
        <a:defRPr sz="4400" b="1">
          <a:solidFill>
            <a:srgbClr val="55009D"/>
          </a:solidFill>
          <a:latin typeface="Arial" panose="020B06040202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55009D"/>
          </a:solidFill>
          <a:latin typeface="Arial" panose="020B06040202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55009D"/>
          </a:solidFill>
          <a:latin typeface="Arial" panose="020B06040202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55009D"/>
          </a:solidFill>
          <a:latin typeface="Arial" panose="020B06040202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55009D"/>
          </a:solidFill>
          <a:latin typeface="Arial" panose="020B06040202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55009D"/>
          </a:solidFill>
          <a:latin typeface="Arial" panose="020B06040202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55009D"/>
          </a:solidFill>
          <a:latin typeface="Arial" panose="020B06040202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55009D"/>
          </a:solidFill>
          <a:latin typeface="Arial" panose="020B0604020202020204" pitchFamily="34" charset="0"/>
          <a:cs typeface="Times New Roman" panose="02020603050405020304" pitchFamily="18" charset="0"/>
        </a:defRPr>
      </a:lvl9pPr>
    </p:titleStyle>
    <p:bodyStyle>
      <a:lvl1pPr marL="342900" indent="-342900" algn="l" rtl="0" eaLnBrk="1" fontAlgn="base" hangingPunct="1">
        <a:lnSpc>
          <a:spcPct val="105000"/>
        </a:lnSpc>
        <a:spcBef>
          <a:spcPct val="20000"/>
        </a:spcBef>
        <a:spcAft>
          <a:spcPct val="20000"/>
        </a:spcAft>
        <a:buClr>
          <a:schemeClr val="bg1"/>
        </a:buClr>
        <a:buFont typeface="Wingdings" panose="05000000000000000000" pitchFamily="2" charset="2"/>
        <a:buChar char="l"/>
        <a:defRPr sz="2800" kern="1200">
          <a:solidFill>
            <a:schemeClr val="bg1"/>
          </a:solidFill>
          <a:latin typeface="+mn-lt"/>
          <a:ea typeface="+mn-ea"/>
          <a:cs typeface="+mn-cs"/>
        </a:defRPr>
      </a:lvl1pPr>
      <a:lvl2pPr marL="742950" indent="-285750" algn="l" rtl="0" eaLnBrk="1" fontAlgn="base" hangingPunct="1">
        <a:lnSpc>
          <a:spcPct val="105000"/>
        </a:lnSpc>
        <a:spcBef>
          <a:spcPct val="20000"/>
        </a:spcBef>
        <a:spcAft>
          <a:spcPct val="20000"/>
        </a:spcAft>
        <a:buClr>
          <a:schemeClr val="bg1"/>
        </a:buClr>
        <a:buFont typeface="Wingdings" panose="05000000000000000000" pitchFamily="2" charset="2"/>
        <a:buChar char=""/>
        <a:defRPr sz="2600" kern="1200">
          <a:solidFill>
            <a:schemeClr val="bg1"/>
          </a:solidFill>
          <a:latin typeface="+mn-lt"/>
          <a:ea typeface="+mn-ea"/>
          <a:cs typeface="+mn-cs"/>
        </a:defRPr>
      </a:lvl2pPr>
      <a:lvl3pPr marL="1143000" indent="-228600" algn="l" rtl="0" eaLnBrk="1" fontAlgn="base" hangingPunct="1">
        <a:lnSpc>
          <a:spcPct val="105000"/>
        </a:lnSpc>
        <a:spcBef>
          <a:spcPct val="20000"/>
        </a:spcBef>
        <a:spcAft>
          <a:spcPct val="20000"/>
        </a:spcAft>
        <a:buClr>
          <a:schemeClr val="bg1"/>
        </a:buClr>
        <a:buChar char="•"/>
        <a:defRPr sz="2400" kern="1200">
          <a:solidFill>
            <a:schemeClr val="bg1"/>
          </a:solidFill>
          <a:latin typeface="+mn-lt"/>
          <a:ea typeface="+mn-ea"/>
          <a:cs typeface="+mn-cs"/>
        </a:defRPr>
      </a:lvl3pPr>
      <a:lvl4pPr marL="1600200" indent="-228600" algn="l" rtl="0" eaLnBrk="1" fontAlgn="base" hangingPunct="1">
        <a:lnSpc>
          <a:spcPct val="105000"/>
        </a:lnSpc>
        <a:spcBef>
          <a:spcPct val="20000"/>
        </a:spcBef>
        <a:spcAft>
          <a:spcPct val="20000"/>
        </a:spcAft>
        <a:buClr>
          <a:schemeClr val="bg1"/>
        </a:buClr>
        <a:buChar char="•"/>
        <a:defRPr sz="2200" kern="1200">
          <a:solidFill>
            <a:schemeClr val="bg1"/>
          </a:solidFill>
          <a:latin typeface="+mn-lt"/>
          <a:ea typeface="+mn-ea"/>
          <a:cs typeface="+mn-cs"/>
        </a:defRPr>
      </a:lvl4pPr>
      <a:lvl5pPr marL="2057400" indent="-228600" algn="l" rtl="0" eaLnBrk="1" fontAlgn="base" hangingPunct="1">
        <a:lnSpc>
          <a:spcPct val="105000"/>
        </a:lnSpc>
        <a:spcBef>
          <a:spcPct val="20000"/>
        </a:spcBef>
        <a:spcAft>
          <a:spcPct val="20000"/>
        </a:spcAft>
        <a:buClr>
          <a:schemeClr val="bg1"/>
        </a:buClr>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theconversation.com/not-just-a-number-defining-full-employment-15248" TargetMode="External"/><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kcc.ky.gov/Vocational-Rehabilitation/cdpvtc/Documents/brochure.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all-flags-world.com/usa-states/Kentucky/Flag-kentucky-metal-texture.php"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kcc.ky.gov/Vocational-Rehabilitation/Pages/aboutu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 OVERVIEW OF KENTUCKY VOCATIONAL REHABILITATION</a:t>
            </a:r>
          </a:p>
        </p:txBody>
      </p:sp>
      <p:sp>
        <p:nvSpPr>
          <p:cNvPr id="3" name="Subtitle 2"/>
          <p:cNvSpPr>
            <a:spLocks noGrp="1"/>
          </p:cNvSpPr>
          <p:nvPr>
            <p:ph type="subTitle" idx="1"/>
          </p:nvPr>
        </p:nvSpPr>
        <p:spPr>
          <a:xfrm>
            <a:off x="1828800" y="5486400"/>
            <a:ext cx="8534400" cy="685800"/>
          </a:xfrm>
        </p:spPr>
        <p:txBody>
          <a:bodyPr/>
          <a:lstStyle/>
          <a:p>
            <a:r>
              <a:rPr lang="en-US" dirty="0"/>
              <a:t>Updated: June 2023</a:t>
            </a:r>
          </a:p>
        </p:txBody>
      </p:sp>
    </p:spTree>
    <p:extLst>
      <p:ext uri="{BB962C8B-B14F-4D97-AF65-F5344CB8AC3E}">
        <p14:creationId xmlns:p14="http://schemas.microsoft.com/office/powerpoint/2010/main" val="292304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4659-0CAE-480A-A233-FF7CEC8CB90F}"/>
              </a:ext>
            </a:extLst>
          </p:cNvPr>
          <p:cNvSpPr>
            <a:spLocks noGrp="1"/>
          </p:cNvSpPr>
          <p:nvPr>
            <p:ph type="title"/>
          </p:nvPr>
        </p:nvSpPr>
        <p:spPr/>
        <p:txBody>
          <a:bodyPr/>
          <a:lstStyle/>
          <a:p>
            <a:r>
              <a:rPr lang="en-US" dirty="0"/>
              <a:t>Consumer Demographics</a:t>
            </a:r>
          </a:p>
        </p:txBody>
      </p:sp>
      <p:sp>
        <p:nvSpPr>
          <p:cNvPr id="6" name="Content Placeholder 5">
            <a:extLst>
              <a:ext uri="{FF2B5EF4-FFF2-40B4-BE49-F238E27FC236}">
                <a16:creationId xmlns:a16="http://schemas.microsoft.com/office/drawing/2014/main" id="{E6CE07AC-2DD0-4F08-9DE7-A9BE21D213FF}"/>
              </a:ext>
            </a:extLst>
          </p:cNvPr>
          <p:cNvSpPr>
            <a:spLocks noGrp="1"/>
          </p:cNvSpPr>
          <p:nvPr>
            <p:ph sz="half" idx="1"/>
          </p:nvPr>
        </p:nvSpPr>
        <p:spPr>
          <a:xfrm>
            <a:off x="822960" y="1658938"/>
            <a:ext cx="5196840" cy="4056062"/>
          </a:xfrm>
        </p:spPr>
        <p:txBody>
          <a:bodyPr/>
          <a:lstStyle/>
          <a:p>
            <a:r>
              <a:rPr lang="en-US" b="1" dirty="0"/>
              <a:t>Gender</a:t>
            </a:r>
          </a:p>
          <a:p>
            <a:pPr lvl="1"/>
            <a:r>
              <a:rPr lang="en-US" sz="2400" b="1" dirty="0"/>
              <a:t>Male 49%</a:t>
            </a:r>
          </a:p>
          <a:p>
            <a:pPr lvl="1"/>
            <a:r>
              <a:rPr lang="en-US" sz="2400" b="1" dirty="0"/>
              <a:t>Female 50.8%</a:t>
            </a:r>
          </a:p>
          <a:p>
            <a:r>
              <a:rPr lang="en-US" b="1" dirty="0"/>
              <a:t>Race</a:t>
            </a:r>
          </a:p>
          <a:p>
            <a:pPr lvl="1"/>
            <a:r>
              <a:rPr lang="en-US" sz="2400" b="1" dirty="0"/>
              <a:t>White 88%</a:t>
            </a:r>
          </a:p>
          <a:p>
            <a:pPr lvl="1"/>
            <a:r>
              <a:rPr lang="en-US" sz="2400" b="1" dirty="0"/>
              <a:t>Black 10%</a:t>
            </a:r>
          </a:p>
          <a:p>
            <a:pPr lvl="1"/>
            <a:r>
              <a:rPr lang="en-US" sz="2400" b="1" dirty="0"/>
              <a:t>All Other 2%</a:t>
            </a:r>
          </a:p>
          <a:p>
            <a:endParaRPr lang="en-US" sz="2400" dirty="0"/>
          </a:p>
        </p:txBody>
      </p:sp>
      <p:pic>
        <p:nvPicPr>
          <p:cNvPr id="9" name="Content Placeholder 8" descr="Universal access outline">
            <a:extLst>
              <a:ext uri="{FF2B5EF4-FFF2-40B4-BE49-F238E27FC236}">
                <a16:creationId xmlns:a16="http://schemas.microsoft.com/office/drawing/2014/main" id="{8AE539F5-90C3-4081-AAEC-18B78AB0D4F4}"/>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4937" y="1557339"/>
            <a:ext cx="4056062" cy="4056062"/>
          </a:xfrm>
        </p:spPr>
      </p:pic>
      <p:sp>
        <p:nvSpPr>
          <p:cNvPr id="5" name="Slide Number Placeholder 4">
            <a:extLst>
              <a:ext uri="{FF2B5EF4-FFF2-40B4-BE49-F238E27FC236}">
                <a16:creationId xmlns:a16="http://schemas.microsoft.com/office/drawing/2014/main" id="{56DF5C71-923F-47B2-BBEE-DCAE8EA8283B}"/>
              </a:ext>
            </a:extLst>
          </p:cNvPr>
          <p:cNvSpPr>
            <a:spLocks noGrp="1"/>
          </p:cNvSpPr>
          <p:nvPr>
            <p:ph type="sldNum" sz="quarter" idx="11"/>
          </p:nvPr>
        </p:nvSpPr>
        <p:spPr/>
        <p:txBody>
          <a:bodyPr/>
          <a:lstStyle/>
          <a:p>
            <a:fld id="{9A921324-ACD1-4D96-A420-7698398079C4}" type="slidenum">
              <a:rPr lang="en-US" altLang="en-US" smtClean="0"/>
              <a:pPr/>
              <a:t>10</a:t>
            </a:fld>
            <a:endParaRPr lang="en-US" altLang="en-US" dirty="0"/>
          </a:p>
        </p:txBody>
      </p:sp>
      <p:sp>
        <p:nvSpPr>
          <p:cNvPr id="4" name="Footer Placeholder 3">
            <a:extLst>
              <a:ext uri="{FF2B5EF4-FFF2-40B4-BE49-F238E27FC236}">
                <a16:creationId xmlns:a16="http://schemas.microsoft.com/office/drawing/2014/main" id="{A9C7C9D4-E951-4CA6-9879-C1E9CEAB434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kcc.ky.gov/Vocational-Rehabilitation </a:t>
            </a:r>
            <a:endParaRPr lang="en-US" altLang="en-US" dirty="0"/>
          </a:p>
        </p:txBody>
      </p:sp>
    </p:spTree>
    <p:extLst>
      <p:ext uri="{BB962C8B-B14F-4D97-AF65-F5344CB8AC3E}">
        <p14:creationId xmlns:p14="http://schemas.microsoft.com/office/powerpoint/2010/main" val="406848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4659-0CAE-480A-A233-FF7CEC8CB90F}"/>
              </a:ext>
            </a:extLst>
          </p:cNvPr>
          <p:cNvSpPr>
            <a:spLocks noGrp="1"/>
          </p:cNvSpPr>
          <p:nvPr>
            <p:ph type="title"/>
          </p:nvPr>
        </p:nvSpPr>
        <p:spPr/>
        <p:txBody>
          <a:bodyPr/>
          <a:lstStyle/>
          <a:p>
            <a:r>
              <a:rPr lang="en-US" dirty="0"/>
              <a:t>Consumer Disability Type</a:t>
            </a:r>
          </a:p>
        </p:txBody>
      </p:sp>
      <p:sp>
        <p:nvSpPr>
          <p:cNvPr id="6" name="Content Placeholder 5">
            <a:extLst>
              <a:ext uri="{FF2B5EF4-FFF2-40B4-BE49-F238E27FC236}">
                <a16:creationId xmlns:a16="http://schemas.microsoft.com/office/drawing/2014/main" id="{E6CE07AC-2DD0-4F08-9DE7-A9BE21D213FF}"/>
              </a:ext>
            </a:extLst>
          </p:cNvPr>
          <p:cNvSpPr>
            <a:spLocks noGrp="1"/>
          </p:cNvSpPr>
          <p:nvPr>
            <p:ph sz="half" idx="1"/>
          </p:nvPr>
        </p:nvSpPr>
        <p:spPr>
          <a:xfrm>
            <a:off x="822960" y="1658938"/>
            <a:ext cx="5349240" cy="4056062"/>
          </a:xfrm>
        </p:spPr>
        <p:txBody>
          <a:bodyPr/>
          <a:lstStyle/>
          <a:p>
            <a:r>
              <a:rPr lang="en-US" sz="3600" dirty="0"/>
              <a:t>Sensory 20.28%</a:t>
            </a:r>
          </a:p>
          <a:p>
            <a:r>
              <a:rPr lang="en-US" sz="3600" dirty="0"/>
              <a:t>Physical 19.42%</a:t>
            </a:r>
          </a:p>
          <a:p>
            <a:r>
              <a:rPr lang="en-US" sz="3600" dirty="0"/>
              <a:t>Cognitive 24.26%</a:t>
            </a:r>
          </a:p>
          <a:p>
            <a:r>
              <a:rPr lang="en-US" sz="3600" dirty="0"/>
              <a:t>Psychological/Mental 32.31%</a:t>
            </a:r>
          </a:p>
        </p:txBody>
      </p:sp>
      <p:pic>
        <p:nvPicPr>
          <p:cNvPr id="9" name="Content Placeholder 8" descr="Universal access outline">
            <a:extLst>
              <a:ext uri="{FF2B5EF4-FFF2-40B4-BE49-F238E27FC236}">
                <a16:creationId xmlns:a16="http://schemas.microsoft.com/office/drawing/2014/main" id="{8AE539F5-90C3-4081-AAEC-18B78AB0D4F4}"/>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4937" y="1557339"/>
            <a:ext cx="4056062" cy="4056062"/>
          </a:xfrm>
        </p:spPr>
      </p:pic>
      <p:sp>
        <p:nvSpPr>
          <p:cNvPr id="5" name="Slide Number Placeholder 4">
            <a:extLst>
              <a:ext uri="{FF2B5EF4-FFF2-40B4-BE49-F238E27FC236}">
                <a16:creationId xmlns:a16="http://schemas.microsoft.com/office/drawing/2014/main" id="{56DF5C71-923F-47B2-BBEE-DCAE8EA8283B}"/>
              </a:ext>
            </a:extLst>
          </p:cNvPr>
          <p:cNvSpPr>
            <a:spLocks noGrp="1"/>
          </p:cNvSpPr>
          <p:nvPr>
            <p:ph type="sldNum" sz="quarter" idx="11"/>
          </p:nvPr>
        </p:nvSpPr>
        <p:spPr/>
        <p:txBody>
          <a:bodyPr/>
          <a:lstStyle/>
          <a:p>
            <a:fld id="{9A921324-ACD1-4D96-A420-7698398079C4}" type="slidenum">
              <a:rPr lang="en-US" altLang="en-US" smtClean="0"/>
              <a:pPr/>
              <a:t>11</a:t>
            </a:fld>
            <a:endParaRPr lang="en-US" altLang="en-US" dirty="0"/>
          </a:p>
        </p:txBody>
      </p:sp>
      <p:sp>
        <p:nvSpPr>
          <p:cNvPr id="4" name="Footer Placeholder 3">
            <a:extLst>
              <a:ext uri="{FF2B5EF4-FFF2-40B4-BE49-F238E27FC236}">
                <a16:creationId xmlns:a16="http://schemas.microsoft.com/office/drawing/2014/main" id="{A9C7C9D4-E951-4CA6-9879-C1E9CEAB434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kcc.ky.gov/Vocational-Rehabilitation </a:t>
            </a:r>
            <a:endParaRPr lang="en-US" altLang="en-US" dirty="0"/>
          </a:p>
        </p:txBody>
      </p:sp>
    </p:spTree>
    <p:extLst>
      <p:ext uri="{BB962C8B-B14F-4D97-AF65-F5344CB8AC3E}">
        <p14:creationId xmlns:p14="http://schemas.microsoft.com/office/powerpoint/2010/main" val="2422911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2A4F9-F9C2-4D92-86E8-2874EBB8FA5C}"/>
              </a:ext>
            </a:extLst>
          </p:cNvPr>
          <p:cNvSpPr>
            <a:spLocks noGrp="1"/>
          </p:cNvSpPr>
          <p:nvPr>
            <p:ph type="title"/>
          </p:nvPr>
        </p:nvSpPr>
        <p:spPr/>
        <p:txBody>
          <a:bodyPr/>
          <a:lstStyle/>
          <a:p>
            <a:r>
              <a:rPr lang="en-US" dirty="0"/>
              <a:t>OVR Agency Structure</a:t>
            </a:r>
          </a:p>
        </p:txBody>
      </p:sp>
      <p:sp>
        <p:nvSpPr>
          <p:cNvPr id="3" name="Text Placeholder 2">
            <a:extLst>
              <a:ext uri="{FF2B5EF4-FFF2-40B4-BE49-F238E27FC236}">
                <a16:creationId xmlns:a16="http://schemas.microsoft.com/office/drawing/2014/main" id="{6C4595FA-FC9B-437F-9F6E-6D90B4CBB150}"/>
              </a:ext>
            </a:extLst>
          </p:cNvPr>
          <p:cNvSpPr>
            <a:spLocks noGrp="1"/>
          </p:cNvSpPr>
          <p:nvPr>
            <p:ph type="body" idx="1"/>
          </p:nvPr>
        </p:nvSpPr>
        <p:spPr/>
        <p:txBody>
          <a:bodyPr/>
          <a:lstStyle/>
          <a:p>
            <a:r>
              <a:rPr lang="en-US" dirty="0"/>
              <a:t>This segment outlines the structure of the agency and provides an overview for each division.</a:t>
            </a:r>
          </a:p>
        </p:txBody>
      </p:sp>
    </p:spTree>
    <p:extLst>
      <p:ext uri="{BB962C8B-B14F-4D97-AF65-F5344CB8AC3E}">
        <p14:creationId xmlns:p14="http://schemas.microsoft.com/office/powerpoint/2010/main" val="148562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BFFC-F7C6-47F1-81E0-37603F967030}"/>
              </a:ext>
            </a:extLst>
          </p:cNvPr>
          <p:cNvSpPr>
            <a:spLocks noGrp="1"/>
          </p:cNvSpPr>
          <p:nvPr>
            <p:ph type="title"/>
          </p:nvPr>
        </p:nvSpPr>
        <p:spPr/>
        <p:txBody>
          <a:bodyPr/>
          <a:lstStyle/>
          <a:p>
            <a:r>
              <a:rPr lang="en-US" dirty="0"/>
              <a:t>Agency Structure</a:t>
            </a:r>
          </a:p>
        </p:txBody>
      </p:sp>
      <p:sp>
        <p:nvSpPr>
          <p:cNvPr id="3" name="Content Placeholder 2">
            <a:extLst>
              <a:ext uri="{FF2B5EF4-FFF2-40B4-BE49-F238E27FC236}">
                <a16:creationId xmlns:a16="http://schemas.microsoft.com/office/drawing/2014/main" id="{D076DC7D-A02B-453C-B47A-F7D8C4ECDFF0}"/>
              </a:ext>
            </a:extLst>
          </p:cNvPr>
          <p:cNvSpPr>
            <a:spLocks noGrp="1"/>
          </p:cNvSpPr>
          <p:nvPr>
            <p:ph idx="1"/>
          </p:nvPr>
        </p:nvSpPr>
        <p:spPr/>
        <p:txBody>
          <a:bodyPr/>
          <a:lstStyle/>
          <a:p>
            <a:pPr marL="457200" indent="-457200">
              <a:buFont typeface="Arial" panose="020B0604020202020204" pitchFamily="34" charset="0"/>
              <a:buChar char="•"/>
            </a:pPr>
            <a:r>
              <a:rPr lang="en-US" sz="3600" b="1" dirty="0">
                <a:effectLst>
                  <a:outerShdw blurRad="38100" dist="38100" dir="2700000" algn="tl">
                    <a:srgbClr val="000000">
                      <a:alpha val="43137"/>
                    </a:srgbClr>
                  </a:outerShdw>
                </a:effectLst>
              </a:rPr>
              <a:t>There are four Divisions</a:t>
            </a:r>
          </a:p>
          <a:p>
            <a:pPr marL="1428750" lvl="1" indent="-457200">
              <a:buFont typeface="Arial" panose="020B0604020202020204" pitchFamily="34" charset="0"/>
              <a:buChar char="•"/>
            </a:pPr>
            <a:r>
              <a:rPr lang="en-US" sz="2800" b="1" dirty="0">
                <a:effectLst>
                  <a:outerShdw blurRad="38100" dist="38100" dir="2700000" algn="tl">
                    <a:srgbClr val="000000">
                      <a:alpha val="43137"/>
                    </a:srgbClr>
                  </a:outerShdw>
                </a:effectLst>
              </a:rPr>
              <a:t>Division of Field Services</a:t>
            </a:r>
          </a:p>
          <a:p>
            <a:pPr marL="1428750" lvl="1" indent="-457200">
              <a:buFont typeface="Arial" panose="020B0604020202020204" pitchFamily="34" charset="0"/>
              <a:buChar char="•"/>
            </a:pPr>
            <a:r>
              <a:rPr lang="en-US" sz="2800" b="1" dirty="0">
                <a:effectLst>
                  <a:outerShdw blurRad="38100" dist="38100" dir="2700000" algn="tl">
                    <a:srgbClr val="000000">
                      <a:alpha val="43137"/>
                    </a:srgbClr>
                  </a:outerShdw>
                </a:effectLst>
              </a:rPr>
              <a:t>Division of Carl D. Perkins Vocational Training Center</a:t>
            </a:r>
          </a:p>
          <a:p>
            <a:pPr marL="1428750" lvl="1" indent="-457200">
              <a:buFont typeface="Arial" panose="020B0604020202020204" pitchFamily="34" charset="0"/>
              <a:buChar char="•"/>
            </a:pPr>
            <a:r>
              <a:rPr lang="en-US" sz="2800" b="1" dirty="0">
                <a:effectLst>
                  <a:outerShdw blurRad="38100" dist="38100" dir="2700000" algn="tl">
                    <a:srgbClr val="000000">
                      <a:alpha val="43137"/>
                    </a:srgbClr>
                  </a:outerShdw>
                </a:effectLst>
              </a:rPr>
              <a:t>Division of Blind Services/McDowell Center</a:t>
            </a:r>
          </a:p>
          <a:p>
            <a:pPr marL="1428750" lvl="1" indent="-457200">
              <a:buFont typeface="Arial" panose="020B0604020202020204" pitchFamily="34" charset="0"/>
              <a:buChar char="•"/>
            </a:pPr>
            <a:r>
              <a:rPr lang="en-US" sz="2800" b="1" dirty="0">
                <a:effectLst>
                  <a:outerShdw blurRad="38100" dist="38100" dir="2700000" algn="tl">
                    <a:srgbClr val="000000">
                      <a:alpha val="43137"/>
                    </a:srgbClr>
                  </a:outerShdw>
                </a:effectLst>
              </a:rPr>
              <a:t>Division of Business Enterprises</a:t>
            </a:r>
            <a:endParaRPr lang="en-US" sz="3200" b="1"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97EB9DDF-71CE-4303-AA55-3D3CF05FA72A}"/>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F85249B5-6D23-44FF-89C9-3240F3288552}"/>
              </a:ext>
            </a:extLst>
          </p:cNvPr>
          <p:cNvSpPr>
            <a:spLocks noGrp="1"/>
          </p:cNvSpPr>
          <p:nvPr>
            <p:ph type="sldNum" sz="quarter" idx="11"/>
          </p:nvPr>
        </p:nvSpPr>
        <p:spPr/>
        <p:txBody>
          <a:bodyPr/>
          <a:lstStyle/>
          <a:p>
            <a:fld id="{9A921324-ACD1-4D96-A420-7698398079C4}" type="slidenum">
              <a:rPr lang="en-US" altLang="en-US" smtClean="0"/>
              <a:pPr/>
              <a:t>13</a:t>
            </a:fld>
            <a:endParaRPr lang="en-US" altLang="en-US" dirty="0"/>
          </a:p>
        </p:txBody>
      </p:sp>
    </p:spTree>
    <p:extLst>
      <p:ext uri="{BB962C8B-B14F-4D97-AF65-F5344CB8AC3E}">
        <p14:creationId xmlns:p14="http://schemas.microsoft.com/office/powerpoint/2010/main" val="208890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048BAC-D61C-4DC2-AF14-7D43BDCBD7DB}"/>
              </a:ext>
            </a:extLst>
          </p:cNvPr>
          <p:cNvSpPr>
            <a:spLocks noGrp="1"/>
          </p:cNvSpPr>
          <p:nvPr>
            <p:ph type="title"/>
          </p:nvPr>
        </p:nvSpPr>
        <p:spPr/>
        <p:txBody>
          <a:bodyPr/>
          <a:lstStyle/>
          <a:p>
            <a:r>
              <a:rPr lang="en-US" dirty="0"/>
              <a:t>Overview of Division of Field Services</a:t>
            </a:r>
          </a:p>
        </p:txBody>
      </p:sp>
      <p:sp>
        <p:nvSpPr>
          <p:cNvPr id="4" name="Footer Placeholder 3">
            <a:extLst>
              <a:ext uri="{FF2B5EF4-FFF2-40B4-BE49-F238E27FC236}">
                <a16:creationId xmlns:a16="http://schemas.microsoft.com/office/drawing/2014/main" id="{525D2F78-AF6A-4A54-A177-1BC0D4E323BD}"/>
              </a:ext>
            </a:extLst>
          </p:cNvPr>
          <p:cNvSpPr>
            <a:spLocks noGrp="1"/>
          </p:cNvSpPr>
          <p:nvPr>
            <p:ph type="ftr" sz="quarter" idx="4294967295"/>
          </p:nvPr>
        </p:nvSpPr>
        <p:spPr>
          <a:xfrm>
            <a:off x="0" y="6597650"/>
            <a:ext cx="3860800" cy="260350"/>
          </a:xfrm>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6B9CA355-4D84-4C3A-A0B6-070224C71595}"/>
              </a:ext>
            </a:extLst>
          </p:cNvPr>
          <p:cNvSpPr>
            <a:spLocks noGrp="1"/>
          </p:cNvSpPr>
          <p:nvPr>
            <p:ph type="sldNum" sz="quarter" idx="4294967295"/>
          </p:nvPr>
        </p:nvSpPr>
        <p:spPr>
          <a:xfrm>
            <a:off x="9347200" y="6597650"/>
            <a:ext cx="2844800" cy="260350"/>
          </a:xfrm>
        </p:spPr>
        <p:txBody>
          <a:bodyPr/>
          <a:lstStyle/>
          <a:p>
            <a:fld id="{9A921324-ACD1-4D96-A420-7698398079C4}" type="slidenum">
              <a:rPr lang="en-US" altLang="en-US" smtClean="0"/>
              <a:pPr/>
              <a:t>14</a:t>
            </a:fld>
            <a:endParaRPr lang="en-US" altLang="en-US" dirty="0"/>
          </a:p>
        </p:txBody>
      </p:sp>
    </p:spTree>
    <p:extLst>
      <p:ext uri="{BB962C8B-B14F-4D97-AF65-F5344CB8AC3E}">
        <p14:creationId xmlns:p14="http://schemas.microsoft.com/office/powerpoint/2010/main" val="158544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B43801-F652-41CA-A16B-FF2FBD84F87A}"/>
              </a:ext>
            </a:extLst>
          </p:cNvPr>
          <p:cNvSpPr>
            <a:spLocks noGrp="1"/>
          </p:cNvSpPr>
          <p:nvPr>
            <p:ph type="title"/>
          </p:nvPr>
        </p:nvSpPr>
        <p:spPr/>
        <p:txBody>
          <a:bodyPr/>
          <a:lstStyle/>
          <a:p>
            <a:r>
              <a:rPr lang="en-US" dirty="0"/>
              <a:t>Division of Field Services VR Basics</a:t>
            </a:r>
          </a:p>
        </p:txBody>
      </p:sp>
      <p:sp>
        <p:nvSpPr>
          <p:cNvPr id="8" name="Content Placeholder 7">
            <a:extLst>
              <a:ext uri="{FF2B5EF4-FFF2-40B4-BE49-F238E27FC236}">
                <a16:creationId xmlns:a16="http://schemas.microsoft.com/office/drawing/2014/main" id="{F83B5ECC-46C6-4851-ABCC-FD693C8DA846}"/>
              </a:ext>
            </a:extLst>
          </p:cNvPr>
          <p:cNvSpPr>
            <a:spLocks noGrp="1"/>
          </p:cNvSpPr>
          <p:nvPr>
            <p:ph idx="1"/>
          </p:nvPr>
        </p:nvSpPr>
        <p:spPr>
          <a:xfrm>
            <a:off x="381000" y="1557339"/>
            <a:ext cx="11201400" cy="4252149"/>
          </a:xfrm>
        </p:spPr>
        <p:txBody>
          <a:bodyPr/>
          <a:lstStyle/>
          <a:p>
            <a:r>
              <a:rPr lang="en-US" sz="2400" dirty="0"/>
              <a:t>VR is an eligibility program not an entitlement program.</a:t>
            </a:r>
          </a:p>
          <a:p>
            <a:r>
              <a:rPr lang="en-US" sz="2400" dirty="0"/>
              <a:t>Income is not a factor in eligibility but may be considered as part of the cost of certain services.</a:t>
            </a:r>
          </a:p>
          <a:p>
            <a:r>
              <a:rPr lang="en-US" sz="2400" dirty="0"/>
              <a:t>Once a person has completed the application for services VR has 60 days to determine eligibility.</a:t>
            </a:r>
          </a:p>
          <a:p>
            <a:r>
              <a:rPr lang="en-US" sz="2400" dirty="0"/>
              <a:t>We are not an emergency services provider.</a:t>
            </a:r>
          </a:p>
          <a:p>
            <a:r>
              <a:rPr lang="en-US" sz="2400" dirty="0"/>
              <a:t>Our services are not intended to be long-term, but if supports are needed long-term the agency will work to identify alternatives and provide referrals for potential resources.</a:t>
            </a:r>
          </a:p>
        </p:txBody>
      </p:sp>
      <p:sp>
        <p:nvSpPr>
          <p:cNvPr id="6" name="Footer Placeholder 5">
            <a:extLst>
              <a:ext uri="{FF2B5EF4-FFF2-40B4-BE49-F238E27FC236}">
                <a16:creationId xmlns:a16="http://schemas.microsoft.com/office/drawing/2014/main" id="{FCD609BB-B6BB-4BAC-8994-0000EA9AA1B0}"/>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C1A75930-93C9-4ABF-AABB-538AE353D87E}"/>
              </a:ext>
            </a:extLst>
          </p:cNvPr>
          <p:cNvSpPr>
            <a:spLocks noGrp="1"/>
          </p:cNvSpPr>
          <p:nvPr>
            <p:ph type="sldNum" sz="quarter" idx="11"/>
          </p:nvPr>
        </p:nvSpPr>
        <p:spPr/>
        <p:txBody>
          <a:bodyPr/>
          <a:lstStyle/>
          <a:p>
            <a:fld id="{9A921324-ACD1-4D96-A420-7698398079C4}" type="slidenum">
              <a:rPr lang="en-US" altLang="en-US" smtClean="0"/>
              <a:pPr/>
              <a:t>15</a:t>
            </a:fld>
            <a:endParaRPr lang="en-US" altLang="en-US" dirty="0"/>
          </a:p>
        </p:txBody>
      </p:sp>
    </p:spTree>
    <p:extLst>
      <p:ext uri="{BB962C8B-B14F-4D97-AF65-F5344CB8AC3E}">
        <p14:creationId xmlns:p14="http://schemas.microsoft.com/office/powerpoint/2010/main" val="402666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9701-2D36-42EA-80F2-CB190CBB4EB4}"/>
              </a:ext>
            </a:extLst>
          </p:cNvPr>
          <p:cNvSpPr>
            <a:spLocks noGrp="1"/>
          </p:cNvSpPr>
          <p:nvPr>
            <p:ph type="title"/>
          </p:nvPr>
        </p:nvSpPr>
        <p:spPr/>
        <p:txBody>
          <a:bodyPr/>
          <a:lstStyle/>
          <a:p>
            <a:r>
              <a:rPr lang="en-US" dirty="0"/>
              <a:t>VR Process At-A-Glance</a:t>
            </a:r>
          </a:p>
        </p:txBody>
      </p:sp>
      <p:graphicFrame>
        <p:nvGraphicFramePr>
          <p:cNvPr id="16" name="Content Placeholder 15" descr="VR Process: Referral/Initial Contact, Application, Eligibility Determination, Plan Development/Active Services, Employment, Successful Closure">
            <a:extLst>
              <a:ext uri="{FF2B5EF4-FFF2-40B4-BE49-F238E27FC236}">
                <a16:creationId xmlns:a16="http://schemas.microsoft.com/office/drawing/2014/main" id="{B73F859B-3874-445B-95A3-55D4DD6EA590}"/>
              </a:ext>
            </a:extLst>
          </p:cNvPr>
          <p:cNvGraphicFramePr>
            <a:graphicFrameLocks noGrp="1"/>
          </p:cNvGraphicFramePr>
          <p:nvPr>
            <p:ph idx="1"/>
            <p:extLst>
              <p:ext uri="{D42A27DB-BD31-4B8C-83A1-F6EECF244321}">
                <p14:modId xmlns:p14="http://schemas.microsoft.com/office/powerpoint/2010/main" val="2171253856"/>
              </p:ext>
            </p:extLst>
          </p:nvPr>
        </p:nvGraphicFramePr>
        <p:xfrm>
          <a:off x="1600200" y="1658938"/>
          <a:ext cx="8988425" cy="413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04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E125-9588-40CC-A25D-9E8881C84A95}"/>
              </a:ext>
            </a:extLst>
          </p:cNvPr>
          <p:cNvSpPr>
            <a:spLocks noGrp="1"/>
          </p:cNvSpPr>
          <p:nvPr>
            <p:ph type="title"/>
          </p:nvPr>
        </p:nvSpPr>
        <p:spPr/>
        <p:txBody>
          <a:bodyPr/>
          <a:lstStyle/>
          <a:p>
            <a:r>
              <a:rPr lang="en-US" dirty="0"/>
              <a:t>Eligibility Criteria for VR Services</a:t>
            </a:r>
          </a:p>
        </p:txBody>
      </p:sp>
      <p:sp>
        <p:nvSpPr>
          <p:cNvPr id="3" name="Content Placeholder 2">
            <a:extLst>
              <a:ext uri="{FF2B5EF4-FFF2-40B4-BE49-F238E27FC236}">
                <a16:creationId xmlns:a16="http://schemas.microsoft.com/office/drawing/2014/main" id="{8F2F2879-4130-4718-AC81-8FA4FD8CE29B}"/>
              </a:ext>
            </a:extLst>
          </p:cNvPr>
          <p:cNvSpPr>
            <a:spLocks noGrp="1"/>
          </p:cNvSpPr>
          <p:nvPr>
            <p:ph idx="1"/>
          </p:nvPr>
        </p:nvSpPr>
        <p:spPr>
          <a:xfrm>
            <a:off x="822960" y="1752600"/>
            <a:ext cx="9765792" cy="4039426"/>
          </a:xfrm>
        </p:spPr>
        <p:txBody>
          <a:bodyPr/>
          <a:lstStyle/>
          <a:p>
            <a:r>
              <a:rPr lang="en-US" sz="2400" b="1" dirty="0">
                <a:effectLst>
                  <a:outerShdw blurRad="38100" dist="38100" dir="2700000" algn="tl">
                    <a:srgbClr val="000000">
                      <a:alpha val="43137"/>
                    </a:srgbClr>
                  </a:outerShdw>
                </a:effectLst>
              </a:rPr>
              <a:t>The individual must have a disability (physical, mental or sensory).</a:t>
            </a:r>
          </a:p>
          <a:p>
            <a:r>
              <a:rPr lang="en-US" sz="2400" b="1" dirty="0">
                <a:effectLst>
                  <a:outerShdw blurRad="38100" dist="38100" dir="2700000" algn="tl">
                    <a:srgbClr val="000000">
                      <a:alpha val="43137"/>
                    </a:srgbClr>
                  </a:outerShdw>
                </a:effectLst>
              </a:rPr>
              <a:t>The disability has to result in a significant barrier to employment.</a:t>
            </a:r>
          </a:p>
          <a:p>
            <a:r>
              <a:rPr lang="en-US" sz="2400" b="1" dirty="0">
                <a:effectLst>
                  <a:outerShdw blurRad="38100" dist="38100" dir="2700000" algn="tl">
                    <a:srgbClr val="000000">
                      <a:alpha val="43137"/>
                    </a:srgbClr>
                  </a:outerShdw>
                </a:effectLst>
              </a:rPr>
              <a:t>The individual must require VR services to prepare for, enter, engage in, or advance in competitive employment.</a:t>
            </a:r>
          </a:p>
          <a:p>
            <a:r>
              <a:rPr lang="en-US" sz="2400" b="1" dirty="0">
                <a:effectLst>
                  <a:outerShdw blurRad="38100" dist="38100" dir="2700000" algn="tl">
                    <a:srgbClr val="000000">
                      <a:alpha val="43137"/>
                    </a:srgbClr>
                  </a:outerShdw>
                </a:effectLst>
              </a:rPr>
              <a:t>The individual must be presumed eligible to achieve an employment outcome.</a:t>
            </a:r>
          </a:p>
        </p:txBody>
      </p:sp>
      <p:sp>
        <p:nvSpPr>
          <p:cNvPr id="4" name="Footer Placeholder 3">
            <a:extLst>
              <a:ext uri="{FF2B5EF4-FFF2-40B4-BE49-F238E27FC236}">
                <a16:creationId xmlns:a16="http://schemas.microsoft.com/office/drawing/2014/main" id="{3C4A3BF3-D5BC-41A1-A420-26A40427A4D9}"/>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F61857BE-4472-42A1-8D2C-4825EF84E846}"/>
              </a:ext>
            </a:extLst>
          </p:cNvPr>
          <p:cNvSpPr>
            <a:spLocks noGrp="1"/>
          </p:cNvSpPr>
          <p:nvPr>
            <p:ph type="sldNum" sz="quarter" idx="11"/>
          </p:nvPr>
        </p:nvSpPr>
        <p:spPr/>
        <p:txBody>
          <a:bodyPr/>
          <a:lstStyle/>
          <a:p>
            <a:fld id="{9A921324-ACD1-4D96-A420-7698398079C4}" type="slidenum">
              <a:rPr lang="en-US" altLang="en-US" smtClean="0"/>
              <a:pPr/>
              <a:t>17</a:t>
            </a:fld>
            <a:endParaRPr lang="en-US" altLang="en-US" dirty="0"/>
          </a:p>
        </p:txBody>
      </p:sp>
    </p:spTree>
    <p:extLst>
      <p:ext uri="{BB962C8B-B14F-4D97-AF65-F5344CB8AC3E}">
        <p14:creationId xmlns:p14="http://schemas.microsoft.com/office/powerpoint/2010/main" val="301482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1A8B-FFBF-4CFF-89E2-2048ED1F08B8}"/>
              </a:ext>
            </a:extLst>
          </p:cNvPr>
          <p:cNvSpPr>
            <a:spLocks noGrp="1"/>
          </p:cNvSpPr>
          <p:nvPr>
            <p:ph type="title"/>
          </p:nvPr>
        </p:nvSpPr>
        <p:spPr/>
        <p:txBody>
          <a:bodyPr/>
          <a:lstStyle/>
          <a:p>
            <a:r>
              <a:rPr lang="en-US" dirty="0"/>
              <a:t>Services Available</a:t>
            </a:r>
          </a:p>
        </p:txBody>
      </p:sp>
      <p:sp>
        <p:nvSpPr>
          <p:cNvPr id="3" name="Content Placeholder 2">
            <a:extLst>
              <a:ext uri="{FF2B5EF4-FFF2-40B4-BE49-F238E27FC236}">
                <a16:creationId xmlns:a16="http://schemas.microsoft.com/office/drawing/2014/main" id="{1B49996B-B491-437B-94E3-2A24D1A7AA9F}"/>
              </a:ext>
            </a:extLst>
          </p:cNvPr>
          <p:cNvSpPr>
            <a:spLocks noGrp="1"/>
          </p:cNvSpPr>
          <p:nvPr>
            <p:ph sz="half" idx="1"/>
          </p:nvPr>
        </p:nvSpPr>
        <p:spPr>
          <a:xfrm>
            <a:off x="457200" y="1699533"/>
            <a:ext cx="5181600" cy="4157661"/>
          </a:xfrm>
        </p:spPr>
        <p:txBody>
          <a:bodyPr/>
          <a:lstStyle/>
          <a:p>
            <a:r>
              <a:rPr lang="en-US" sz="2400" b="1" dirty="0">
                <a:effectLst>
                  <a:outerShdw blurRad="38100" dist="38100" dir="2700000" algn="tl">
                    <a:srgbClr val="000000">
                      <a:alpha val="43137"/>
                    </a:srgbClr>
                  </a:outerShdw>
                </a:effectLst>
              </a:rPr>
              <a:t>Vocational Guidance and counseling (the foundation of our services)</a:t>
            </a:r>
          </a:p>
          <a:p>
            <a:r>
              <a:rPr lang="en-US" sz="2400" b="1" dirty="0">
                <a:effectLst>
                  <a:outerShdw blurRad="38100" dist="38100" dir="2700000" algn="tl">
                    <a:srgbClr val="000000">
                      <a:alpha val="43137"/>
                    </a:srgbClr>
                  </a:outerShdw>
                </a:effectLst>
              </a:rPr>
              <a:t>Job Placement Assistance and Job Readiness Training</a:t>
            </a:r>
          </a:p>
          <a:p>
            <a:r>
              <a:rPr lang="en-US" sz="2400" b="1" dirty="0">
                <a:effectLst>
                  <a:outerShdw blurRad="38100" dist="38100" dir="2700000" algn="tl">
                    <a:srgbClr val="000000">
                      <a:alpha val="43137"/>
                    </a:srgbClr>
                  </a:outerShdw>
                </a:effectLst>
              </a:rPr>
              <a:t>College or Vocational Training</a:t>
            </a:r>
          </a:p>
          <a:p>
            <a:r>
              <a:rPr lang="en-US" sz="2400" b="1" dirty="0">
                <a:effectLst>
                  <a:outerShdw blurRad="38100" dist="38100" dir="2700000" algn="tl">
                    <a:srgbClr val="000000">
                      <a:alpha val="43137"/>
                    </a:srgbClr>
                  </a:outerShdw>
                </a:effectLst>
              </a:rPr>
              <a:t>Supported Employment Services</a:t>
            </a:r>
          </a:p>
        </p:txBody>
      </p:sp>
      <p:sp>
        <p:nvSpPr>
          <p:cNvPr id="4" name="Content Placeholder 3">
            <a:extLst>
              <a:ext uri="{FF2B5EF4-FFF2-40B4-BE49-F238E27FC236}">
                <a16:creationId xmlns:a16="http://schemas.microsoft.com/office/drawing/2014/main" id="{168949D7-2190-4E3E-8370-101B19313109}"/>
              </a:ext>
            </a:extLst>
          </p:cNvPr>
          <p:cNvSpPr>
            <a:spLocks noGrp="1"/>
          </p:cNvSpPr>
          <p:nvPr>
            <p:ph sz="half" idx="2"/>
          </p:nvPr>
        </p:nvSpPr>
        <p:spPr>
          <a:xfrm>
            <a:off x="6096000" y="1557338"/>
            <a:ext cx="4800600" cy="4462461"/>
          </a:xfrm>
        </p:spPr>
        <p:txBody>
          <a:bodyPr/>
          <a:lstStyle/>
          <a:p>
            <a:r>
              <a:rPr lang="en-US" sz="2400" b="1" dirty="0">
                <a:effectLst>
                  <a:outerShdw blurRad="38100" dist="38100" dir="2700000" algn="tl">
                    <a:srgbClr val="000000">
                      <a:alpha val="43137"/>
                    </a:srgbClr>
                  </a:outerShdw>
                </a:effectLst>
              </a:rPr>
              <a:t>Skills Training or On the Job Training</a:t>
            </a:r>
          </a:p>
          <a:p>
            <a:r>
              <a:rPr lang="en-US" sz="2400" b="1" dirty="0">
                <a:effectLst>
                  <a:outerShdw blurRad="38100" dist="38100" dir="2700000" algn="tl">
                    <a:srgbClr val="000000">
                      <a:alpha val="43137"/>
                    </a:srgbClr>
                  </a:outerShdw>
                </a:effectLst>
              </a:rPr>
              <a:t>Job Coaching or Tutoring</a:t>
            </a:r>
          </a:p>
          <a:p>
            <a:r>
              <a:rPr lang="en-US" sz="2400" b="1" dirty="0">
                <a:effectLst>
                  <a:outerShdw blurRad="38100" dist="38100" dir="2700000" algn="tl">
                    <a:srgbClr val="000000">
                      <a:alpha val="43137"/>
                    </a:srgbClr>
                  </a:outerShdw>
                </a:effectLst>
              </a:rPr>
              <a:t>Transportation</a:t>
            </a:r>
          </a:p>
          <a:p>
            <a:r>
              <a:rPr lang="en-US" sz="2400" b="1" dirty="0">
                <a:effectLst>
                  <a:outerShdw blurRad="38100" dist="38100" dir="2700000" algn="tl">
                    <a:srgbClr val="000000">
                      <a:alpha val="43137"/>
                    </a:srgbClr>
                  </a:outerShdw>
                </a:effectLst>
              </a:rPr>
              <a:t>Interpreter/Translator Services</a:t>
            </a:r>
          </a:p>
          <a:p>
            <a:r>
              <a:rPr lang="en-US" sz="2400" b="1" dirty="0">
                <a:effectLst>
                  <a:outerShdw blurRad="38100" dist="38100" dir="2700000" algn="tl">
                    <a:srgbClr val="000000">
                      <a:alpha val="43137"/>
                    </a:srgbClr>
                  </a:outerShdw>
                </a:effectLst>
              </a:rPr>
              <a:t>Assistive Rehabilitation Technology</a:t>
            </a:r>
          </a:p>
          <a:p>
            <a:r>
              <a:rPr lang="en-US" sz="2400" b="1" dirty="0">
                <a:effectLst>
                  <a:outerShdw blurRad="38100" dist="38100" dir="2700000" algn="tl">
                    <a:srgbClr val="000000">
                      <a:alpha val="43137"/>
                    </a:srgbClr>
                  </a:outerShdw>
                </a:effectLst>
              </a:rPr>
              <a:t>Referral Services</a:t>
            </a:r>
          </a:p>
        </p:txBody>
      </p:sp>
      <p:sp>
        <p:nvSpPr>
          <p:cNvPr id="5" name="Slide Number Placeholder 4">
            <a:extLst>
              <a:ext uri="{FF2B5EF4-FFF2-40B4-BE49-F238E27FC236}">
                <a16:creationId xmlns:a16="http://schemas.microsoft.com/office/drawing/2014/main" id="{9F9C7872-B1A3-44F0-BC74-7294C98F852D}"/>
              </a:ext>
            </a:extLst>
          </p:cNvPr>
          <p:cNvSpPr>
            <a:spLocks noGrp="1"/>
          </p:cNvSpPr>
          <p:nvPr>
            <p:ph type="sldNum" sz="quarter" idx="11"/>
          </p:nvPr>
        </p:nvSpPr>
        <p:spPr/>
        <p:txBody>
          <a:bodyPr/>
          <a:lstStyle/>
          <a:p>
            <a:fld id="{9A921324-ACD1-4D96-A420-7698398079C4}" type="slidenum">
              <a:rPr lang="en-US" altLang="en-US" smtClean="0"/>
              <a:pPr/>
              <a:t>18</a:t>
            </a:fld>
            <a:endParaRPr lang="en-US" altLang="en-US" dirty="0"/>
          </a:p>
        </p:txBody>
      </p:sp>
      <p:sp>
        <p:nvSpPr>
          <p:cNvPr id="6" name="Footer Placeholder 5">
            <a:extLst>
              <a:ext uri="{FF2B5EF4-FFF2-40B4-BE49-F238E27FC236}">
                <a16:creationId xmlns:a16="http://schemas.microsoft.com/office/drawing/2014/main" id="{826DF24E-BC68-4E40-B516-1343DDB8C25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kcc.ky.gov/Vocational-Rehabilitation </a:t>
            </a:r>
            <a:endParaRPr lang="en-US" altLang="en-US" dirty="0"/>
          </a:p>
        </p:txBody>
      </p:sp>
    </p:spTree>
    <p:extLst>
      <p:ext uri="{BB962C8B-B14F-4D97-AF65-F5344CB8AC3E}">
        <p14:creationId xmlns:p14="http://schemas.microsoft.com/office/powerpoint/2010/main" val="335072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DFF3-3DED-4542-980F-6DFF6C3E84AE}"/>
              </a:ext>
            </a:extLst>
          </p:cNvPr>
          <p:cNvSpPr>
            <a:spLocks noGrp="1"/>
          </p:cNvSpPr>
          <p:nvPr>
            <p:ph type="title"/>
          </p:nvPr>
        </p:nvSpPr>
        <p:spPr/>
        <p:txBody>
          <a:bodyPr/>
          <a:lstStyle/>
          <a:p>
            <a:r>
              <a:rPr lang="en-US" dirty="0"/>
              <a:t>Cost of VR Services to the Consumer</a:t>
            </a:r>
          </a:p>
        </p:txBody>
      </p:sp>
      <p:sp>
        <p:nvSpPr>
          <p:cNvPr id="3" name="Content Placeholder 2">
            <a:extLst>
              <a:ext uri="{FF2B5EF4-FFF2-40B4-BE49-F238E27FC236}">
                <a16:creationId xmlns:a16="http://schemas.microsoft.com/office/drawing/2014/main" id="{8E409931-1032-4A2B-AC61-F2FE7E2B2EA4}"/>
              </a:ext>
            </a:extLst>
          </p:cNvPr>
          <p:cNvSpPr>
            <a:spLocks noGrp="1"/>
          </p:cNvSpPr>
          <p:nvPr>
            <p:ph idx="1"/>
          </p:nvPr>
        </p:nvSpPr>
        <p:spPr>
          <a:xfrm>
            <a:off x="533400" y="1752600"/>
            <a:ext cx="10055352" cy="4039426"/>
          </a:xfrm>
        </p:spPr>
        <p:txBody>
          <a:bodyPr/>
          <a:lstStyle/>
          <a:p>
            <a:r>
              <a:rPr lang="en-US" sz="3200" b="1" dirty="0"/>
              <a:t>There is no cost to apply for VR services and to find out if you are eligible for the program.</a:t>
            </a:r>
          </a:p>
          <a:p>
            <a:r>
              <a:rPr lang="en-US" sz="3200" b="1" dirty="0"/>
              <a:t>Depending on financial resources you may be asked to help contribute to the cost of certain services</a:t>
            </a:r>
          </a:p>
        </p:txBody>
      </p:sp>
      <p:sp>
        <p:nvSpPr>
          <p:cNvPr id="4" name="Footer Placeholder 3">
            <a:extLst>
              <a:ext uri="{FF2B5EF4-FFF2-40B4-BE49-F238E27FC236}">
                <a16:creationId xmlns:a16="http://schemas.microsoft.com/office/drawing/2014/main" id="{E72CF026-680E-485C-A425-1A35D05F9AE2}"/>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BC7B5A1A-9B90-4A7B-B854-70D455AD76DB}"/>
              </a:ext>
            </a:extLst>
          </p:cNvPr>
          <p:cNvSpPr>
            <a:spLocks noGrp="1"/>
          </p:cNvSpPr>
          <p:nvPr>
            <p:ph type="sldNum" sz="quarter" idx="11"/>
          </p:nvPr>
        </p:nvSpPr>
        <p:spPr/>
        <p:txBody>
          <a:bodyPr/>
          <a:lstStyle/>
          <a:p>
            <a:fld id="{9A921324-ACD1-4D96-A420-7698398079C4}" type="slidenum">
              <a:rPr lang="en-US" altLang="en-US" smtClean="0"/>
              <a:pPr/>
              <a:t>19</a:t>
            </a:fld>
            <a:endParaRPr lang="en-US" altLang="en-US" dirty="0"/>
          </a:p>
        </p:txBody>
      </p:sp>
    </p:spTree>
    <p:extLst>
      <p:ext uri="{BB962C8B-B14F-4D97-AF65-F5344CB8AC3E}">
        <p14:creationId xmlns:p14="http://schemas.microsoft.com/office/powerpoint/2010/main" val="365739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2194-7DA5-472C-B930-E2B07B63B90A}"/>
              </a:ext>
            </a:extLst>
          </p:cNvPr>
          <p:cNvSpPr>
            <a:spLocks noGrp="1"/>
          </p:cNvSpPr>
          <p:nvPr>
            <p:ph type="title"/>
          </p:nvPr>
        </p:nvSpPr>
        <p:spPr/>
        <p:txBody>
          <a:bodyPr/>
          <a:lstStyle/>
          <a:p>
            <a:r>
              <a:rPr lang="en-US" dirty="0"/>
              <a:t>What is Vocational Rehabilitation?</a:t>
            </a:r>
          </a:p>
        </p:txBody>
      </p:sp>
      <p:sp>
        <p:nvSpPr>
          <p:cNvPr id="3" name="Content Placeholder 2">
            <a:extLst>
              <a:ext uri="{FF2B5EF4-FFF2-40B4-BE49-F238E27FC236}">
                <a16:creationId xmlns:a16="http://schemas.microsoft.com/office/drawing/2014/main" id="{119CDD1C-6EEF-446E-B40B-86D8F936DDA3}"/>
              </a:ext>
            </a:extLst>
          </p:cNvPr>
          <p:cNvSpPr>
            <a:spLocks noGrp="1"/>
          </p:cNvSpPr>
          <p:nvPr>
            <p:ph idx="1"/>
          </p:nvPr>
        </p:nvSpPr>
        <p:spPr>
          <a:xfrm>
            <a:off x="239183" y="1709330"/>
            <a:ext cx="10820400" cy="4310470"/>
          </a:xfrm>
        </p:spPr>
        <p:txBody>
          <a:bodyPr/>
          <a:lstStyle/>
          <a:p>
            <a:pPr marL="457200" indent="-457200">
              <a:buFont typeface="Arial" panose="020B0604020202020204" pitchFamily="34" charset="0"/>
              <a:buChar char="•"/>
            </a:pPr>
            <a:r>
              <a:rPr lang="en-US" b="1" dirty="0">
                <a:effectLst>
                  <a:outerShdw blurRad="38100" dist="38100" dir="2700000" algn="tl">
                    <a:srgbClr val="000000">
                      <a:alpha val="43137"/>
                    </a:srgbClr>
                  </a:outerShdw>
                </a:effectLst>
              </a:rPr>
              <a:t>The Vocational Rehabilitation (VR) program helps people with disabilities prepare for, enter, engage in or advance in competitive employment.</a:t>
            </a:r>
          </a:p>
          <a:p>
            <a:pPr marL="457200" indent="-457200">
              <a:buFont typeface="Arial" panose="020B0604020202020204" pitchFamily="34" charset="0"/>
              <a:buChar char="•"/>
            </a:pPr>
            <a:r>
              <a:rPr lang="en-US" b="1" dirty="0">
                <a:effectLst>
                  <a:outerShdw blurRad="38100" dist="38100" dir="2700000" algn="tl">
                    <a:srgbClr val="000000">
                      <a:alpha val="43137"/>
                    </a:srgbClr>
                  </a:outerShdw>
                </a:effectLst>
              </a:rPr>
              <a:t>The program also helps businesses and employers recruit, retain and accommodate employees with disabilities.</a:t>
            </a:r>
          </a:p>
          <a:p>
            <a:pPr marL="457200" indent="-457200">
              <a:buFont typeface="Arial" panose="020B0604020202020204" pitchFamily="34" charset="0"/>
              <a:buChar char="•"/>
            </a:pPr>
            <a:r>
              <a:rPr lang="en-US" b="1" dirty="0">
                <a:effectLst>
                  <a:outerShdw blurRad="38100" dist="38100" dir="2700000" algn="tl">
                    <a:srgbClr val="000000">
                      <a:alpha val="43137"/>
                    </a:srgbClr>
                  </a:outerShdw>
                </a:effectLst>
              </a:rPr>
              <a:t>Our customers are adults with disabilities, youth and students with disabilities and businesses/employers.</a:t>
            </a:r>
          </a:p>
          <a:p>
            <a:endParaRPr lang="en-US" dirty="0"/>
          </a:p>
        </p:txBody>
      </p:sp>
      <p:sp>
        <p:nvSpPr>
          <p:cNvPr id="4" name="Footer Placeholder 3">
            <a:extLst>
              <a:ext uri="{FF2B5EF4-FFF2-40B4-BE49-F238E27FC236}">
                <a16:creationId xmlns:a16="http://schemas.microsoft.com/office/drawing/2014/main" id="{672B0130-E992-4459-A982-1DD5F5DD7C3A}"/>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A39D99B8-22C8-4A0B-B901-78D6E92C28BD}"/>
              </a:ext>
            </a:extLst>
          </p:cNvPr>
          <p:cNvSpPr>
            <a:spLocks noGrp="1"/>
          </p:cNvSpPr>
          <p:nvPr>
            <p:ph type="sldNum" sz="quarter" idx="11"/>
          </p:nvPr>
        </p:nvSpPr>
        <p:spPr/>
        <p:txBody>
          <a:bodyPr/>
          <a:lstStyle/>
          <a:p>
            <a:fld id="{9A921324-ACD1-4D96-A420-7698398079C4}" type="slidenum">
              <a:rPr lang="en-US" altLang="en-US" smtClean="0"/>
              <a:pPr/>
              <a:t>2</a:t>
            </a:fld>
            <a:endParaRPr lang="en-US" altLang="en-US" dirty="0"/>
          </a:p>
        </p:txBody>
      </p:sp>
    </p:spTree>
    <p:extLst>
      <p:ext uri="{BB962C8B-B14F-4D97-AF65-F5344CB8AC3E}">
        <p14:creationId xmlns:p14="http://schemas.microsoft.com/office/powerpoint/2010/main" val="3138572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94F6-DF7D-4F8A-A762-62FF70D90349}"/>
              </a:ext>
            </a:extLst>
          </p:cNvPr>
          <p:cNvSpPr>
            <a:spLocks noGrp="1"/>
          </p:cNvSpPr>
          <p:nvPr>
            <p:ph type="title"/>
          </p:nvPr>
        </p:nvSpPr>
        <p:spPr>
          <a:xfrm>
            <a:off x="792480" y="533400"/>
            <a:ext cx="10607040" cy="1225296"/>
          </a:xfrm>
        </p:spPr>
        <p:txBody>
          <a:bodyPr/>
          <a:lstStyle/>
          <a:p>
            <a:r>
              <a:rPr lang="en-US" dirty="0"/>
              <a:t>The Goal: Competitive Integrated Employment Outcome or CIEO’s</a:t>
            </a:r>
          </a:p>
        </p:txBody>
      </p:sp>
      <p:sp>
        <p:nvSpPr>
          <p:cNvPr id="3" name="Text Placeholder 2">
            <a:extLst>
              <a:ext uri="{FF2B5EF4-FFF2-40B4-BE49-F238E27FC236}">
                <a16:creationId xmlns:a16="http://schemas.microsoft.com/office/drawing/2014/main" id="{2D18503A-6DCB-465E-8A89-5A149104B919}"/>
              </a:ext>
            </a:extLst>
          </p:cNvPr>
          <p:cNvSpPr>
            <a:spLocks noGrp="1"/>
          </p:cNvSpPr>
          <p:nvPr>
            <p:ph type="body" sz="half" idx="1"/>
          </p:nvPr>
        </p:nvSpPr>
        <p:spPr>
          <a:xfrm>
            <a:off x="822960" y="2133600"/>
            <a:ext cx="4775200" cy="4056062"/>
          </a:xfrm>
        </p:spPr>
        <p:txBody>
          <a:bodyPr/>
          <a:lstStyle/>
          <a:p>
            <a:r>
              <a:rPr lang="en-US" sz="3200" dirty="0"/>
              <a:t>What everyone wants!</a:t>
            </a:r>
          </a:p>
          <a:p>
            <a:r>
              <a:rPr lang="en-US" sz="3200" dirty="0"/>
              <a:t>Success for the individual!</a:t>
            </a:r>
          </a:p>
          <a:p>
            <a:r>
              <a:rPr lang="en-US" sz="3200" dirty="0"/>
              <a:t>Success for the program!	</a:t>
            </a:r>
          </a:p>
        </p:txBody>
      </p:sp>
      <p:sp>
        <p:nvSpPr>
          <p:cNvPr id="5" name="Footer Placeholder 4">
            <a:extLst>
              <a:ext uri="{FF2B5EF4-FFF2-40B4-BE49-F238E27FC236}">
                <a16:creationId xmlns:a16="http://schemas.microsoft.com/office/drawing/2014/main" id="{761FB32B-6697-4534-94D8-7371E5022EFB}"/>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6" name="Slide Number Placeholder 5">
            <a:extLst>
              <a:ext uri="{FF2B5EF4-FFF2-40B4-BE49-F238E27FC236}">
                <a16:creationId xmlns:a16="http://schemas.microsoft.com/office/drawing/2014/main" id="{210E7CD8-FA15-42A9-862A-7190014E607E}"/>
              </a:ext>
            </a:extLst>
          </p:cNvPr>
          <p:cNvSpPr>
            <a:spLocks noGrp="1"/>
          </p:cNvSpPr>
          <p:nvPr>
            <p:ph type="sldNum" sz="quarter" idx="11"/>
          </p:nvPr>
        </p:nvSpPr>
        <p:spPr/>
        <p:txBody>
          <a:bodyPr/>
          <a:lstStyle/>
          <a:p>
            <a:fld id="{9A921324-ACD1-4D96-A420-7698398079C4}" type="slidenum">
              <a:rPr lang="en-US" altLang="en-US" smtClean="0"/>
              <a:pPr/>
              <a:t>20</a:t>
            </a:fld>
            <a:endParaRPr lang="en-US" altLang="en-US" dirty="0"/>
          </a:p>
        </p:txBody>
      </p:sp>
      <p:pic>
        <p:nvPicPr>
          <p:cNvPr id="12" name="Content Placeholder 11" descr="Text, whiteboard. From unemployed to employed.&#10;&#10;">
            <a:extLst>
              <a:ext uri="{FF2B5EF4-FFF2-40B4-BE49-F238E27FC236}">
                <a16:creationId xmlns:a16="http://schemas.microsoft.com/office/drawing/2014/main" id="{C67E6BBD-1A60-4ACA-ABE2-67DBF0FA1D8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92800" y="2529546"/>
            <a:ext cx="4699000" cy="2314846"/>
          </a:xfrm>
        </p:spPr>
      </p:pic>
    </p:spTree>
    <p:extLst>
      <p:ext uri="{BB962C8B-B14F-4D97-AF65-F5344CB8AC3E}">
        <p14:creationId xmlns:p14="http://schemas.microsoft.com/office/powerpoint/2010/main" val="51319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F013E3-68FB-4276-B47D-7A42AE6EB279}"/>
              </a:ext>
            </a:extLst>
          </p:cNvPr>
          <p:cNvSpPr>
            <a:spLocks noGrp="1"/>
          </p:cNvSpPr>
          <p:nvPr>
            <p:ph type="title"/>
          </p:nvPr>
        </p:nvSpPr>
        <p:spPr/>
        <p:txBody>
          <a:bodyPr/>
          <a:lstStyle/>
          <a:p>
            <a:r>
              <a:rPr lang="en-US" dirty="0"/>
              <a:t>Division of Carl D. Perkins Vocational Training Center</a:t>
            </a:r>
          </a:p>
        </p:txBody>
      </p:sp>
      <p:sp>
        <p:nvSpPr>
          <p:cNvPr id="4" name="Footer Placeholder 3">
            <a:extLst>
              <a:ext uri="{FF2B5EF4-FFF2-40B4-BE49-F238E27FC236}">
                <a16:creationId xmlns:a16="http://schemas.microsoft.com/office/drawing/2014/main" id="{A646354E-83B3-47BE-A41B-5F80D51F7B27}"/>
              </a:ext>
            </a:extLst>
          </p:cNvPr>
          <p:cNvSpPr>
            <a:spLocks noGrp="1"/>
          </p:cNvSpPr>
          <p:nvPr>
            <p:ph type="ftr" sz="quarter" idx="4294967295"/>
          </p:nvPr>
        </p:nvSpPr>
        <p:spPr>
          <a:xfrm>
            <a:off x="0" y="6597650"/>
            <a:ext cx="3860800" cy="260350"/>
          </a:xfrm>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21498171-FCA4-4336-B3E3-4F9BDF4BDC10}"/>
              </a:ext>
            </a:extLst>
          </p:cNvPr>
          <p:cNvSpPr>
            <a:spLocks noGrp="1"/>
          </p:cNvSpPr>
          <p:nvPr>
            <p:ph type="sldNum" sz="quarter" idx="4294967295"/>
          </p:nvPr>
        </p:nvSpPr>
        <p:spPr>
          <a:xfrm>
            <a:off x="9347200" y="6597650"/>
            <a:ext cx="2844800" cy="260350"/>
          </a:xfrm>
        </p:spPr>
        <p:txBody>
          <a:bodyPr/>
          <a:lstStyle/>
          <a:p>
            <a:fld id="{9A921324-ACD1-4D96-A420-7698398079C4}" type="slidenum">
              <a:rPr lang="en-US" altLang="en-US" smtClean="0"/>
              <a:pPr/>
              <a:t>21</a:t>
            </a:fld>
            <a:endParaRPr lang="en-US" altLang="en-US" dirty="0"/>
          </a:p>
        </p:txBody>
      </p:sp>
    </p:spTree>
    <p:extLst>
      <p:ext uri="{BB962C8B-B14F-4D97-AF65-F5344CB8AC3E}">
        <p14:creationId xmlns:p14="http://schemas.microsoft.com/office/powerpoint/2010/main" val="3151122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553CA2-26A6-4CA8-AE3B-68A095E0DBB9}"/>
              </a:ext>
            </a:extLst>
          </p:cNvPr>
          <p:cNvSpPr>
            <a:spLocks noGrp="1"/>
          </p:cNvSpPr>
          <p:nvPr>
            <p:ph type="title"/>
          </p:nvPr>
        </p:nvSpPr>
        <p:spPr/>
        <p:txBody>
          <a:bodyPr/>
          <a:lstStyle/>
          <a:p>
            <a:r>
              <a:rPr lang="en-US" dirty="0"/>
              <a:t>Carl D Perkins Vocational Training</a:t>
            </a:r>
            <a:br>
              <a:rPr lang="en-US" dirty="0"/>
            </a:br>
            <a:r>
              <a:rPr lang="en-US" dirty="0"/>
              <a:t>Center Programs</a:t>
            </a:r>
          </a:p>
        </p:txBody>
      </p:sp>
      <p:sp>
        <p:nvSpPr>
          <p:cNvPr id="5" name="Content Placeholder 4">
            <a:extLst>
              <a:ext uri="{FF2B5EF4-FFF2-40B4-BE49-F238E27FC236}">
                <a16:creationId xmlns:a16="http://schemas.microsoft.com/office/drawing/2014/main" id="{8514AC04-BADA-458D-A1FC-20A1BD5C66B9}"/>
              </a:ext>
            </a:extLst>
          </p:cNvPr>
          <p:cNvSpPr>
            <a:spLocks noGrp="1"/>
          </p:cNvSpPr>
          <p:nvPr>
            <p:ph idx="1"/>
          </p:nvPr>
        </p:nvSpPr>
        <p:spPr>
          <a:xfrm>
            <a:off x="1600200" y="2057400"/>
            <a:ext cx="8988552" cy="3734626"/>
          </a:xfrm>
        </p:spPr>
        <p:txBody>
          <a:bodyPr/>
          <a:lstStyle/>
          <a:p>
            <a:r>
              <a:rPr lang="en-US" sz="2800" dirty="0"/>
              <a:t>The Center currently operates several programs and services that enable consumers to achieve their vocational goals.  Our brochure can be found at this </a:t>
            </a:r>
            <a:r>
              <a:rPr lang="en-US" dirty="0">
                <a:ln>
                  <a:solidFill>
                    <a:schemeClr val="accent1"/>
                  </a:solidFill>
                </a:ln>
                <a:solidFill>
                  <a:schemeClr val="accent1">
                    <a:lumMod val="40000"/>
                    <a:lumOff val="60000"/>
                  </a:schemeClr>
                </a:solidFill>
                <a:hlinkClick r:id="rId2">
                  <a:extLst>
                    <a:ext uri="{A12FA001-AC4F-418D-AE19-62706E023703}">
                      <ahyp:hlinkClr xmlns:ahyp="http://schemas.microsoft.com/office/drawing/2018/hyperlinkcolor" val="tx"/>
                    </a:ext>
                  </a:extLst>
                </a:hlinkClick>
              </a:rPr>
              <a:t>https://kcc.ky.gov/Vocational-Rehabilitation/cdpvtc/Documents/brochure.pdf</a:t>
            </a:r>
            <a:r>
              <a:rPr lang="en-US" dirty="0">
                <a:ln>
                  <a:solidFill>
                    <a:schemeClr val="accent1"/>
                  </a:solidFill>
                </a:ln>
                <a:solidFill>
                  <a:schemeClr val="accent1">
                    <a:lumMod val="40000"/>
                    <a:lumOff val="60000"/>
                  </a:schemeClr>
                </a:solidFill>
              </a:rPr>
              <a:t> </a:t>
            </a:r>
            <a:r>
              <a:rPr lang="en-US" sz="2800" dirty="0"/>
              <a:t>and will give an excellent overview of our many programs and services.  </a:t>
            </a:r>
          </a:p>
          <a:p>
            <a:endParaRPr lang="en-US" dirty="0"/>
          </a:p>
        </p:txBody>
      </p:sp>
    </p:spTree>
    <p:extLst>
      <p:ext uri="{BB962C8B-B14F-4D97-AF65-F5344CB8AC3E}">
        <p14:creationId xmlns:p14="http://schemas.microsoft.com/office/powerpoint/2010/main" val="189036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673D6-5297-45B2-A1A5-C462977CD217}"/>
              </a:ext>
            </a:extLst>
          </p:cNvPr>
          <p:cNvSpPr>
            <a:spLocks noGrp="1"/>
          </p:cNvSpPr>
          <p:nvPr>
            <p:ph type="title"/>
          </p:nvPr>
        </p:nvSpPr>
        <p:spPr/>
        <p:txBody>
          <a:bodyPr/>
          <a:lstStyle/>
          <a:p>
            <a:r>
              <a:rPr lang="en-US" dirty="0"/>
              <a:t>Transition Services for Students</a:t>
            </a:r>
          </a:p>
        </p:txBody>
      </p:sp>
      <p:sp>
        <p:nvSpPr>
          <p:cNvPr id="5" name="Content Placeholder 4">
            <a:extLst>
              <a:ext uri="{FF2B5EF4-FFF2-40B4-BE49-F238E27FC236}">
                <a16:creationId xmlns:a16="http://schemas.microsoft.com/office/drawing/2014/main" id="{C98FB2D8-C516-4DE4-B25C-71C0EF7EF705}"/>
              </a:ext>
            </a:extLst>
          </p:cNvPr>
          <p:cNvSpPr>
            <a:spLocks noGrp="1"/>
          </p:cNvSpPr>
          <p:nvPr>
            <p:ph idx="1"/>
          </p:nvPr>
        </p:nvSpPr>
        <p:spPr>
          <a:xfrm>
            <a:off x="1143000" y="1549563"/>
            <a:ext cx="10447020" cy="4513262"/>
          </a:xfrm>
        </p:spPr>
        <p:txBody>
          <a:bodyPr/>
          <a:lstStyle/>
          <a:p>
            <a:pPr>
              <a:buFont typeface="Wingdings" panose="05000000000000000000" pitchFamily="2" charset="2"/>
              <a:buChar char="§"/>
            </a:pPr>
            <a:r>
              <a:rPr lang="en-US" sz="3200" b="1" dirty="0">
                <a:effectLst>
                  <a:outerShdw blurRad="38100" dist="38100" dir="2700000" algn="tl">
                    <a:srgbClr val="000000">
                      <a:alpha val="43137"/>
                    </a:srgbClr>
                  </a:outerShdw>
                </a:effectLst>
              </a:rPr>
              <a:t>The goal of transition services is to identify and begin working with students before they graduate so there isn’t a delay in supports when they exit school</a:t>
            </a:r>
          </a:p>
          <a:p>
            <a:pPr>
              <a:buFont typeface="Wingdings" panose="05000000000000000000" pitchFamily="2" charset="2"/>
              <a:buChar char="§"/>
            </a:pPr>
            <a:r>
              <a:rPr lang="en-US" sz="3200" b="1" dirty="0">
                <a:effectLst>
                  <a:outerShdw blurRad="38100" dist="38100" dir="2700000" algn="tl">
                    <a:srgbClr val="000000">
                      <a:alpha val="43137"/>
                    </a:srgbClr>
                  </a:outerShdw>
                </a:effectLst>
              </a:rPr>
              <a:t>Schools assist with referring students and sharing information about VR</a:t>
            </a:r>
          </a:p>
          <a:p>
            <a:pPr>
              <a:buFont typeface="Wingdings" panose="05000000000000000000" pitchFamily="2" charset="2"/>
              <a:buChar char="§"/>
            </a:pPr>
            <a:r>
              <a:rPr lang="en-US" sz="3200" b="1" dirty="0">
                <a:effectLst>
                  <a:outerShdw blurRad="38100" dist="38100" dir="2700000" algn="tl">
                    <a:srgbClr val="000000">
                      <a:alpha val="43137"/>
                    </a:srgbClr>
                  </a:outerShdw>
                </a:effectLst>
              </a:rPr>
              <a:t>VR can take applications on students in high school age 14 – 21</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349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673D6-5297-45B2-A1A5-C462977CD217}"/>
              </a:ext>
            </a:extLst>
          </p:cNvPr>
          <p:cNvSpPr>
            <a:spLocks noGrp="1"/>
          </p:cNvSpPr>
          <p:nvPr>
            <p:ph type="title"/>
          </p:nvPr>
        </p:nvSpPr>
        <p:spPr/>
        <p:txBody>
          <a:bodyPr/>
          <a:lstStyle/>
          <a:p>
            <a:r>
              <a:rPr lang="en-US" dirty="0"/>
              <a:t>Pre-Employment Transition Services</a:t>
            </a:r>
          </a:p>
        </p:txBody>
      </p:sp>
      <p:sp>
        <p:nvSpPr>
          <p:cNvPr id="5" name="Content Placeholder 4">
            <a:extLst>
              <a:ext uri="{FF2B5EF4-FFF2-40B4-BE49-F238E27FC236}">
                <a16:creationId xmlns:a16="http://schemas.microsoft.com/office/drawing/2014/main" id="{C98FB2D8-C516-4DE4-B25C-71C0EF7EF705}"/>
              </a:ext>
            </a:extLst>
          </p:cNvPr>
          <p:cNvSpPr>
            <a:spLocks noGrp="1"/>
          </p:cNvSpPr>
          <p:nvPr>
            <p:ph idx="1"/>
          </p:nvPr>
        </p:nvSpPr>
        <p:spPr>
          <a:xfrm>
            <a:off x="304800" y="1752600"/>
            <a:ext cx="11285220" cy="4310225"/>
          </a:xfrm>
        </p:spPr>
        <p:txBody>
          <a:bodyPr/>
          <a:lstStyle/>
          <a:p>
            <a:pPr>
              <a:buFont typeface="Wingdings" panose="05000000000000000000" pitchFamily="2" charset="2"/>
              <a:buChar char="§"/>
            </a:pPr>
            <a:r>
              <a:rPr lang="en-US" sz="2400" b="1" dirty="0"/>
              <a:t>The Workforce Innovation and Opportunity Act (WIOA) amends the Rehabilitation Act of 1973 and now requires vocational rehabilitation (VR) agencies to set aside at least 15% of their federal funds to provide "pre-employment transition services" to "Students with Disabilities who are eligible or potentially eligible for VR services .</a:t>
            </a:r>
          </a:p>
          <a:p>
            <a:pPr>
              <a:buFont typeface="Wingdings" panose="05000000000000000000" pitchFamily="2" charset="2"/>
              <a:buChar char="§"/>
            </a:pPr>
            <a:r>
              <a:rPr lang="en-US" sz="2400" b="1" dirty="0"/>
              <a:t>“Student (with a disability): Is in an Educational Program, is 14-22 years of age and is eligible for and receiving special education or related services under IDEA or is an individual with a disability for purposes of section 504 of the Rehabilitation Act as amended.</a:t>
            </a:r>
            <a:endParaRPr lang="en-US" b="1" dirty="0"/>
          </a:p>
        </p:txBody>
      </p:sp>
    </p:spTree>
    <p:extLst>
      <p:ext uri="{BB962C8B-B14F-4D97-AF65-F5344CB8AC3E}">
        <p14:creationId xmlns:p14="http://schemas.microsoft.com/office/powerpoint/2010/main" val="203167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464522-F086-46B4-ABED-0A5426A59BC8}"/>
              </a:ext>
            </a:extLst>
          </p:cNvPr>
          <p:cNvSpPr>
            <a:spLocks noGrp="1"/>
          </p:cNvSpPr>
          <p:nvPr>
            <p:ph type="title"/>
          </p:nvPr>
        </p:nvSpPr>
        <p:spPr/>
        <p:txBody>
          <a:bodyPr/>
          <a:lstStyle/>
          <a:p>
            <a:r>
              <a:rPr lang="en-US" dirty="0"/>
              <a:t>Division of Blind Services</a:t>
            </a:r>
          </a:p>
        </p:txBody>
      </p:sp>
      <p:sp>
        <p:nvSpPr>
          <p:cNvPr id="4" name="Footer Placeholder 3">
            <a:extLst>
              <a:ext uri="{FF2B5EF4-FFF2-40B4-BE49-F238E27FC236}">
                <a16:creationId xmlns:a16="http://schemas.microsoft.com/office/drawing/2014/main" id="{315508FB-25D1-4B2E-8460-24B56BC50B9E}"/>
              </a:ext>
            </a:extLst>
          </p:cNvPr>
          <p:cNvSpPr>
            <a:spLocks noGrp="1"/>
          </p:cNvSpPr>
          <p:nvPr>
            <p:ph type="ftr" sz="quarter" idx="4294967295"/>
          </p:nvPr>
        </p:nvSpPr>
        <p:spPr>
          <a:xfrm>
            <a:off x="0" y="6597650"/>
            <a:ext cx="3860800" cy="260350"/>
          </a:xfrm>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D38C19BD-E632-4032-AF45-350BD0E1838E}"/>
              </a:ext>
            </a:extLst>
          </p:cNvPr>
          <p:cNvSpPr>
            <a:spLocks noGrp="1"/>
          </p:cNvSpPr>
          <p:nvPr>
            <p:ph type="sldNum" sz="quarter" idx="4294967295"/>
          </p:nvPr>
        </p:nvSpPr>
        <p:spPr>
          <a:xfrm>
            <a:off x="9347200" y="6597650"/>
            <a:ext cx="2844800" cy="260350"/>
          </a:xfrm>
        </p:spPr>
        <p:txBody>
          <a:bodyPr/>
          <a:lstStyle/>
          <a:p>
            <a:fld id="{9A921324-ACD1-4D96-A420-7698398079C4}" type="slidenum">
              <a:rPr lang="en-US" altLang="en-US" smtClean="0"/>
              <a:pPr/>
              <a:t>25</a:t>
            </a:fld>
            <a:endParaRPr lang="en-US" altLang="en-US" dirty="0"/>
          </a:p>
        </p:txBody>
      </p:sp>
    </p:spTree>
    <p:extLst>
      <p:ext uri="{BB962C8B-B14F-4D97-AF65-F5344CB8AC3E}">
        <p14:creationId xmlns:p14="http://schemas.microsoft.com/office/powerpoint/2010/main" val="300227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38CF-9AE0-4C07-A61C-130D00A326D1}"/>
              </a:ext>
            </a:extLst>
          </p:cNvPr>
          <p:cNvSpPr>
            <a:spLocks noGrp="1"/>
          </p:cNvSpPr>
          <p:nvPr>
            <p:ph type="title"/>
          </p:nvPr>
        </p:nvSpPr>
        <p:spPr>
          <a:xfrm>
            <a:off x="982980" y="570667"/>
            <a:ext cx="10607040" cy="1223963"/>
          </a:xfrm>
        </p:spPr>
        <p:txBody>
          <a:bodyPr/>
          <a:lstStyle/>
          <a:p>
            <a:r>
              <a:rPr lang="en-US" dirty="0"/>
              <a:t>Division of Blind Services – Mission, Services and Goal</a:t>
            </a:r>
          </a:p>
        </p:txBody>
      </p:sp>
      <p:sp>
        <p:nvSpPr>
          <p:cNvPr id="3" name="Content Placeholder 2">
            <a:extLst>
              <a:ext uri="{FF2B5EF4-FFF2-40B4-BE49-F238E27FC236}">
                <a16:creationId xmlns:a16="http://schemas.microsoft.com/office/drawing/2014/main" id="{117DF837-B4B3-482B-A415-89AA148003E2}"/>
              </a:ext>
            </a:extLst>
          </p:cNvPr>
          <p:cNvSpPr>
            <a:spLocks noGrp="1"/>
          </p:cNvSpPr>
          <p:nvPr>
            <p:ph idx="1"/>
          </p:nvPr>
        </p:nvSpPr>
        <p:spPr>
          <a:xfrm>
            <a:off x="762000" y="1981200"/>
            <a:ext cx="10515600" cy="4169829"/>
          </a:xfrm>
        </p:spPr>
        <p:txBody>
          <a:bodyPr/>
          <a:lstStyle/>
          <a:p>
            <a:pPr marL="342900" indent="-342900">
              <a:buFont typeface="Arial" panose="020B0604020202020204" pitchFamily="34" charset="0"/>
              <a:buChar char="•"/>
            </a:pPr>
            <a:r>
              <a:rPr lang="en-US" b="1" i="0" dirty="0">
                <a:effectLst>
                  <a:outerShdw blurRad="38100" dist="38100" dir="2700000" algn="tl">
                    <a:srgbClr val="000000">
                      <a:alpha val="43137"/>
                    </a:srgbClr>
                  </a:outerShdw>
                </a:effectLst>
              </a:rPr>
              <a:t>The mission of the Kentucky Office of Vocational Rehabilitation/ Blind Services Division is to provide opportunities for employment and independence to individuals with visual disabilities. </a:t>
            </a:r>
          </a:p>
          <a:p>
            <a:pPr marL="342900" indent="-342900">
              <a:buFont typeface="Arial" panose="020B0604020202020204" pitchFamily="34" charset="0"/>
              <a:buChar char="•"/>
            </a:pPr>
            <a:r>
              <a:rPr lang="en-US" b="1" i="0" dirty="0">
                <a:effectLst>
                  <a:outerShdw blurRad="38100" dist="38100" dir="2700000" algn="tl">
                    <a:srgbClr val="000000">
                      <a:alpha val="43137"/>
                    </a:srgbClr>
                  </a:outerShdw>
                </a:effectLst>
              </a:rPr>
              <a:t>We serve Kentuckians who are visually impaired or blind and assist individuals in obtaining and maintaining employment, economic self-sufficiency and independence. </a:t>
            </a:r>
            <a:endParaRPr lang="en-US" b="1"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237F066B-A516-4185-92ED-8667A640C223}"/>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EBD3CDF6-3D7E-4F23-BFC4-BC324B39B837}"/>
              </a:ext>
            </a:extLst>
          </p:cNvPr>
          <p:cNvSpPr>
            <a:spLocks noGrp="1"/>
          </p:cNvSpPr>
          <p:nvPr>
            <p:ph type="sldNum" sz="quarter" idx="11"/>
          </p:nvPr>
        </p:nvSpPr>
        <p:spPr/>
        <p:txBody>
          <a:bodyPr/>
          <a:lstStyle/>
          <a:p>
            <a:fld id="{9A921324-ACD1-4D96-A420-7698398079C4}" type="slidenum">
              <a:rPr lang="en-US" altLang="en-US" smtClean="0"/>
              <a:pPr/>
              <a:t>26</a:t>
            </a:fld>
            <a:endParaRPr lang="en-US" altLang="en-US" dirty="0"/>
          </a:p>
        </p:txBody>
      </p:sp>
    </p:spTree>
    <p:extLst>
      <p:ext uri="{BB962C8B-B14F-4D97-AF65-F5344CB8AC3E}">
        <p14:creationId xmlns:p14="http://schemas.microsoft.com/office/powerpoint/2010/main" val="1394069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38CF-9AE0-4C07-A61C-130D00A326D1}"/>
              </a:ext>
            </a:extLst>
          </p:cNvPr>
          <p:cNvSpPr>
            <a:spLocks noGrp="1"/>
          </p:cNvSpPr>
          <p:nvPr>
            <p:ph type="title"/>
          </p:nvPr>
        </p:nvSpPr>
        <p:spPr/>
        <p:txBody>
          <a:bodyPr/>
          <a:lstStyle/>
          <a:p>
            <a:r>
              <a:rPr lang="en-US" dirty="0"/>
              <a:t>Division of Blind Services - Programs</a:t>
            </a:r>
          </a:p>
        </p:txBody>
      </p:sp>
      <p:sp>
        <p:nvSpPr>
          <p:cNvPr id="3" name="Content Placeholder 2">
            <a:extLst>
              <a:ext uri="{FF2B5EF4-FFF2-40B4-BE49-F238E27FC236}">
                <a16:creationId xmlns:a16="http://schemas.microsoft.com/office/drawing/2014/main" id="{117DF837-B4B3-482B-A415-89AA148003E2}"/>
              </a:ext>
            </a:extLst>
          </p:cNvPr>
          <p:cNvSpPr>
            <a:spLocks noGrp="1"/>
          </p:cNvSpPr>
          <p:nvPr>
            <p:ph idx="1"/>
          </p:nvPr>
        </p:nvSpPr>
        <p:spPr>
          <a:xfrm>
            <a:off x="457200" y="1557339"/>
            <a:ext cx="10131552" cy="4234687"/>
          </a:xfrm>
        </p:spPr>
        <p:txBody>
          <a:bodyPr/>
          <a:lstStyle/>
          <a:p>
            <a:pPr marL="342900" indent="-342900">
              <a:buFont typeface="Arial" panose="020B0604020202020204" pitchFamily="34" charset="0"/>
              <a:buChar char="•"/>
            </a:pPr>
            <a:r>
              <a:rPr lang="en-US" sz="2000" b="1" i="0" dirty="0">
                <a:effectLst>
                  <a:outerShdw blurRad="38100" dist="38100" dir="2700000" algn="tl">
                    <a:srgbClr val="000000">
                      <a:alpha val="43137"/>
                    </a:srgbClr>
                  </a:outerShdw>
                </a:effectLst>
              </a:rPr>
              <a:t>Our programs and services provide individuals with visual disabilities the tools they need to become more independent in their homes, schools, workplaces and communities. </a:t>
            </a:r>
          </a:p>
          <a:p>
            <a:pPr marL="342900" indent="-342900">
              <a:buFont typeface="Arial" panose="020B0604020202020204" pitchFamily="34" charset="0"/>
              <a:buChar char="•"/>
            </a:pPr>
            <a:r>
              <a:rPr lang="en-US" sz="2000" b="1" i="0" dirty="0">
                <a:effectLst>
                  <a:outerShdw blurRad="38100" dist="38100" dir="2700000" algn="tl">
                    <a:srgbClr val="000000">
                      <a:alpha val="43137"/>
                    </a:srgbClr>
                  </a:outerShdw>
                </a:effectLst>
              </a:rPr>
              <a:t>These programs include </a:t>
            </a:r>
          </a:p>
          <a:p>
            <a:pPr marL="1314450" lvl="1" indent="-342900">
              <a:buFont typeface="Arial" panose="020B0604020202020204" pitchFamily="34" charset="0"/>
              <a:buChar char="•"/>
            </a:pPr>
            <a:r>
              <a:rPr lang="en-US" sz="2000" b="1" i="0" dirty="0">
                <a:effectLst>
                  <a:outerShdw blurRad="38100" dist="38100" dir="2700000" algn="tl">
                    <a:srgbClr val="000000">
                      <a:alpha val="43137"/>
                    </a:srgbClr>
                  </a:outerShdw>
                </a:effectLst>
              </a:rPr>
              <a:t>McDowell Rehabilitation Center (training in low vision and blindness skills)</a:t>
            </a:r>
          </a:p>
          <a:p>
            <a:pPr marL="1314450" lvl="1" indent="-342900">
              <a:buFont typeface="Arial" panose="020B0604020202020204" pitchFamily="34" charset="0"/>
              <a:buChar char="•"/>
            </a:pPr>
            <a:r>
              <a:rPr lang="en-US" sz="2000" b="1" i="0" dirty="0">
                <a:effectLst>
                  <a:outerShdw blurRad="38100" dist="38100" dir="2700000" algn="tl">
                    <a:srgbClr val="000000">
                      <a:alpha val="43137"/>
                    </a:srgbClr>
                  </a:outerShdw>
                </a:effectLst>
              </a:rPr>
              <a:t>Independent Living and Older Blind Program</a:t>
            </a:r>
          </a:p>
          <a:p>
            <a:pPr marL="1314450" lvl="1" indent="-342900">
              <a:buFont typeface="Arial" panose="020B0604020202020204" pitchFamily="34" charset="0"/>
              <a:buChar char="•"/>
            </a:pPr>
            <a:r>
              <a:rPr lang="en-US" sz="2000" b="1" i="0" dirty="0">
                <a:effectLst>
                  <a:outerShdw blurRad="38100" dist="38100" dir="2700000" algn="tl">
                    <a:srgbClr val="000000">
                      <a:alpha val="43137"/>
                    </a:srgbClr>
                  </a:outerShdw>
                </a:effectLst>
              </a:rPr>
              <a:t>Orientation and Mobility Services</a:t>
            </a:r>
          </a:p>
          <a:p>
            <a:pPr marL="1314450" lvl="1" indent="-342900">
              <a:buFont typeface="Arial" panose="020B0604020202020204" pitchFamily="34" charset="0"/>
              <a:buChar char="•"/>
            </a:pPr>
            <a:r>
              <a:rPr lang="en-US" sz="2000" b="1" i="0" dirty="0">
                <a:effectLst>
                  <a:outerShdw blurRad="38100" dist="38100" dir="2700000" algn="tl">
                    <a:srgbClr val="000000">
                      <a:alpha val="43137"/>
                    </a:srgbClr>
                  </a:outerShdw>
                </a:effectLst>
              </a:rPr>
              <a:t>Deaf Blind Program</a:t>
            </a:r>
          </a:p>
          <a:p>
            <a:pPr marL="1314450" lvl="1" indent="-342900">
              <a:buFont typeface="Arial" panose="020B0604020202020204" pitchFamily="34" charset="0"/>
              <a:buChar char="•"/>
            </a:pPr>
            <a:r>
              <a:rPr lang="en-US" sz="2000" b="1" i="0" dirty="0">
                <a:effectLst>
                  <a:outerShdw blurRad="38100" dist="38100" dir="2700000" algn="tl">
                    <a:srgbClr val="000000">
                      <a:alpha val="43137"/>
                    </a:srgbClr>
                  </a:outerShdw>
                </a:effectLst>
              </a:rPr>
              <a:t>Bioptic Driving Program. </a:t>
            </a:r>
            <a:endParaRPr lang="en-US" sz="3600" b="1"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237F066B-A516-4185-92ED-8667A640C223}"/>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EBD3CDF6-3D7E-4F23-BFC4-BC324B39B837}"/>
              </a:ext>
            </a:extLst>
          </p:cNvPr>
          <p:cNvSpPr>
            <a:spLocks noGrp="1"/>
          </p:cNvSpPr>
          <p:nvPr>
            <p:ph type="sldNum" sz="quarter" idx="11"/>
          </p:nvPr>
        </p:nvSpPr>
        <p:spPr/>
        <p:txBody>
          <a:bodyPr/>
          <a:lstStyle/>
          <a:p>
            <a:fld id="{9A921324-ACD1-4D96-A420-7698398079C4}" type="slidenum">
              <a:rPr lang="en-US" altLang="en-US" smtClean="0"/>
              <a:pPr/>
              <a:t>27</a:t>
            </a:fld>
            <a:endParaRPr lang="en-US" altLang="en-US" dirty="0"/>
          </a:p>
        </p:txBody>
      </p:sp>
    </p:spTree>
    <p:extLst>
      <p:ext uri="{BB962C8B-B14F-4D97-AF65-F5344CB8AC3E}">
        <p14:creationId xmlns:p14="http://schemas.microsoft.com/office/powerpoint/2010/main" val="3854552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5EA944-2748-43C8-92A6-AFF5CD0A1793}"/>
              </a:ext>
            </a:extLst>
          </p:cNvPr>
          <p:cNvSpPr>
            <a:spLocks noGrp="1"/>
          </p:cNvSpPr>
          <p:nvPr>
            <p:ph type="title"/>
          </p:nvPr>
        </p:nvSpPr>
        <p:spPr/>
        <p:txBody>
          <a:bodyPr/>
          <a:lstStyle/>
          <a:p>
            <a:r>
              <a:rPr lang="en-US" dirty="0"/>
              <a:t>Division of Kentucky Business Enterprises</a:t>
            </a:r>
          </a:p>
        </p:txBody>
      </p:sp>
      <p:sp>
        <p:nvSpPr>
          <p:cNvPr id="4" name="Footer Placeholder 3">
            <a:extLst>
              <a:ext uri="{FF2B5EF4-FFF2-40B4-BE49-F238E27FC236}">
                <a16:creationId xmlns:a16="http://schemas.microsoft.com/office/drawing/2014/main" id="{329CDACE-DED3-4DED-8FCD-27B30F3BFE56}"/>
              </a:ext>
            </a:extLst>
          </p:cNvPr>
          <p:cNvSpPr>
            <a:spLocks noGrp="1"/>
          </p:cNvSpPr>
          <p:nvPr>
            <p:ph type="ftr" sz="quarter" idx="4294967295"/>
          </p:nvPr>
        </p:nvSpPr>
        <p:spPr>
          <a:xfrm>
            <a:off x="0" y="6597650"/>
            <a:ext cx="3860800" cy="260350"/>
          </a:xfrm>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C949514F-832E-4D14-A789-BC770CCD92EE}"/>
              </a:ext>
            </a:extLst>
          </p:cNvPr>
          <p:cNvSpPr>
            <a:spLocks noGrp="1"/>
          </p:cNvSpPr>
          <p:nvPr>
            <p:ph type="sldNum" sz="quarter" idx="4294967295"/>
          </p:nvPr>
        </p:nvSpPr>
        <p:spPr>
          <a:xfrm>
            <a:off x="9347200" y="6597650"/>
            <a:ext cx="2844800" cy="260350"/>
          </a:xfrm>
        </p:spPr>
        <p:txBody>
          <a:bodyPr/>
          <a:lstStyle/>
          <a:p>
            <a:fld id="{9A921324-ACD1-4D96-A420-7698398079C4}" type="slidenum">
              <a:rPr lang="en-US" altLang="en-US" smtClean="0"/>
              <a:pPr/>
              <a:t>28</a:t>
            </a:fld>
            <a:endParaRPr lang="en-US" altLang="en-US" dirty="0"/>
          </a:p>
        </p:txBody>
      </p:sp>
    </p:spTree>
    <p:extLst>
      <p:ext uri="{BB962C8B-B14F-4D97-AF65-F5344CB8AC3E}">
        <p14:creationId xmlns:p14="http://schemas.microsoft.com/office/powerpoint/2010/main" val="4152049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969A-5624-4E2D-87BE-76E886AD0124}"/>
              </a:ext>
            </a:extLst>
          </p:cNvPr>
          <p:cNvSpPr>
            <a:spLocks noGrp="1"/>
          </p:cNvSpPr>
          <p:nvPr>
            <p:ph type="title"/>
          </p:nvPr>
        </p:nvSpPr>
        <p:spPr>
          <a:xfrm>
            <a:off x="914400" y="609601"/>
            <a:ext cx="10591800" cy="990600"/>
          </a:xfrm>
        </p:spPr>
        <p:txBody>
          <a:bodyPr/>
          <a:lstStyle/>
          <a:p>
            <a:r>
              <a:rPr lang="en-US" sz="4000" dirty="0"/>
              <a:t>Division of </a:t>
            </a:r>
            <a:r>
              <a:rPr lang="en-US" sz="4400" dirty="0"/>
              <a:t>Kentucky</a:t>
            </a:r>
            <a:r>
              <a:rPr lang="en-US" sz="4000" dirty="0"/>
              <a:t> Business Enterprises</a:t>
            </a:r>
          </a:p>
        </p:txBody>
      </p:sp>
      <p:sp>
        <p:nvSpPr>
          <p:cNvPr id="3" name="Text Placeholder 2">
            <a:extLst>
              <a:ext uri="{FF2B5EF4-FFF2-40B4-BE49-F238E27FC236}">
                <a16:creationId xmlns:a16="http://schemas.microsoft.com/office/drawing/2014/main" id="{CB5D000F-32EB-4D4D-98CA-90D97CEF3040}"/>
              </a:ext>
            </a:extLst>
          </p:cNvPr>
          <p:cNvSpPr>
            <a:spLocks noGrp="1"/>
          </p:cNvSpPr>
          <p:nvPr>
            <p:ph type="body" idx="1"/>
          </p:nvPr>
        </p:nvSpPr>
        <p:spPr>
          <a:xfrm>
            <a:off x="762000" y="2057400"/>
            <a:ext cx="9829800" cy="4054476"/>
          </a:xfrm>
        </p:spPr>
        <p:txBody>
          <a:bodyPr/>
          <a:lstStyle/>
          <a:p>
            <a:r>
              <a:rPr lang="en-US" b="1" dirty="0">
                <a:effectLst>
                  <a:outerShdw blurRad="38100" dist="38100" dir="2700000" algn="tl">
                    <a:srgbClr val="000000">
                      <a:alpha val="43137"/>
                    </a:srgbClr>
                  </a:outerShdw>
                </a:effectLst>
              </a:rPr>
              <a:t>Kentucky Business Enterprises (KBE) is one of the nation's leading vending and food service programs operated by people who are visually impaired or blind. The program trains and places individuals as self-employed operators of snack bars, dining facilities and automated vending facilities in public and private buildings across the state.</a:t>
            </a:r>
          </a:p>
          <a:p>
            <a:endParaRPr lang="en-US" dirty="0"/>
          </a:p>
        </p:txBody>
      </p:sp>
    </p:spTree>
    <p:extLst>
      <p:ext uri="{BB962C8B-B14F-4D97-AF65-F5344CB8AC3E}">
        <p14:creationId xmlns:p14="http://schemas.microsoft.com/office/powerpoint/2010/main" val="7106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6AD0-42FE-41E8-91D7-B1349C812841}"/>
              </a:ext>
            </a:extLst>
          </p:cNvPr>
          <p:cNvSpPr>
            <a:spLocks noGrp="1"/>
          </p:cNvSpPr>
          <p:nvPr>
            <p:ph type="title"/>
          </p:nvPr>
        </p:nvSpPr>
        <p:spPr/>
        <p:txBody>
          <a:bodyPr/>
          <a:lstStyle/>
          <a:p>
            <a:r>
              <a:rPr lang="en-US" dirty="0"/>
              <a:t>OVR Mission Statement</a:t>
            </a:r>
          </a:p>
        </p:txBody>
      </p:sp>
      <p:sp>
        <p:nvSpPr>
          <p:cNvPr id="3" name="Content Placeholder 2">
            <a:extLst>
              <a:ext uri="{FF2B5EF4-FFF2-40B4-BE49-F238E27FC236}">
                <a16:creationId xmlns:a16="http://schemas.microsoft.com/office/drawing/2014/main" id="{671F26FF-31CD-4207-B63A-E0CACC56C08E}"/>
              </a:ext>
            </a:extLst>
          </p:cNvPr>
          <p:cNvSpPr>
            <a:spLocks noGrp="1"/>
          </p:cNvSpPr>
          <p:nvPr>
            <p:ph sz="half" idx="1"/>
          </p:nvPr>
        </p:nvSpPr>
        <p:spPr/>
        <p:txBody>
          <a:bodyPr/>
          <a:lstStyle/>
          <a:p>
            <a:pPr marL="0" indent="0" algn="ctr">
              <a:buNone/>
            </a:pPr>
            <a:r>
              <a:rPr lang="en-US" sz="3200" b="1" dirty="0">
                <a:effectLst>
                  <a:outerShdw blurRad="38100" dist="38100" dir="2700000" algn="tl">
                    <a:srgbClr val="000000">
                      <a:alpha val="43137"/>
                    </a:srgbClr>
                  </a:outerShdw>
                </a:effectLst>
              </a:rPr>
              <a:t>To empower Kentuckians with disabilities to maximize independence and economic security through competitive, integrated employment. </a:t>
            </a:r>
          </a:p>
        </p:txBody>
      </p:sp>
      <p:pic>
        <p:nvPicPr>
          <p:cNvPr id="10" name="Content Placeholder 9" descr="Commonwealth of Kentucky Motto Flag for United We Stand Divided We Fall">
            <a:extLst>
              <a:ext uri="{FF2B5EF4-FFF2-40B4-BE49-F238E27FC236}">
                <a16:creationId xmlns:a16="http://schemas.microsoft.com/office/drawing/2014/main" id="{2362BABE-7F68-44C0-8857-6C6B0AC53A7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7400" y="2137569"/>
            <a:ext cx="4648200" cy="3098800"/>
          </a:xfrm>
        </p:spPr>
      </p:pic>
      <p:sp>
        <p:nvSpPr>
          <p:cNvPr id="5" name="Slide Number Placeholder 4">
            <a:extLst>
              <a:ext uri="{FF2B5EF4-FFF2-40B4-BE49-F238E27FC236}">
                <a16:creationId xmlns:a16="http://schemas.microsoft.com/office/drawing/2014/main" id="{AEA94ACB-D6F6-4219-B363-EB832BD339C0}"/>
              </a:ext>
            </a:extLst>
          </p:cNvPr>
          <p:cNvSpPr>
            <a:spLocks noGrp="1"/>
          </p:cNvSpPr>
          <p:nvPr>
            <p:ph type="sldNum" sz="quarter" idx="11"/>
          </p:nvPr>
        </p:nvSpPr>
        <p:spPr/>
        <p:txBody>
          <a:bodyPr/>
          <a:lstStyle/>
          <a:p>
            <a:fld id="{9A921324-ACD1-4D96-A420-7698398079C4}" type="slidenum">
              <a:rPr lang="en-US" altLang="en-US" smtClean="0"/>
              <a:pPr/>
              <a:t>3</a:t>
            </a:fld>
            <a:endParaRPr lang="en-US" altLang="en-US" dirty="0"/>
          </a:p>
        </p:txBody>
      </p:sp>
      <p:sp>
        <p:nvSpPr>
          <p:cNvPr id="4" name="Footer Placeholder 3">
            <a:extLst>
              <a:ext uri="{FF2B5EF4-FFF2-40B4-BE49-F238E27FC236}">
                <a16:creationId xmlns:a16="http://schemas.microsoft.com/office/drawing/2014/main" id="{030F2716-20AE-474D-90BE-DD41C55D6FA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kcc.ky.gov/Vocational-Rehabilitation </a:t>
            </a:r>
            <a:endParaRPr lang="en-US" altLang="en-US" dirty="0"/>
          </a:p>
        </p:txBody>
      </p:sp>
    </p:spTree>
    <p:extLst>
      <p:ext uri="{BB962C8B-B14F-4D97-AF65-F5344CB8AC3E}">
        <p14:creationId xmlns:p14="http://schemas.microsoft.com/office/powerpoint/2010/main" val="82605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0148-6DF6-4C10-8931-BD5D488CF8E8}"/>
              </a:ext>
            </a:extLst>
          </p:cNvPr>
          <p:cNvSpPr>
            <a:spLocks noGrp="1"/>
          </p:cNvSpPr>
          <p:nvPr>
            <p:ph type="title"/>
          </p:nvPr>
        </p:nvSpPr>
        <p:spPr>
          <a:xfrm>
            <a:off x="792480" y="457200"/>
            <a:ext cx="11018520" cy="1223963"/>
          </a:xfrm>
        </p:spPr>
        <p:txBody>
          <a:bodyPr/>
          <a:lstStyle/>
          <a:p>
            <a:r>
              <a:rPr lang="en-US" sz="4400" dirty="0"/>
              <a:t>Kentucky Office of Vocational Rehabilitation</a:t>
            </a:r>
            <a:endParaRPr lang="en-US" dirty="0"/>
          </a:p>
        </p:txBody>
      </p:sp>
      <p:sp>
        <p:nvSpPr>
          <p:cNvPr id="3" name="Content Placeholder 2">
            <a:extLst>
              <a:ext uri="{FF2B5EF4-FFF2-40B4-BE49-F238E27FC236}">
                <a16:creationId xmlns:a16="http://schemas.microsoft.com/office/drawing/2014/main" id="{8DF2F79E-88E2-4637-A04E-268EABCAD659}"/>
              </a:ext>
            </a:extLst>
          </p:cNvPr>
          <p:cNvSpPr>
            <a:spLocks noGrp="1"/>
          </p:cNvSpPr>
          <p:nvPr>
            <p:ph idx="1"/>
          </p:nvPr>
        </p:nvSpPr>
        <p:spPr>
          <a:xfrm>
            <a:off x="1541865" y="2054201"/>
            <a:ext cx="8988552" cy="4133088"/>
          </a:xfrm>
          <a:ln>
            <a:solidFill>
              <a:schemeClr val="accent1"/>
            </a:solidFill>
          </a:ln>
          <a:effectLst/>
        </p:spPr>
        <p:txBody>
          <a:bodyPr/>
          <a:lstStyle/>
          <a:p>
            <a:pPr marL="0" indent="0" algn="ctr">
              <a:buNone/>
            </a:pPr>
            <a:r>
              <a:rPr lang="en-US" dirty="0"/>
              <a:t>Central Office</a:t>
            </a:r>
          </a:p>
          <a:p>
            <a:pPr marL="0" indent="0" algn="ctr">
              <a:buNone/>
            </a:pPr>
            <a:r>
              <a:rPr lang="en-US" dirty="0"/>
              <a:t>500 Mero Street, 4</a:t>
            </a:r>
            <a:r>
              <a:rPr lang="en-US" baseline="30000" dirty="0"/>
              <a:t>th</a:t>
            </a:r>
            <a:r>
              <a:rPr lang="en-US" dirty="0"/>
              <a:t> Floor</a:t>
            </a:r>
          </a:p>
          <a:p>
            <a:pPr marL="0" indent="0" algn="ctr">
              <a:buNone/>
            </a:pPr>
            <a:r>
              <a:rPr lang="en-US" dirty="0"/>
              <a:t>Frankfort, KY 40601</a:t>
            </a:r>
          </a:p>
          <a:p>
            <a:pPr marL="0" indent="0" algn="ctr">
              <a:buNone/>
            </a:pPr>
            <a:r>
              <a:rPr lang="en-US" dirty="0"/>
              <a:t>502-564-4440</a:t>
            </a:r>
          </a:p>
          <a:p>
            <a:pPr marL="0" indent="0" algn="ctr">
              <a:buNone/>
            </a:pPr>
            <a:r>
              <a:rPr lang="en-US" dirty="0">
                <a:ln>
                  <a:solidFill>
                    <a:schemeClr val="accent1"/>
                  </a:solidFill>
                </a:ln>
                <a:hlinkClick r:id="rId2">
                  <a:extLst>
                    <a:ext uri="{A12FA001-AC4F-418D-AE19-62706E023703}">
                      <ahyp:hlinkClr xmlns:ahyp="http://schemas.microsoft.com/office/drawing/2018/hyperlinkcolor" val="tx"/>
                    </a:ext>
                  </a:extLst>
                </a:hlinkClick>
              </a:rPr>
              <a:t>https://kcc.ky.gov/Vocational-Rehabilitation/Pages/aboutus.aspx</a:t>
            </a:r>
            <a:endParaRPr lang="en-US" dirty="0">
              <a:ln>
                <a:solidFill>
                  <a:schemeClr val="accent1"/>
                </a:solidFill>
              </a:ln>
            </a:endParaRPr>
          </a:p>
        </p:txBody>
      </p:sp>
      <p:sp>
        <p:nvSpPr>
          <p:cNvPr id="4" name="Footer Placeholder 3">
            <a:extLst>
              <a:ext uri="{FF2B5EF4-FFF2-40B4-BE49-F238E27FC236}">
                <a16:creationId xmlns:a16="http://schemas.microsoft.com/office/drawing/2014/main" id="{535E0045-0DDB-4701-A3A1-46662D382DCA}"/>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5977FEF0-8A57-46EC-9459-3745713C97DD}"/>
              </a:ext>
            </a:extLst>
          </p:cNvPr>
          <p:cNvSpPr>
            <a:spLocks noGrp="1"/>
          </p:cNvSpPr>
          <p:nvPr>
            <p:ph type="sldNum" sz="quarter" idx="11"/>
          </p:nvPr>
        </p:nvSpPr>
        <p:spPr/>
        <p:txBody>
          <a:bodyPr/>
          <a:lstStyle/>
          <a:p>
            <a:fld id="{9A921324-ACD1-4D96-A420-7698398079C4}" type="slidenum">
              <a:rPr lang="en-US" altLang="en-US" smtClean="0"/>
              <a:pPr/>
              <a:t>30</a:t>
            </a:fld>
            <a:endParaRPr lang="en-US" altLang="en-US" dirty="0"/>
          </a:p>
        </p:txBody>
      </p:sp>
    </p:spTree>
    <p:extLst>
      <p:ext uri="{BB962C8B-B14F-4D97-AF65-F5344CB8AC3E}">
        <p14:creationId xmlns:p14="http://schemas.microsoft.com/office/powerpoint/2010/main" val="381860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0E88-C08B-43C3-9143-7DA7EB4BC39B}"/>
              </a:ext>
            </a:extLst>
          </p:cNvPr>
          <p:cNvSpPr>
            <a:spLocks noGrp="1"/>
          </p:cNvSpPr>
          <p:nvPr>
            <p:ph type="title"/>
          </p:nvPr>
        </p:nvSpPr>
        <p:spPr/>
        <p:txBody>
          <a:bodyPr/>
          <a:lstStyle/>
          <a:p>
            <a:r>
              <a:rPr lang="en-US" dirty="0"/>
              <a:t>Vocational Rehabilitation in Kentucky</a:t>
            </a:r>
          </a:p>
        </p:txBody>
      </p:sp>
      <p:sp>
        <p:nvSpPr>
          <p:cNvPr id="5" name="Text Placeholder 4">
            <a:extLst>
              <a:ext uri="{FF2B5EF4-FFF2-40B4-BE49-F238E27FC236}">
                <a16:creationId xmlns:a16="http://schemas.microsoft.com/office/drawing/2014/main" id="{2FE57347-1D3C-4CA9-ABFC-FAD7E8929DEF}"/>
              </a:ext>
            </a:extLst>
          </p:cNvPr>
          <p:cNvSpPr>
            <a:spLocks noGrp="1"/>
          </p:cNvSpPr>
          <p:nvPr>
            <p:ph type="body" sz="half" idx="1"/>
          </p:nvPr>
        </p:nvSpPr>
        <p:spPr>
          <a:xfrm>
            <a:off x="490396" y="1850631"/>
            <a:ext cx="5410202" cy="4495800"/>
          </a:xfrm>
        </p:spPr>
        <p:txBody>
          <a:bodyPr/>
          <a:lstStyle/>
          <a:p>
            <a:r>
              <a:rPr lang="en-US" b="1" dirty="0"/>
              <a:t>15.8% of people with disabilities in Kentucky.</a:t>
            </a:r>
          </a:p>
          <a:p>
            <a:r>
              <a:rPr lang="en-US" b="1" dirty="0"/>
              <a:t>27% are </a:t>
            </a:r>
            <a:r>
              <a:rPr lang="en-US" sz="2400" b="1" dirty="0"/>
              <a:t>employed</a:t>
            </a:r>
            <a:r>
              <a:rPr lang="en-US" b="1" dirty="0"/>
              <a:t>.</a:t>
            </a:r>
          </a:p>
          <a:p>
            <a:r>
              <a:rPr lang="en-US" b="1" dirty="0"/>
              <a:t>4% are unemployed.</a:t>
            </a:r>
          </a:p>
          <a:p>
            <a:r>
              <a:rPr lang="en-US" b="1" dirty="0"/>
              <a:t>69% are not in the workforce</a:t>
            </a:r>
          </a:p>
          <a:p>
            <a:r>
              <a:rPr lang="en-US" b="1" dirty="0"/>
              <a:t>68 % employment rate for people without disabilities. </a:t>
            </a:r>
          </a:p>
        </p:txBody>
      </p:sp>
      <p:pic>
        <p:nvPicPr>
          <p:cNvPr id="11" name="Content Placeholder 10" descr="Two workers inside a warehouse">
            <a:extLst>
              <a:ext uri="{FF2B5EF4-FFF2-40B4-BE49-F238E27FC236}">
                <a16:creationId xmlns:a16="http://schemas.microsoft.com/office/drawing/2014/main" id="{DC837308-0312-41A7-A7EB-25CB4164039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7276141" y="2819400"/>
            <a:ext cx="3315657" cy="2433519"/>
          </a:xfrm>
        </p:spPr>
      </p:pic>
      <p:sp>
        <p:nvSpPr>
          <p:cNvPr id="7" name="Footer Placeholder 6">
            <a:extLst>
              <a:ext uri="{FF2B5EF4-FFF2-40B4-BE49-F238E27FC236}">
                <a16:creationId xmlns:a16="http://schemas.microsoft.com/office/drawing/2014/main" id="{ED9E9FA8-8406-4669-B4D4-07B9046D3F54}"/>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8" name="Slide Number Placeholder 7">
            <a:extLst>
              <a:ext uri="{FF2B5EF4-FFF2-40B4-BE49-F238E27FC236}">
                <a16:creationId xmlns:a16="http://schemas.microsoft.com/office/drawing/2014/main" id="{A417AB58-9405-4515-B33E-480300A3AD47}"/>
              </a:ext>
            </a:extLst>
          </p:cNvPr>
          <p:cNvSpPr>
            <a:spLocks noGrp="1"/>
          </p:cNvSpPr>
          <p:nvPr>
            <p:ph type="sldNum" sz="quarter" idx="11"/>
          </p:nvPr>
        </p:nvSpPr>
        <p:spPr/>
        <p:txBody>
          <a:bodyPr/>
          <a:lstStyle/>
          <a:p>
            <a:fld id="{9A921324-ACD1-4D96-A420-7698398079C4}" type="slidenum">
              <a:rPr lang="en-US" altLang="en-US" smtClean="0"/>
              <a:pPr/>
              <a:t>4</a:t>
            </a:fld>
            <a:endParaRPr lang="en-US" altLang="en-US" dirty="0"/>
          </a:p>
        </p:txBody>
      </p:sp>
      <p:sp>
        <p:nvSpPr>
          <p:cNvPr id="3" name="TextBox 2">
            <a:extLst>
              <a:ext uri="{FF2B5EF4-FFF2-40B4-BE49-F238E27FC236}">
                <a16:creationId xmlns:a16="http://schemas.microsoft.com/office/drawing/2014/main" id="{B2B5DCE0-9848-E13A-A42A-A3F87F76EBA5}"/>
              </a:ext>
            </a:extLst>
          </p:cNvPr>
          <p:cNvSpPr txBox="1"/>
          <p:nvPr/>
        </p:nvSpPr>
        <p:spPr>
          <a:xfrm>
            <a:off x="914400" y="1194938"/>
            <a:ext cx="9448800" cy="584775"/>
          </a:xfrm>
          <a:prstGeom prst="rect">
            <a:avLst/>
          </a:prstGeom>
          <a:noFill/>
        </p:spPr>
        <p:txBody>
          <a:bodyPr wrap="square" rtlCol="0">
            <a:spAutoFit/>
          </a:bodyPr>
          <a:lstStyle/>
          <a:p>
            <a:pPr marL="0" indent="0" algn="ctr">
              <a:buNone/>
            </a:pPr>
            <a:r>
              <a:rPr lang="en-US" sz="3200" b="1" dirty="0">
                <a:solidFill>
                  <a:schemeClr val="bg1"/>
                </a:solidFill>
              </a:rPr>
              <a:t>According to the WIOA State Plan 2020-2023</a:t>
            </a:r>
          </a:p>
        </p:txBody>
      </p:sp>
    </p:spTree>
    <p:extLst>
      <p:ext uri="{BB962C8B-B14F-4D97-AF65-F5344CB8AC3E}">
        <p14:creationId xmlns:p14="http://schemas.microsoft.com/office/powerpoint/2010/main" val="356909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DB83-842F-46DF-BA8F-74FFC9FB0B83}"/>
              </a:ext>
            </a:extLst>
          </p:cNvPr>
          <p:cNvSpPr>
            <a:spLocks noGrp="1"/>
          </p:cNvSpPr>
          <p:nvPr>
            <p:ph type="title"/>
          </p:nvPr>
        </p:nvSpPr>
        <p:spPr>
          <a:xfrm>
            <a:off x="822960" y="333377"/>
            <a:ext cx="10149840" cy="504823"/>
          </a:xfrm>
        </p:spPr>
        <p:txBody>
          <a:bodyPr/>
          <a:lstStyle/>
          <a:p>
            <a:r>
              <a:rPr lang="en-US" dirty="0"/>
              <a:t>Funding</a:t>
            </a:r>
          </a:p>
        </p:txBody>
      </p:sp>
      <p:sp>
        <p:nvSpPr>
          <p:cNvPr id="3" name="Content Placeholder 2">
            <a:extLst>
              <a:ext uri="{FF2B5EF4-FFF2-40B4-BE49-F238E27FC236}">
                <a16:creationId xmlns:a16="http://schemas.microsoft.com/office/drawing/2014/main" id="{C9E945DB-A0C0-470B-BFE2-8230B91ACB73}"/>
              </a:ext>
            </a:extLst>
          </p:cNvPr>
          <p:cNvSpPr>
            <a:spLocks noGrp="1"/>
          </p:cNvSpPr>
          <p:nvPr>
            <p:ph idx="1"/>
          </p:nvPr>
        </p:nvSpPr>
        <p:spPr>
          <a:xfrm>
            <a:off x="304800" y="1190623"/>
            <a:ext cx="10591799" cy="5334000"/>
          </a:xfrm>
        </p:spPr>
        <p:txBody>
          <a:bodyPr/>
          <a:lstStyle/>
          <a:p>
            <a:r>
              <a:rPr lang="en-US" sz="2400" b="1" dirty="0">
                <a:effectLst>
                  <a:outerShdw blurRad="38100" dist="38100" dir="2700000" algn="tl">
                    <a:srgbClr val="000000">
                      <a:alpha val="43137"/>
                    </a:srgbClr>
                  </a:outerShdw>
                </a:effectLst>
                <a:latin typeface="+mj-lt"/>
                <a:ea typeface="Calibri" panose="020F0502020204030204" pitchFamily="34" charset="0"/>
              </a:rPr>
              <a:t>Federal Oversight Agency:  Department of Education-Rehabilitation Services Administration </a:t>
            </a:r>
          </a:p>
          <a:p>
            <a:r>
              <a:rPr lang="en-US" sz="2400" b="1" dirty="0">
                <a:effectLst>
                  <a:outerShdw blurRad="38100" dist="38100" dir="2700000" algn="tl">
                    <a:srgbClr val="000000">
                      <a:alpha val="43137"/>
                    </a:srgbClr>
                  </a:outerShdw>
                </a:effectLst>
                <a:latin typeface="+mj-lt"/>
                <a:ea typeface="Calibri" panose="020F0502020204030204" pitchFamily="34" charset="0"/>
              </a:rPr>
              <a:t>Funding:  CFDA Number 84.126A Formula Grant based on the statutory formula that takes into account population and per capita income administered under the approved VR services portion of the State Plan.  </a:t>
            </a:r>
          </a:p>
          <a:p>
            <a:r>
              <a:rPr lang="en-US" sz="2400" b="1" dirty="0">
                <a:effectLst>
                  <a:outerShdw blurRad="38100" dist="38100" dir="2700000" algn="tl">
                    <a:srgbClr val="000000">
                      <a:alpha val="43137"/>
                    </a:srgbClr>
                  </a:outerShdw>
                </a:effectLst>
                <a:latin typeface="+mj-lt"/>
                <a:ea typeface="Calibri" panose="020F0502020204030204" pitchFamily="34" charset="0"/>
              </a:rPr>
              <a:t>VR implementing regulations require the state  incur a portion of expenditures of non-Federal funds to meet its cost sharing requirements (34 C.F.R. § 361.60). </a:t>
            </a:r>
          </a:p>
          <a:p>
            <a:r>
              <a:rPr lang="en-US" sz="2400" b="1" dirty="0">
                <a:effectLst>
                  <a:outerShdw blurRad="38100" dist="38100" dir="2700000" algn="tl">
                    <a:srgbClr val="000000">
                      <a:alpha val="43137"/>
                    </a:srgbClr>
                  </a:outerShdw>
                </a:effectLst>
                <a:latin typeface="+mj-lt"/>
                <a:ea typeface="Calibri" panose="020F0502020204030204" pitchFamily="34" charset="0"/>
              </a:rPr>
              <a:t>The Federal share for expenditures 78.7 percent. </a:t>
            </a:r>
          </a:p>
          <a:p>
            <a:r>
              <a:rPr lang="en-US" sz="2400" b="1" dirty="0">
                <a:effectLst>
                  <a:outerShdw blurRad="38100" dist="38100" dir="2700000" algn="tl">
                    <a:srgbClr val="000000">
                      <a:alpha val="43137"/>
                    </a:srgbClr>
                  </a:outerShdw>
                </a:effectLst>
                <a:latin typeface="+mj-lt"/>
                <a:ea typeface="Calibri" panose="020F0502020204030204" pitchFamily="34" charset="0"/>
              </a:rPr>
              <a:t>The state’s share is 21.3 percent of the total program cost</a:t>
            </a:r>
            <a:endParaRPr lang="en-US" sz="2400" b="1" dirty="0">
              <a:effectLst>
                <a:outerShdw blurRad="38100" dist="38100" dir="2700000" algn="tl">
                  <a:srgbClr val="000000">
                    <a:alpha val="43137"/>
                  </a:srgbClr>
                </a:outerShdw>
              </a:effectLst>
              <a:latin typeface="+mj-lt"/>
            </a:endParaRPr>
          </a:p>
          <a:p>
            <a:endParaRPr lang="en-U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endParaRPr lang="en-U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endParaRPr lang="en-US" sz="2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B1118ADC-597A-4A63-ACE8-2AA888622D3B}"/>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804D5A75-3734-4BE9-8CA4-9B7C799A9216}"/>
              </a:ext>
            </a:extLst>
          </p:cNvPr>
          <p:cNvSpPr>
            <a:spLocks noGrp="1"/>
          </p:cNvSpPr>
          <p:nvPr>
            <p:ph type="sldNum" sz="quarter" idx="11"/>
          </p:nvPr>
        </p:nvSpPr>
        <p:spPr/>
        <p:txBody>
          <a:bodyPr/>
          <a:lstStyle/>
          <a:p>
            <a:fld id="{9A921324-ACD1-4D96-A420-7698398079C4}" type="slidenum">
              <a:rPr lang="en-US" altLang="en-US" smtClean="0"/>
              <a:pPr/>
              <a:t>5</a:t>
            </a:fld>
            <a:endParaRPr lang="en-US" altLang="en-US" dirty="0"/>
          </a:p>
        </p:txBody>
      </p:sp>
    </p:spTree>
    <p:extLst>
      <p:ext uri="{BB962C8B-B14F-4D97-AF65-F5344CB8AC3E}">
        <p14:creationId xmlns:p14="http://schemas.microsoft.com/office/powerpoint/2010/main" val="310281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BFE9BDE-0618-46E6-B82D-A64571D9146E}"/>
              </a:ext>
            </a:extLst>
          </p:cNvPr>
          <p:cNvSpPr>
            <a:spLocks noGrp="1"/>
          </p:cNvSpPr>
          <p:nvPr>
            <p:ph type="title"/>
          </p:nvPr>
        </p:nvSpPr>
        <p:spPr>
          <a:xfrm>
            <a:off x="792480" y="387349"/>
            <a:ext cx="10607040" cy="1223963"/>
          </a:xfrm>
        </p:spPr>
        <p:txBody>
          <a:bodyPr/>
          <a:lstStyle/>
          <a:p>
            <a:r>
              <a:rPr lang="en-US" dirty="0"/>
              <a:t>Vocational Rehabilitation Funding</a:t>
            </a:r>
          </a:p>
        </p:txBody>
      </p:sp>
      <p:sp>
        <p:nvSpPr>
          <p:cNvPr id="10" name="Content Placeholder 9">
            <a:extLst>
              <a:ext uri="{FF2B5EF4-FFF2-40B4-BE49-F238E27FC236}">
                <a16:creationId xmlns:a16="http://schemas.microsoft.com/office/drawing/2014/main" id="{6DB671F0-702C-4633-A3F9-06C619EFEF1A}"/>
              </a:ext>
            </a:extLst>
          </p:cNvPr>
          <p:cNvSpPr>
            <a:spLocks noGrp="1"/>
          </p:cNvSpPr>
          <p:nvPr>
            <p:ph sz="half" idx="1"/>
          </p:nvPr>
        </p:nvSpPr>
        <p:spPr>
          <a:xfrm>
            <a:off x="765048" y="1683322"/>
            <a:ext cx="6203075" cy="4343400"/>
          </a:xfrm>
        </p:spPr>
        <p:txBody>
          <a:bodyPr/>
          <a:lstStyle/>
          <a:p>
            <a:r>
              <a:rPr lang="en-US" b="1" dirty="0"/>
              <a:t>For every 22 cents funded by the Commonwealth, 78 cents in federal funds are received.</a:t>
            </a:r>
          </a:p>
          <a:p>
            <a:r>
              <a:rPr lang="en-US" b="1" dirty="0"/>
              <a:t>For example:</a:t>
            </a:r>
          </a:p>
          <a:p>
            <a:pPr lvl="1"/>
            <a:r>
              <a:rPr lang="en-US" sz="2400" b="1" dirty="0"/>
              <a:t>$16,719,555 General</a:t>
            </a:r>
          </a:p>
          <a:p>
            <a:pPr lvl="1"/>
            <a:r>
              <a:rPr lang="en-US" sz="2400" b="1" dirty="0"/>
              <a:t>$61,776,010 Federal</a:t>
            </a:r>
          </a:p>
        </p:txBody>
      </p:sp>
      <p:pic>
        <p:nvPicPr>
          <p:cNvPr id="12" name="Content Placeholder 11" descr="Bag with dollar sign on it and coins around it">
            <a:extLst>
              <a:ext uri="{FF2B5EF4-FFF2-40B4-BE49-F238E27FC236}">
                <a16:creationId xmlns:a16="http://schemas.microsoft.com/office/drawing/2014/main" id="{C7FEDEFB-8481-4589-BA66-47E7E21939DD}"/>
              </a:ext>
            </a:extLst>
          </p:cNvPr>
          <p:cNvPicPr>
            <a:picLocks noGrp="1" noChangeAspect="1"/>
          </p:cNvPicPr>
          <p:nvPr>
            <p:ph sz="half" idx="2"/>
          </p:nvPr>
        </p:nvPicPr>
        <p:blipFill>
          <a:blip r:embed="rId2"/>
          <a:stretch>
            <a:fillRect/>
          </a:stretch>
        </p:blipFill>
        <p:spPr>
          <a:xfrm>
            <a:off x="7501498" y="1658938"/>
            <a:ext cx="3062447" cy="4056062"/>
          </a:xfrm>
          <a:prstGeom prst="rect">
            <a:avLst/>
          </a:prstGeom>
        </p:spPr>
      </p:pic>
      <p:sp>
        <p:nvSpPr>
          <p:cNvPr id="8" name="Slide Number Placeholder 7">
            <a:extLst>
              <a:ext uri="{FF2B5EF4-FFF2-40B4-BE49-F238E27FC236}">
                <a16:creationId xmlns:a16="http://schemas.microsoft.com/office/drawing/2014/main" id="{CE3E7E7F-E271-4223-A018-EC6411130DEB}"/>
              </a:ext>
            </a:extLst>
          </p:cNvPr>
          <p:cNvSpPr>
            <a:spLocks noGrp="1"/>
          </p:cNvSpPr>
          <p:nvPr>
            <p:ph type="sldNum" sz="quarter" idx="11"/>
          </p:nvPr>
        </p:nvSpPr>
        <p:spPr/>
        <p:txBody>
          <a:bodyPr/>
          <a:lstStyle/>
          <a:p>
            <a:fld id="{9A921324-ACD1-4D96-A420-7698398079C4}" type="slidenum">
              <a:rPr lang="en-US" altLang="en-US" smtClean="0"/>
              <a:pPr/>
              <a:t>6</a:t>
            </a:fld>
            <a:endParaRPr lang="en-US" altLang="en-US" dirty="0"/>
          </a:p>
        </p:txBody>
      </p:sp>
      <p:sp>
        <p:nvSpPr>
          <p:cNvPr id="7" name="Footer Placeholder 6">
            <a:extLst>
              <a:ext uri="{FF2B5EF4-FFF2-40B4-BE49-F238E27FC236}">
                <a16:creationId xmlns:a16="http://schemas.microsoft.com/office/drawing/2014/main" id="{66FBA005-4523-4322-BDEE-00AABE871F6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kcc.ky.gov/Vocational-Rehabilitation </a:t>
            </a:r>
            <a:endParaRPr lang="en-US" altLang="en-US" dirty="0"/>
          </a:p>
        </p:txBody>
      </p:sp>
    </p:spTree>
    <p:extLst>
      <p:ext uri="{BB962C8B-B14F-4D97-AF65-F5344CB8AC3E}">
        <p14:creationId xmlns:p14="http://schemas.microsoft.com/office/powerpoint/2010/main" val="69594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EC610-087B-43DA-BB94-A8539E403126}"/>
              </a:ext>
            </a:extLst>
          </p:cNvPr>
          <p:cNvSpPr>
            <a:spLocks noGrp="1"/>
          </p:cNvSpPr>
          <p:nvPr>
            <p:ph type="title"/>
          </p:nvPr>
        </p:nvSpPr>
        <p:spPr/>
        <p:txBody>
          <a:bodyPr/>
          <a:lstStyle/>
          <a:p>
            <a:r>
              <a:rPr lang="en-US" dirty="0"/>
              <a:t>2023 Program and Agency Metrics</a:t>
            </a:r>
          </a:p>
        </p:txBody>
      </p:sp>
      <p:sp>
        <p:nvSpPr>
          <p:cNvPr id="4" name="Footer Placeholder 3">
            <a:extLst>
              <a:ext uri="{FF2B5EF4-FFF2-40B4-BE49-F238E27FC236}">
                <a16:creationId xmlns:a16="http://schemas.microsoft.com/office/drawing/2014/main" id="{DB7A21EE-2E0D-4968-92A2-635C3DEF1244}"/>
              </a:ext>
            </a:extLst>
          </p:cNvPr>
          <p:cNvSpPr>
            <a:spLocks noGrp="1"/>
          </p:cNvSpPr>
          <p:nvPr>
            <p:ph type="ftr" sz="quarter" idx="4294967295"/>
          </p:nvPr>
        </p:nvSpPr>
        <p:spPr>
          <a:xfrm>
            <a:off x="0" y="6597650"/>
            <a:ext cx="3860800" cy="260350"/>
          </a:xfrm>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8EFB1EC5-2878-46CA-BA3C-9DF66FA83C4E}"/>
              </a:ext>
            </a:extLst>
          </p:cNvPr>
          <p:cNvSpPr>
            <a:spLocks noGrp="1"/>
          </p:cNvSpPr>
          <p:nvPr>
            <p:ph type="sldNum" sz="quarter" idx="4294967295"/>
          </p:nvPr>
        </p:nvSpPr>
        <p:spPr>
          <a:xfrm>
            <a:off x="9347200" y="6597650"/>
            <a:ext cx="2844800" cy="260350"/>
          </a:xfrm>
        </p:spPr>
        <p:txBody>
          <a:bodyPr/>
          <a:lstStyle/>
          <a:p>
            <a:fld id="{9A921324-ACD1-4D96-A420-7698398079C4}" type="slidenum">
              <a:rPr lang="en-US" altLang="en-US" smtClean="0"/>
              <a:pPr/>
              <a:t>7</a:t>
            </a:fld>
            <a:endParaRPr lang="en-US" altLang="en-US" dirty="0"/>
          </a:p>
        </p:txBody>
      </p:sp>
    </p:spTree>
    <p:extLst>
      <p:ext uri="{BB962C8B-B14F-4D97-AF65-F5344CB8AC3E}">
        <p14:creationId xmlns:p14="http://schemas.microsoft.com/office/powerpoint/2010/main" val="227863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81186A-80BD-4C25-A1C2-7C8C144E6FCA}"/>
              </a:ext>
            </a:extLst>
          </p:cNvPr>
          <p:cNvSpPr>
            <a:spLocks noGrp="1"/>
          </p:cNvSpPr>
          <p:nvPr>
            <p:ph type="title"/>
          </p:nvPr>
        </p:nvSpPr>
        <p:spPr/>
        <p:txBody>
          <a:bodyPr/>
          <a:lstStyle/>
          <a:p>
            <a:r>
              <a:rPr lang="en-US" dirty="0"/>
              <a:t>2023 Program Metrics</a:t>
            </a:r>
          </a:p>
        </p:txBody>
      </p:sp>
      <p:sp>
        <p:nvSpPr>
          <p:cNvPr id="7" name="Content Placeholder 6">
            <a:extLst>
              <a:ext uri="{FF2B5EF4-FFF2-40B4-BE49-F238E27FC236}">
                <a16:creationId xmlns:a16="http://schemas.microsoft.com/office/drawing/2014/main" id="{417D3610-A445-4823-B736-E1DCC35199DB}"/>
              </a:ext>
            </a:extLst>
          </p:cNvPr>
          <p:cNvSpPr>
            <a:spLocks noGrp="1"/>
          </p:cNvSpPr>
          <p:nvPr>
            <p:ph idx="1"/>
          </p:nvPr>
        </p:nvSpPr>
        <p:spPr>
          <a:xfrm>
            <a:off x="762000" y="1828800"/>
            <a:ext cx="11049000" cy="3963226"/>
          </a:xfrm>
        </p:spPr>
        <p:txBody>
          <a:bodyPr/>
          <a:lstStyle/>
          <a:p>
            <a:pPr marL="457200" indent="-457200">
              <a:buFont typeface="Arial" panose="020B0604020202020204" pitchFamily="34" charset="0"/>
              <a:buChar char="•"/>
            </a:pPr>
            <a:r>
              <a:rPr lang="en-US" sz="3600" b="1" dirty="0"/>
              <a:t>July 2022– May 2023</a:t>
            </a:r>
          </a:p>
          <a:p>
            <a:pPr marL="1428750" lvl="1" indent="-457200">
              <a:buFont typeface="Arial" panose="020B0604020202020204" pitchFamily="34" charset="0"/>
              <a:buChar char="•"/>
            </a:pPr>
            <a:r>
              <a:rPr lang="en-US" sz="3400" b="1" dirty="0"/>
              <a:t>Numbers Served – 42,256</a:t>
            </a:r>
          </a:p>
          <a:p>
            <a:pPr marL="1428750" lvl="1" indent="-457200">
              <a:buFont typeface="Arial" panose="020B0604020202020204" pitchFamily="34" charset="0"/>
              <a:buChar char="•"/>
            </a:pPr>
            <a:r>
              <a:rPr lang="en-US" sz="3400" b="1" dirty="0"/>
              <a:t>Exited in Successful Employment – 3,809</a:t>
            </a:r>
          </a:p>
          <a:p>
            <a:pPr marL="1428750" lvl="1" indent="-457200">
              <a:buFont typeface="Arial" panose="020B0604020202020204" pitchFamily="34" charset="0"/>
              <a:buChar char="•"/>
            </a:pPr>
            <a:r>
              <a:rPr lang="en-US" sz="3400" b="1" dirty="0"/>
              <a:t>Average Wage - $21.34</a:t>
            </a:r>
          </a:p>
          <a:p>
            <a:pPr marL="1428750" lvl="1" indent="-457200">
              <a:buFont typeface="Arial" panose="020B0604020202020204" pitchFamily="34" charset="0"/>
              <a:buChar char="•"/>
            </a:pPr>
            <a:r>
              <a:rPr lang="en-US" sz="3400" b="1" dirty="0"/>
              <a:t>Average hours worked - 34</a:t>
            </a:r>
            <a:endParaRPr lang="en-US" sz="3000" b="1" dirty="0"/>
          </a:p>
        </p:txBody>
      </p:sp>
    </p:spTree>
    <p:extLst>
      <p:ext uri="{BB962C8B-B14F-4D97-AF65-F5344CB8AC3E}">
        <p14:creationId xmlns:p14="http://schemas.microsoft.com/office/powerpoint/2010/main" val="389391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EB5F-552A-4CB8-BBE7-5F5C3B23A3C6}"/>
              </a:ext>
            </a:extLst>
          </p:cNvPr>
          <p:cNvSpPr>
            <a:spLocks noGrp="1"/>
          </p:cNvSpPr>
          <p:nvPr>
            <p:ph type="title"/>
          </p:nvPr>
        </p:nvSpPr>
        <p:spPr/>
        <p:txBody>
          <a:bodyPr/>
          <a:lstStyle/>
          <a:p>
            <a:r>
              <a:rPr lang="en-US" dirty="0"/>
              <a:t>Agency Statistics</a:t>
            </a:r>
          </a:p>
        </p:txBody>
      </p:sp>
      <p:sp>
        <p:nvSpPr>
          <p:cNvPr id="3" name="Content Placeholder 2">
            <a:extLst>
              <a:ext uri="{FF2B5EF4-FFF2-40B4-BE49-F238E27FC236}">
                <a16:creationId xmlns:a16="http://schemas.microsoft.com/office/drawing/2014/main" id="{CA507FD0-1B4F-42D8-9282-A530A9DDA126}"/>
              </a:ext>
            </a:extLst>
          </p:cNvPr>
          <p:cNvSpPr>
            <a:spLocks noGrp="1"/>
          </p:cNvSpPr>
          <p:nvPr>
            <p:ph idx="1"/>
          </p:nvPr>
        </p:nvSpPr>
        <p:spPr>
          <a:xfrm>
            <a:off x="1600200" y="1557339"/>
            <a:ext cx="8988552" cy="4234687"/>
          </a:xfrm>
        </p:spPr>
        <p:txBody>
          <a:bodyPr/>
          <a:lstStyle/>
          <a:p>
            <a:pPr marL="457200" indent="-457200">
              <a:buFont typeface="Arial" panose="020B0604020202020204" pitchFamily="34" charset="0"/>
              <a:buChar char="•"/>
            </a:pPr>
            <a:r>
              <a:rPr lang="en-US" sz="3600" dirty="0"/>
              <a:t>June 2023</a:t>
            </a:r>
          </a:p>
          <a:p>
            <a:pPr marL="1428750" lvl="1" indent="-457200">
              <a:buFont typeface="Arial" panose="020B0604020202020204" pitchFamily="34" charset="0"/>
              <a:buChar char="•"/>
            </a:pPr>
            <a:r>
              <a:rPr lang="en-US" sz="3400" dirty="0"/>
              <a:t>OVR has around 421 fulltime 18A merit employees and 63 additional contractual staff providing services statewide.</a:t>
            </a:r>
          </a:p>
          <a:p>
            <a:pPr marL="1428750" lvl="1" indent="-457200">
              <a:buFont typeface="Arial" panose="020B0604020202020204" pitchFamily="34" charset="0"/>
              <a:buChar char="•"/>
            </a:pPr>
            <a:r>
              <a:rPr lang="en-US" sz="3400" dirty="0"/>
              <a:t>45 Offices Statewide</a:t>
            </a:r>
            <a:br>
              <a:rPr lang="en-US" sz="3400" dirty="0"/>
            </a:br>
            <a:endParaRPr lang="en-US" sz="3400" dirty="0"/>
          </a:p>
        </p:txBody>
      </p:sp>
      <p:sp>
        <p:nvSpPr>
          <p:cNvPr id="4" name="Footer Placeholder 3">
            <a:extLst>
              <a:ext uri="{FF2B5EF4-FFF2-40B4-BE49-F238E27FC236}">
                <a16:creationId xmlns:a16="http://schemas.microsoft.com/office/drawing/2014/main" id="{53687209-11D8-4221-94C8-D5237243DB07}"/>
              </a:ext>
            </a:extLst>
          </p:cNvPr>
          <p:cNvSpPr>
            <a:spLocks noGrp="1"/>
          </p:cNvSpPr>
          <p:nvPr>
            <p:ph type="ftr" sz="quarter" idx="10"/>
          </p:nvPr>
        </p:nvSpPr>
        <p:spPr/>
        <p:txBody>
          <a:bodyPr/>
          <a:lstStyle/>
          <a:p>
            <a:r>
              <a:rPr lang="en-US" altLang="en-US"/>
              <a:t>kcc.ky.gov/Vocational-Rehabilitation </a:t>
            </a:r>
            <a:endParaRPr lang="en-US" altLang="en-US" dirty="0"/>
          </a:p>
        </p:txBody>
      </p:sp>
      <p:sp>
        <p:nvSpPr>
          <p:cNvPr id="5" name="Slide Number Placeholder 4">
            <a:extLst>
              <a:ext uri="{FF2B5EF4-FFF2-40B4-BE49-F238E27FC236}">
                <a16:creationId xmlns:a16="http://schemas.microsoft.com/office/drawing/2014/main" id="{C001ECE9-E6FE-4D01-89C6-36246C6950F9}"/>
              </a:ext>
            </a:extLst>
          </p:cNvPr>
          <p:cNvSpPr>
            <a:spLocks noGrp="1"/>
          </p:cNvSpPr>
          <p:nvPr>
            <p:ph type="sldNum" sz="quarter" idx="11"/>
          </p:nvPr>
        </p:nvSpPr>
        <p:spPr/>
        <p:txBody>
          <a:bodyPr/>
          <a:lstStyle/>
          <a:p>
            <a:fld id="{9A921324-ACD1-4D96-A420-7698398079C4}" type="slidenum">
              <a:rPr lang="en-US" altLang="en-US" smtClean="0"/>
              <a:pPr/>
              <a:t>9</a:t>
            </a:fld>
            <a:endParaRPr lang="en-US" altLang="en-US" dirty="0"/>
          </a:p>
        </p:txBody>
      </p:sp>
    </p:spTree>
    <p:extLst>
      <p:ext uri="{BB962C8B-B14F-4D97-AF65-F5344CB8AC3E}">
        <p14:creationId xmlns:p14="http://schemas.microsoft.com/office/powerpoint/2010/main" val="685429193"/>
      </p:ext>
    </p:extLst>
  </p:cSld>
  <p:clrMapOvr>
    <a:masterClrMapping/>
  </p:clrMapOvr>
</p:sld>
</file>

<file path=ppt/theme/theme1.xml><?xml version="1.0" encoding="utf-8"?>
<a:theme xmlns:a="http://schemas.openxmlformats.org/drawingml/2006/main" name="Vision_Defence">
  <a:themeElements>
    <a:clrScheme name="Custom 2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55A5"/>
      </a:hlink>
      <a:folHlink>
        <a:srgbClr val="780078"/>
      </a:folHlink>
    </a:clrScheme>
    <a:fontScheme name="OVR Template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ision_Defen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ision_Defen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sion_Defen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sion_Defen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sion_Defen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sion_Defen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ision_Defen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VR_PPT_KCC_Logo_Dark.pptx" id="{237471EE-8475-402C-9C21-21B3CEE3304B}" vid="{63FF8C7F-CC12-427F-AB5C-544A68C6D8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3AA8A2554E5C4FA7AD6F13F5858E84" ma:contentTypeVersion="2" ma:contentTypeDescription="Create a new document." ma:contentTypeScope="" ma:versionID="f0c3f6f9766a75a09bd3a7f32a294caf">
  <xsd:schema xmlns:xsd="http://www.w3.org/2001/XMLSchema" xmlns:xs="http://www.w3.org/2001/XMLSchema" xmlns:p="http://schemas.microsoft.com/office/2006/metadata/properties" xmlns:ns1="http://schemas.microsoft.com/sharepoint/v3" xmlns:ns2="62511544-38af-49c2-8996-37c0f6a636fd" targetNamespace="http://schemas.microsoft.com/office/2006/metadata/properties" ma:root="true" ma:fieldsID="ae98c3180133931dce84fabadd3aec07" ns1:_="" ns2:_="">
    <xsd:import namespace="http://schemas.microsoft.com/sharepoint/v3"/>
    <xsd:import namespace="62511544-38af-49c2-8996-37c0f6a636f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511544-38af-49c2-8996-37c0f6a63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55FBF9-851E-47E0-B8ED-6ACE37E23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511544-38af-49c2-8996-37c0f6a63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AE15A7-C318-4705-B359-E85A56EFD964}">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AC56A36-49BC-444F-A029-E76086857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OVR_PPT_KCC_Logo_Dark</Template>
  <TotalTime>1745</TotalTime>
  <Words>1337</Words>
  <Application>Microsoft Office PowerPoint</Application>
  <PresentationFormat>Widescreen</PresentationFormat>
  <Paragraphs>174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Times New Roman</vt:lpstr>
      <vt:lpstr>Wingdings</vt:lpstr>
      <vt:lpstr>Vision_Defence</vt:lpstr>
      <vt:lpstr>AN OVERVIEW OF KENTUCKY VOCATIONAL REHABILITATION</vt:lpstr>
      <vt:lpstr>What is Vocational Rehabilitation?</vt:lpstr>
      <vt:lpstr>OVR Mission Statement</vt:lpstr>
      <vt:lpstr>Vocational Rehabilitation in Kentucky</vt:lpstr>
      <vt:lpstr>Funding</vt:lpstr>
      <vt:lpstr>Vocational Rehabilitation Funding</vt:lpstr>
      <vt:lpstr>2023 Program and Agency Metrics</vt:lpstr>
      <vt:lpstr>2023 Program Metrics</vt:lpstr>
      <vt:lpstr>Agency Statistics</vt:lpstr>
      <vt:lpstr>Consumer Demographics</vt:lpstr>
      <vt:lpstr>Consumer Disability Type</vt:lpstr>
      <vt:lpstr>OVR Agency Structure</vt:lpstr>
      <vt:lpstr>Agency Structure</vt:lpstr>
      <vt:lpstr>Overview of Division of Field Services</vt:lpstr>
      <vt:lpstr>Division of Field Services VR Basics</vt:lpstr>
      <vt:lpstr>VR Process At-A-Glance</vt:lpstr>
      <vt:lpstr>Eligibility Criteria for VR Services</vt:lpstr>
      <vt:lpstr>Services Available</vt:lpstr>
      <vt:lpstr>Cost of VR Services to the Consumer</vt:lpstr>
      <vt:lpstr>The Goal: Competitive Integrated Employment Outcome or CIEO’s</vt:lpstr>
      <vt:lpstr>Division of Carl D. Perkins Vocational Training Center</vt:lpstr>
      <vt:lpstr>Carl D Perkins Vocational Training Center Programs</vt:lpstr>
      <vt:lpstr>Transition Services for Students</vt:lpstr>
      <vt:lpstr>Pre-Employment Transition Services</vt:lpstr>
      <vt:lpstr>Division of Blind Services</vt:lpstr>
      <vt:lpstr>Division of Blind Services – Mission, Services and Goal</vt:lpstr>
      <vt:lpstr>Division of Blind Services - Programs</vt:lpstr>
      <vt:lpstr>Division of Kentucky Business Enterprises</vt:lpstr>
      <vt:lpstr>Division of Kentucky Business Enterprises</vt:lpstr>
      <vt:lpstr>Kentucky Office of Vocational Rehabilitation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KENTUCKY VOCATIONAL REHABILITATION</dc:title>
  <dc:creator>Edwards, Susie M  (OVR)</dc:creator>
  <cp:lastModifiedBy>McDaniel, Brooke N (ELC)</cp:lastModifiedBy>
  <cp:revision>50</cp:revision>
  <dcterms:created xsi:type="dcterms:W3CDTF">2022-01-24T16:57:39Z</dcterms:created>
  <dcterms:modified xsi:type="dcterms:W3CDTF">2023-06-19T17:45:15Z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0x010100A13AA8A2554E5C4FA7AD6F13F5858E84</vt:lpwstr>
  </property>
</Properties>
</file>