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39"/>
  </p:notesMasterIdLst>
  <p:sldIdLst>
    <p:sldId id="256" r:id="rId5"/>
    <p:sldId id="336" r:id="rId6"/>
    <p:sldId id="337" r:id="rId7"/>
    <p:sldId id="339" r:id="rId8"/>
    <p:sldId id="341" r:id="rId9"/>
    <p:sldId id="284" r:id="rId10"/>
    <p:sldId id="266" r:id="rId11"/>
    <p:sldId id="267" r:id="rId12"/>
    <p:sldId id="352" r:id="rId13"/>
    <p:sldId id="356" r:id="rId14"/>
    <p:sldId id="358" r:id="rId15"/>
    <p:sldId id="375" r:id="rId16"/>
    <p:sldId id="364" r:id="rId17"/>
    <p:sldId id="334" r:id="rId18"/>
    <p:sldId id="360" r:id="rId19"/>
    <p:sldId id="353" r:id="rId20"/>
    <p:sldId id="354" r:id="rId21"/>
    <p:sldId id="355" r:id="rId22"/>
    <p:sldId id="283" r:id="rId23"/>
    <p:sldId id="365" r:id="rId24"/>
    <p:sldId id="271" r:id="rId25"/>
    <p:sldId id="268" r:id="rId26"/>
    <p:sldId id="272" r:id="rId27"/>
    <p:sldId id="275" r:id="rId28"/>
    <p:sldId id="366" r:id="rId29"/>
    <p:sldId id="379" r:id="rId30"/>
    <p:sldId id="380" r:id="rId31"/>
    <p:sldId id="368" r:id="rId32"/>
    <p:sldId id="277" r:id="rId33"/>
    <p:sldId id="278" r:id="rId34"/>
    <p:sldId id="377" r:id="rId35"/>
    <p:sldId id="378" r:id="rId36"/>
    <p:sldId id="347" r:id="rId37"/>
    <p:sldId id="349"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2061119-E3B2-2CCA-3ADD-AD984D37B16E}" name="Midkiff, Jill E (ELC)" initials="JM" userId="S::Jill.Midkiff@ky.gov::fc268446-a1a6-434c-8682-0c0faa9ed4fc" providerId="AD"/>
  <p188:author id="{4A109356-5213-9C1B-5B55-2FCD3998B1C0}" name="McNabb, Cora L (ELC)" initials="CM" userId="S::Cora.McNabb@ky.gov::605c4232-6ff8-4e91-b1b0-321647137c9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093B60"/>
    <a:srgbClr val="186D9E"/>
    <a:srgbClr val="277CAD"/>
    <a:srgbClr val="28068C"/>
    <a:srgbClr val="27018A"/>
    <a:srgbClr val="3E4CAF"/>
    <a:srgbClr val="5DB0E2"/>
    <a:srgbClr val="5EB3E4"/>
    <a:srgbClr val="5D5D5D"/>
    <a:srgbClr val="27008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603" autoAdjust="0"/>
    <p:restoredTop sz="86410" autoAdjust="0"/>
  </p:normalViewPr>
  <p:slideViewPr>
    <p:cSldViewPr snapToGrid="0">
      <p:cViewPr varScale="1">
        <p:scale>
          <a:sx n="86" d="100"/>
          <a:sy n="86" d="100"/>
        </p:scale>
        <p:origin x="330" y="78"/>
      </p:cViewPr>
      <p:guideLst/>
    </p:cSldViewPr>
  </p:slideViewPr>
  <p:outlineViewPr>
    <p:cViewPr>
      <p:scale>
        <a:sx n="33" d="100"/>
        <a:sy n="33" d="100"/>
      </p:scale>
      <p:origin x="0" y="0"/>
    </p:cViewPr>
  </p:outlin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6C5FE-E8E6-4163-9CFB-4600C0B560AA}" type="datetimeFigureOut">
              <a:rPr lang="en-US" smtClean="0"/>
              <a:t>6/2/2025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BBCCC0B-AE3F-48E8-AB09-75DD4F11AF7A}" type="slidenum">
              <a:rPr lang="en-US" smtClean="0"/>
              <a:t>‹#›</a:t>
            </a:fld>
            <a:endParaRPr lang="en-US" dirty="0"/>
          </a:p>
        </p:txBody>
      </p:sp>
    </p:spTree>
    <p:extLst>
      <p:ext uri="{BB962C8B-B14F-4D97-AF65-F5344CB8AC3E}">
        <p14:creationId xmlns:p14="http://schemas.microsoft.com/office/powerpoint/2010/main" val="111332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CCC0B-AE3F-48E8-AB09-75DD4F11AF7A}" type="slidenum">
              <a:rPr lang="en-US" smtClean="0"/>
              <a:t>2</a:t>
            </a:fld>
            <a:endParaRPr lang="en-US" dirty="0"/>
          </a:p>
        </p:txBody>
      </p:sp>
    </p:spTree>
    <p:extLst>
      <p:ext uri="{BB962C8B-B14F-4D97-AF65-F5344CB8AC3E}">
        <p14:creationId xmlns:p14="http://schemas.microsoft.com/office/powerpoint/2010/main" val="3363600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CCC0B-AE3F-48E8-AB09-75DD4F11AF7A}" type="slidenum">
              <a:rPr lang="en-US" smtClean="0"/>
              <a:t>3</a:t>
            </a:fld>
            <a:endParaRPr lang="en-US" dirty="0"/>
          </a:p>
        </p:txBody>
      </p:sp>
    </p:spTree>
    <p:extLst>
      <p:ext uri="{BB962C8B-B14F-4D97-AF65-F5344CB8AC3E}">
        <p14:creationId xmlns:p14="http://schemas.microsoft.com/office/powerpoint/2010/main" val="2848520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CCC0B-AE3F-48E8-AB09-75DD4F11AF7A}" type="slidenum">
              <a:rPr lang="en-US" smtClean="0"/>
              <a:t>4</a:t>
            </a:fld>
            <a:endParaRPr lang="en-US" dirty="0"/>
          </a:p>
        </p:txBody>
      </p:sp>
    </p:spTree>
    <p:extLst>
      <p:ext uri="{BB962C8B-B14F-4D97-AF65-F5344CB8AC3E}">
        <p14:creationId xmlns:p14="http://schemas.microsoft.com/office/powerpoint/2010/main" val="3442203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CCC0B-AE3F-48E8-AB09-75DD4F11AF7A}" type="slidenum">
              <a:rPr lang="en-US" smtClean="0"/>
              <a:t>5</a:t>
            </a:fld>
            <a:endParaRPr lang="en-US" dirty="0"/>
          </a:p>
        </p:txBody>
      </p:sp>
    </p:spTree>
    <p:extLst>
      <p:ext uri="{BB962C8B-B14F-4D97-AF65-F5344CB8AC3E}">
        <p14:creationId xmlns:p14="http://schemas.microsoft.com/office/powerpoint/2010/main" val="11354855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BBCCC0B-AE3F-48E8-AB09-75DD4F11AF7A}" type="slidenum">
              <a:rPr lang="en-US" smtClean="0"/>
              <a:t>34</a:t>
            </a:fld>
            <a:endParaRPr lang="en-US" dirty="0"/>
          </a:p>
        </p:txBody>
      </p:sp>
    </p:spTree>
    <p:extLst>
      <p:ext uri="{BB962C8B-B14F-4D97-AF65-F5344CB8AC3E}">
        <p14:creationId xmlns:p14="http://schemas.microsoft.com/office/powerpoint/2010/main" val="22613236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1)">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95D2DA4-21B5-9B13-F13E-6686EA769C19}"/>
              </a:ext>
              <a:ext uri="{C183D7F6-B498-43B3-948B-1728B52AA6E4}">
                <adec:decorative xmlns:adec="http://schemas.microsoft.com/office/drawing/2017/decorative" val="1"/>
              </a:ext>
            </a:extLst>
          </p:cNvPr>
          <p:cNvSpPr/>
          <p:nvPr userDrawn="1"/>
        </p:nvSpPr>
        <p:spPr>
          <a:xfrm>
            <a:off x="5207295" y="0"/>
            <a:ext cx="6991349" cy="6857999"/>
          </a:xfrm>
          <a:prstGeom prst="rect">
            <a:avLst/>
          </a:prstGeom>
          <a:gradFill flip="none" rotWithShape="1">
            <a:gsLst>
              <a:gs pos="0">
                <a:srgbClr val="093B60"/>
              </a:gs>
              <a:gs pos="58000">
                <a:srgbClr val="093B60">
                  <a:shade val="67500"/>
                  <a:satMod val="115000"/>
                </a:srgbClr>
              </a:gs>
              <a:gs pos="10000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DBD34D-CBE8-1285-D0C2-E5562C4E1A3F}"/>
              </a:ext>
            </a:extLst>
          </p:cNvPr>
          <p:cNvSpPr>
            <a:spLocks noGrp="1"/>
          </p:cNvSpPr>
          <p:nvPr>
            <p:ph type="ctrTitle" hasCustomPrompt="1"/>
          </p:nvPr>
        </p:nvSpPr>
        <p:spPr>
          <a:xfrm>
            <a:off x="6035842" y="495302"/>
            <a:ext cx="5257800" cy="3757674"/>
          </a:xfrm>
        </p:spPr>
        <p:txBody>
          <a:bodyPr anchor="b">
            <a:noAutofit/>
          </a:bodyPr>
          <a:lstStyle>
            <a:lvl1pPr algn="l">
              <a:lnSpc>
                <a:spcPct val="114000"/>
              </a:lnSpc>
              <a:defRPr sz="4400">
                <a:solidFill>
                  <a:schemeClr val="bg1"/>
                </a:solidFill>
              </a:defRPr>
            </a:lvl1pPr>
          </a:lstStyle>
          <a:p>
            <a:r>
              <a:rPr lang="en-US" dirty="0"/>
              <a:t>Title of Presentation</a:t>
            </a:r>
          </a:p>
        </p:txBody>
      </p:sp>
      <p:sp>
        <p:nvSpPr>
          <p:cNvPr id="3" name="Subtitle 2">
            <a:extLst>
              <a:ext uri="{FF2B5EF4-FFF2-40B4-BE49-F238E27FC236}">
                <a16:creationId xmlns:a16="http://schemas.microsoft.com/office/drawing/2014/main" id="{29EA35D6-3AB6-A85B-E101-1262ED5968D8}"/>
              </a:ext>
            </a:extLst>
          </p:cNvPr>
          <p:cNvSpPr>
            <a:spLocks noGrp="1"/>
          </p:cNvSpPr>
          <p:nvPr>
            <p:ph type="subTitle" idx="1" hasCustomPrompt="1"/>
          </p:nvPr>
        </p:nvSpPr>
        <p:spPr>
          <a:xfrm>
            <a:off x="6035842" y="4644136"/>
            <a:ext cx="5257800" cy="141732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details, date, etc. </a:t>
            </a:r>
          </a:p>
        </p:txBody>
      </p:sp>
      <p:cxnSp>
        <p:nvCxnSpPr>
          <p:cNvPr id="16" name="Straight Connector 15">
            <a:extLst>
              <a:ext uri="{FF2B5EF4-FFF2-40B4-BE49-F238E27FC236}">
                <a16:creationId xmlns:a16="http://schemas.microsoft.com/office/drawing/2014/main" id="{8074566C-F302-EEBD-F001-F04A7415610F}"/>
              </a:ext>
              <a:ext uri="{C183D7F6-B498-43B3-948B-1728B52AA6E4}">
                <adec:decorative xmlns:adec="http://schemas.microsoft.com/office/drawing/2017/decorative" val="1"/>
              </a:ext>
            </a:extLst>
          </p:cNvPr>
          <p:cNvCxnSpPr>
            <a:cxnSpLocks/>
          </p:cNvCxnSpPr>
          <p:nvPr userDrawn="1"/>
        </p:nvCxnSpPr>
        <p:spPr>
          <a:xfrm>
            <a:off x="6026317" y="4451897"/>
            <a:ext cx="5340477"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 Placeholder 33">
            <a:extLst>
              <a:ext uri="{FF2B5EF4-FFF2-40B4-BE49-F238E27FC236}">
                <a16:creationId xmlns:a16="http://schemas.microsoft.com/office/drawing/2014/main" id="{5A135340-8114-E040-8348-60DAFE0CBFA9}"/>
              </a:ext>
            </a:extLst>
          </p:cNvPr>
          <p:cNvSpPr>
            <a:spLocks noGrp="1"/>
          </p:cNvSpPr>
          <p:nvPr>
            <p:ph type="body" sz="quarter" idx="10" hasCustomPrompt="1"/>
          </p:nvPr>
        </p:nvSpPr>
        <p:spPr>
          <a:xfrm>
            <a:off x="6026317" y="6219825"/>
            <a:ext cx="5267158" cy="495300"/>
          </a:xfrm>
        </p:spPr>
        <p:txBody>
          <a:bodyPr>
            <a:normAutofit/>
          </a:bodyPr>
          <a:lstStyle>
            <a:lvl1pPr marL="0" indent="0" algn="l">
              <a:lnSpc>
                <a:spcPct val="114000"/>
              </a:lnSpc>
              <a:buNone/>
              <a:defRPr sz="2000">
                <a:solidFill>
                  <a:schemeClr val="bg1"/>
                </a:solidFill>
              </a:defRPr>
            </a:lvl1pPr>
          </a:lstStyle>
          <a:p>
            <a:pPr lvl="0"/>
            <a:r>
              <a:rPr lang="en-US" dirty="0"/>
              <a:t>Link to OVR website goes here…</a:t>
            </a:r>
          </a:p>
        </p:txBody>
      </p:sp>
      <p:sp>
        <p:nvSpPr>
          <p:cNvPr id="35" name="Rectangle 34">
            <a:extLst>
              <a:ext uri="{FF2B5EF4-FFF2-40B4-BE49-F238E27FC236}">
                <a16:creationId xmlns:a16="http://schemas.microsoft.com/office/drawing/2014/main" id="{5342A852-8DF3-795F-F781-7683AFCAB5CD}"/>
              </a:ext>
              <a:ext uri="{C183D7F6-B498-43B3-948B-1728B52AA6E4}">
                <adec:decorative xmlns:adec="http://schemas.microsoft.com/office/drawing/2017/decorative" val="1"/>
              </a:ext>
            </a:extLst>
          </p:cNvPr>
          <p:cNvSpPr/>
          <p:nvPr userDrawn="1"/>
        </p:nvSpPr>
        <p:spPr>
          <a:xfrm>
            <a:off x="0" y="0"/>
            <a:ext cx="182880" cy="6857999"/>
          </a:xfrm>
          <a:prstGeom prst="rect">
            <a:avLst/>
          </a:prstGeom>
          <a:gradFill flip="none" rotWithShape="1">
            <a:gsLst>
              <a:gs pos="97000">
                <a:srgbClr val="093B60"/>
              </a:gs>
              <a:gs pos="68000">
                <a:srgbClr val="093B60">
                  <a:shade val="67500"/>
                  <a:satMod val="115000"/>
                </a:srgbClr>
              </a:gs>
              <a:gs pos="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9391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o-column Lis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4708-96B9-46B0-5044-A0AF2B82350A}"/>
              </a:ext>
            </a:extLst>
          </p:cNvPr>
          <p:cNvSpPr>
            <a:spLocks noGrp="1"/>
          </p:cNvSpPr>
          <p:nvPr>
            <p:ph type="title" hasCustomPrompt="1"/>
          </p:nvPr>
        </p:nvSpPr>
        <p:spPr/>
        <p:txBody>
          <a:bodyPr/>
          <a:lstStyle/>
          <a:p>
            <a:r>
              <a:rPr lang="en-US" dirty="0"/>
              <a:t>Add a unique slide title</a:t>
            </a:r>
          </a:p>
        </p:txBody>
      </p:sp>
      <p:sp>
        <p:nvSpPr>
          <p:cNvPr id="3" name="Content Placeholder 2">
            <a:extLst>
              <a:ext uri="{FF2B5EF4-FFF2-40B4-BE49-F238E27FC236}">
                <a16:creationId xmlns:a16="http://schemas.microsoft.com/office/drawing/2014/main" id="{07C9A6A9-603F-BAF2-D1C8-6DAD27D0F4FF}"/>
              </a:ext>
            </a:extLst>
          </p:cNvPr>
          <p:cNvSpPr>
            <a:spLocks noGrp="1"/>
          </p:cNvSpPr>
          <p:nvPr>
            <p:ph sz="half" idx="1"/>
          </p:nvPr>
        </p:nvSpPr>
        <p:spPr>
          <a:xfrm>
            <a:off x="838200" y="1825625"/>
            <a:ext cx="10515600" cy="3749675"/>
          </a:xfrm>
        </p:spPr>
        <p:txBody>
          <a:bodyPr numCol="2"/>
          <a:lstStyle>
            <a:lvl1pPr>
              <a:defRPr/>
            </a:lvl1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748A5EEF-DB76-7E97-4AD5-7380D7F51EA8}"/>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660228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86A27-77B4-AC26-116E-3EAA82B33FA3}"/>
              </a:ext>
            </a:extLst>
          </p:cNvPr>
          <p:cNvSpPr>
            <a:spLocks noGrp="1"/>
          </p:cNvSpPr>
          <p:nvPr>
            <p:ph type="title" hasCustomPrompt="1"/>
          </p:nvPr>
        </p:nvSpPr>
        <p:spPr>
          <a:xfrm>
            <a:off x="839788" y="709127"/>
            <a:ext cx="10515600" cy="981561"/>
          </a:xfrm>
        </p:spPr>
        <p:txBody>
          <a:bodyPr/>
          <a:lstStyle/>
          <a:p>
            <a:r>
              <a:rPr lang="en-US" dirty="0"/>
              <a:t>Add a unique slide title</a:t>
            </a:r>
          </a:p>
        </p:txBody>
      </p:sp>
      <p:sp>
        <p:nvSpPr>
          <p:cNvPr id="3" name="Text Placeholder 2">
            <a:extLst>
              <a:ext uri="{FF2B5EF4-FFF2-40B4-BE49-F238E27FC236}">
                <a16:creationId xmlns:a16="http://schemas.microsoft.com/office/drawing/2014/main" id="{7F31F33B-0131-CBA8-C7B6-3A8DD22F0A7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4D301E7-43F2-B0F8-F5F5-4F002D5E1E69}"/>
              </a:ext>
            </a:extLst>
          </p:cNvPr>
          <p:cNvSpPr>
            <a:spLocks noGrp="1"/>
          </p:cNvSpPr>
          <p:nvPr>
            <p:ph sz="half" idx="2"/>
          </p:nvPr>
        </p:nvSpPr>
        <p:spPr>
          <a:xfrm>
            <a:off x="839788" y="2505075"/>
            <a:ext cx="5157787" cy="305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A642DC2-4E38-CF1E-0B42-A9F8F9F25B2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986092D-83B7-90C0-5F47-A8A298B9A7D2}"/>
              </a:ext>
            </a:extLst>
          </p:cNvPr>
          <p:cNvSpPr>
            <a:spLocks noGrp="1"/>
          </p:cNvSpPr>
          <p:nvPr>
            <p:ph sz="quarter" idx="4"/>
          </p:nvPr>
        </p:nvSpPr>
        <p:spPr>
          <a:xfrm>
            <a:off x="6172200" y="2505075"/>
            <a:ext cx="5183188" cy="305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D3A9A371-BF2D-EA99-CAA9-B5A7F3E38DF0}"/>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58354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8C0C9-EFA5-9033-8070-A5F484DFAA7F}"/>
              </a:ext>
            </a:extLst>
          </p:cNvPr>
          <p:cNvSpPr>
            <a:spLocks noGrp="1"/>
          </p:cNvSpPr>
          <p:nvPr>
            <p:ph type="title" hasCustomPrompt="1"/>
          </p:nvPr>
        </p:nvSpPr>
        <p:spPr/>
        <p:txBody>
          <a:bodyPr/>
          <a:lstStyle/>
          <a:p>
            <a:r>
              <a:rPr lang="en-US" dirty="0"/>
              <a:t>Add a unique slide title</a:t>
            </a:r>
          </a:p>
        </p:txBody>
      </p:sp>
      <p:sp>
        <p:nvSpPr>
          <p:cNvPr id="5" name="Slide Number Placeholder 4">
            <a:extLst>
              <a:ext uri="{FF2B5EF4-FFF2-40B4-BE49-F238E27FC236}">
                <a16:creationId xmlns:a16="http://schemas.microsoft.com/office/drawing/2014/main" id="{72024E7A-BE33-174C-95F7-E502E3357AB2}"/>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15125475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308C20-0520-73E4-00F7-69F4C1FEECBD}"/>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38320936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D4FDA7-B61E-CF5A-6400-359A11B2336E}"/>
              </a:ext>
            </a:extLst>
          </p:cNvPr>
          <p:cNvSpPr>
            <a:spLocks noGrp="1"/>
          </p:cNvSpPr>
          <p:nvPr>
            <p:ph type="title" hasCustomPrompt="1"/>
          </p:nvPr>
        </p:nvSpPr>
        <p:spPr>
          <a:xfrm>
            <a:off x="839788" y="709127"/>
            <a:ext cx="3932237" cy="1348272"/>
          </a:xfrm>
        </p:spPr>
        <p:txBody>
          <a:bodyPr anchor="b"/>
          <a:lstStyle>
            <a:lvl1pPr>
              <a:defRPr sz="3200"/>
            </a:lvl1pPr>
          </a:lstStyle>
          <a:p>
            <a:r>
              <a:rPr lang="en-US" dirty="0"/>
              <a:t>Add a unique slide title</a:t>
            </a:r>
          </a:p>
        </p:txBody>
      </p:sp>
      <p:sp>
        <p:nvSpPr>
          <p:cNvPr id="4" name="Text Placeholder 3">
            <a:extLst>
              <a:ext uri="{FF2B5EF4-FFF2-40B4-BE49-F238E27FC236}">
                <a16:creationId xmlns:a16="http://schemas.microsoft.com/office/drawing/2014/main" id="{89700EED-B212-C607-8FF1-7E716074852E}"/>
              </a:ext>
            </a:extLst>
          </p:cNvPr>
          <p:cNvSpPr>
            <a:spLocks noGrp="1"/>
          </p:cNvSpPr>
          <p:nvPr>
            <p:ph type="body" sz="half" idx="2"/>
          </p:nvPr>
        </p:nvSpPr>
        <p:spPr>
          <a:xfrm>
            <a:off x="839788" y="2057400"/>
            <a:ext cx="3932237" cy="34925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Content Placeholder 2">
            <a:extLst>
              <a:ext uri="{FF2B5EF4-FFF2-40B4-BE49-F238E27FC236}">
                <a16:creationId xmlns:a16="http://schemas.microsoft.com/office/drawing/2014/main" id="{F4BB97E4-1964-19DE-8419-8777552F0E95}"/>
              </a:ext>
            </a:extLst>
          </p:cNvPr>
          <p:cNvSpPr>
            <a:spLocks noGrp="1"/>
          </p:cNvSpPr>
          <p:nvPr>
            <p:ph idx="1"/>
          </p:nvPr>
        </p:nvSpPr>
        <p:spPr>
          <a:xfrm>
            <a:off x="5183188" y="987425"/>
            <a:ext cx="6172200" cy="456247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100274C5-247D-872D-E2E5-F20B323694EB}"/>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22334987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77A60B-CE1A-F37D-46CF-5473AD6A28AC}"/>
              </a:ext>
            </a:extLst>
          </p:cNvPr>
          <p:cNvSpPr>
            <a:spLocks noGrp="1"/>
          </p:cNvSpPr>
          <p:nvPr>
            <p:ph type="title" hasCustomPrompt="1"/>
          </p:nvPr>
        </p:nvSpPr>
        <p:spPr>
          <a:xfrm>
            <a:off x="839788" y="737118"/>
            <a:ext cx="4572000" cy="1320282"/>
          </a:xfrm>
        </p:spPr>
        <p:txBody>
          <a:bodyPr anchor="b"/>
          <a:lstStyle>
            <a:lvl1pPr>
              <a:defRPr sz="3200"/>
            </a:lvl1pPr>
          </a:lstStyle>
          <a:p>
            <a:r>
              <a:rPr lang="en-US" dirty="0"/>
              <a:t>Add a unique slide title</a:t>
            </a:r>
          </a:p>
        </p:txBody>
      </p:sp>
      <p:sp>
        <p:nvSpPr>
          <p:cNvPr id="4" name="Text Placeholder 3">
            <a:extLst>
              <a:ext uri="{FF2B5EF4-FFF2-40B4-BE49-F238E27FC236}">
                <a16:creationId xmlns:a16="http://schemas.microsoft.com/office/drawing/2014/main" id="{580CE671-F15D-19AA-5D72-73C6779E70B6}"/>
              </a:ext>
            </a:extLst>
          </p:cNvPr>
          <p:cNvSpPr>
            <a:spLocks noGrp="1"/>
          </p:cNvSpPr>
          <p:nvPr>
            <p:ph type="body" sz="half" idx="2"/>
          </p:nvPr>
        </p:nvSpPr>
        <p:spPr>
          <a:xfrm>
            <a:off x="839788" y="2057400"/>
            <a:ext cx="4572000" cy="3479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Picture Placeholder 2">
            <a:extLst>
              <a:ext uri="{FF2B5EF4-FFF2-40B4-BE49-F238E27FC236}">
                <a16:creationId xmlns:a16="http://schemas.microsoft.com/office/drawing/2014/main" id="{2DB5EB3B-D23F-AFBB-96D3-F848C25DFAD4}"/>
              </a:ext>
            </a:extLst>
          </p:cNvPr>
          <p:cNvSpPr>
            <a:spLocks noGrp="1"/>
          </p:cNvSpPr>
          <p:nvPr>
            <p:ph type="pic" idx="1"/>
          </p:nvPr>
        </p:nvSpPr>
        <p:spPr>
          <a:xfrm>
            <a:off x="6235488" y="884788"/>
            <a:ext cx="4572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a:extLst>
              <a:ext uri="{FF2B5EF4-FFF2-40B4-BE49-F238E27FC236}">
                <a16:creationId xmlns:a16="http://schemas.microsoft.com/office/drawing/2014/main" id="{34F044EC-C6CE-CEFA-6865-E191DC5047D7}"/>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233944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2)">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95D2DA4-21B5-9B13-F13E-6686EA769C19}"/>
              </a:ext>
              <a:ext uri="{C183D7F6-B498-43B3-948B-1728B52AA6E4}">
                <adec:decorative xmlns:adec="http://schemas.microsoft.com/office/drawing/2017/decorative" val="1"/>
              </a:ext>
            </a:extLst>
          </p:cNvPr>
          <p:cNvSpPr/>
          <p:nvPr userDrawn="1"/>
        </p:nvSpPr>
        <p:spPr>
          <a:xfrm>
            <a:off x="494" y="0"/>
            <a:ext cx="6991349" cy="6857999"/>
          </a:xfrm>
          <a:prstGeom prst="rect">
            <a:avLst/>
          </a:prstGeom>
          <a:gradFill flip="none" rotWithShape="1">
            <a:gsLst>
              <a:gs pos="0">
                <a:srgbClr val="093B60"/>
              </a:gs>
              <a:gs pos="58000">
                <a:srgbClr val="093B60">
                  <a:shade val="67500"/>
                  <a:satMod val="115000"/>
                </a:srgbClr>
              </a:gs>
              <a:gs pos="10000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7DBD34D-CBE8-1285-D0C2-E5562C4E1A3F}"/>
              </a:ext>
            </a:extLst>
          </p:cNvPr>
          <p:cNvSpPr>
            <a:spLocks noGrp="1"/>
          </p:cNvSpPr>
          <p:nvPr>
            <p:ph type="ctrTitle" hasCustomPrompt="1"/>
          </p:nvPr>
        </p:nvSpPr>
        <p:spPr>
          <a:xfrm>
            <a:off x="838372" y="495302"/>
            <a:ext cx="5257800" cy="3757674"/>
          </a:xfrm>
        </p:spPr>
        <p:txBody>
          <a:bodyPr anchor="b">
            <a:noAutofit/>
          </a:bodyPr>
          <a:lstStyle>
            <a:lvl1pPr algn="l">
              <a:lnSpc>
                <a:spcPct val="114000"/>
              </a:lnSpc>
              <a:defRPr sz="4400">
                <a:solidFill>
                  <a:schemeClr val="bg1"/>
                </a:solidFill>
              </a:defRPr>
            </a:lvl1pPr>
          </a:lstStyle>
          <a:p>
            <a:r>
              <a:rPr lang="en-US" dirty="0"/>
              <a:t>Title of Presentation</a:t>
            </a:r>
          </a:p>
        </p:txBody>
      </p:sp>
      <p:sp>
        <p:nvSpPr>
          <p:cNvPr id="3" name="Subtitle 2">
            <a:extLst>
              <a:ext uri="{FF2B5EF4-FFF2-40B4-BE49-F238E27FC236}">
                <a16:creationId xmlns:a16="http://schemas.microsoft.com/office/drawing/2014/main" id="{29EA35D6-3AB6-A85B-E101-1262ED5968D8}"/>
              </a:ext>
            </a:extLst>
          </p:cNvPr>
          <p:cNvSpPr>
            <a:spLocks noGrp="1"/>
          </p:cNvSpPr>
          <p:nvPr>
            <p:ph type="subTitle" idx="1" hasCustomPrompt="1"/>
          </p:nvPr>
        </p:nvSpPr>
        <p:spPr>
          <a:xfrm>
            <a:off x="838372" y="4644136"/>
            <a:ext cx="5257800" cy="1417320"/>
          </a:xfrm>
        </p:spPr>
        <p:txBody>
          <a:bodyPr/>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details, date, etc. </a:t>
            </a:r>
          </a:p>
        </p:txBody>
      </p:sp>
      <p:cxnSp>
        <p:nvCxnSpPr>
          <p:cNvPr id="16" name="Straight Connector 15">
            <a:extLst>
              <a:ext uri="{FF2B5EF4-FFF2-40B4-BE49-F238E27FC236}">
                <a16:creationId xmlns:a16="http://schemas.microsoft.com/office/drawing/2014/main" id="{8074566C-F302-EEBD-F001-F04A7415610F}"/>
              </a:ext>
              <a:ext uri="{C183D7F6-B498-43B3-948B-1728B52AA6E4}">
                <adec:decorative xmlns:adec="http://schemas.microsoft.com/office/drawing/2017/decorative" val="1"/>
              </a:ext>
            </a:extLst>
          </p:cNvPr>
          <p:cNvCxnSpPr>
            <a:cxnSpLocks/>
          </p:cNvCxnSpPr>
          <p:nvPr userDrawn="1"/>
        </p:nvCxnSpPr>
        <p:spPr>
          <a:xfrm>
            <a:off x="828847" y="4451897"/>
            <a:ext cx="5340477" cy="0"/>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Text Placeholder 33">
            <a:extLst>
              <a:ext uri="{FF2B5EF4-FFF2-40B4-BE49-F238E27FC236}">
                <a16:creationId xmlns:a16="http://schemas.microsoft.com/office/drawing/2014/main" id="{5A135340-8114-E040-8348-60DAFE0CBFA9}"/>
              </a:ext>
            </a:extLst>
          </p:cNvPr>
          <p:cNvSpPr>
            <a:spLocks noGrp="1"/>
          </p:cNvSpPr>
          <p:nvPr>
            <p:ph type="body" sz="quarter" idx="10" hasCustomPrompt="1"/>
          </p:nvPr>
        </p:nvSpPr>
        <p:spPr>
          <a:xfrm>
            <a:off x="828847" y="6219825"/>
            <a:ext cx="5267158" cy="495300"/>
          </a:xfrm>
        </p:spPr>
        <p:txBody>
          <a:bodyPr>
            <a:normAutofit/>
          </a:bodyPr>
          <a:lstStyle>
            <a:lvl1pPr marL="0" indent="0" algn="l">
              <a:lnSpc>
                <a:spcPct val="114000"/>
              </a:lnSpc>
              <a:buNone/>
              <a:defRPr sz="2000">
                <a:solidFill>
                  <a:schemeClr val="bg1"/>
                </a:solidFill>
              </a:defRPr>
            </a:lvl1pPr>
          </a:lstStyle>
          <a:p>
            <a:pPr lvl="0"/>
            <a:r>
              <a:rPr lang="en-US" dirty="0"/>
              <a:t>Link to OVR website goes here…</a:t>
            </a:r>
          </a:p>
        </p:txBody>
      </p:sp>
      <p:sp>
        <p:nvSpPr>
          <p:cNvPr id="35" name="Rectangle 34">
            <a:extLst>
              <a:ext uri="{FF2B5EF4-FFF2-40B4-BE49-F238E27FC236}">
                <a16:creationId xmlns:a16="http://schemas.microsoft.com/office/drawing/2014/main" id="{5342A852-8DF3-795F-F781-7683AFCAB5CD}"/>
              </a:ext>
              <a:ext uri="{C183D7F6-B498-43B3-948B-1728B52AA6E4}">
                <adec:decorative xmlns:adec="http://schemas.microsoft.com/office/drawing/2017/decorative" val="1"/>
              </a:ext>
            </a:extLst>
          </p:cNvPr>
          <p:cNvSpPr/>
          <p:nvPr userDrawn="1"/>
        </p:nvSpPr>
        <p:spPr>
          <a:xfrm>
            <a:off x="12015594" y="0"/>
            <a:ext cx="182880" cy="6857999"/>
          </a:xfrm>
          <a:prstGeom prst="rect">
            <a:avLst/>
          </a:prstGeom>
          <a:gradFill flip="none" rotWithShape="1">
            <a:gsLst>
              <a:gs pos="97000">
                <a:srgbClr val="093B60"/>
              </a:gs>
              <a:gs pos="68000">
                <a:srgbClr val="093B60">
                  <a:shade val="67500"/>
                  <a:satMod val="115000"/>
                </a:srgbClr>
              </a:gs>
              <a:gs pos="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105283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BD34D-CBE8-1285-D0C2-E5562C4E1A3F}"/>
              </a:ext>
            </a:extLst>
          </p:cNvPr>
          <p:cNvSpPr>
            <a:spLocks noGrp="1"/>
          </p:cNvSpPr>
          <p:nvPr>
            <p:ph type="ctrTitle" hasCustomPrompt="1"/>
          </p:nvPr>
        </p:nvSpPr>
        <p:spPr>
          <a:xfrm>
            <a:off x="1511300" y="721454"/>
            <a:ext cx="9144294" cy="2478943"/>
          </a:xfrm>
        </p:spPr>
        <p:txBody>
          <a:bodyPr anchor="b">
            <a:noAutofit/>
          </a:bodyPr>
          <a:lstStyle>
            <a:lvl1pPr algn="ctr">
              <a:lnSpc>
                <a:spcPct val="114000"/>
              </a:lnSpc>
              <a:defRPr sz="6000">
                <a:solidFill>
                  <a:srgbClr val="093B60"/>
                </a:solidFill>
              </a:defRPr>
            </a:lvl1pPr>
          </a:lstStyle>
          <a:p>
            <a:r>
              <a:rPr lang="en-US" dirty="0"/>
              <a:t>Title of Presentation</a:t>
            </a:r>
          </a:p>
        </p:txBody>
      </p:sp>
      <p:sp>
        <p:nvSpPr>
          <p:cNvPr id="3" name="Subtitle 2">
            <a:extLst>
              <a:ext uri="{FF2B5EF4-FFF2-40B4-BE49-F238E27FC236}">
                <a16:creationId xmlns:a16="http://schemas.microsoft.com/office/drawing/2014/main" id="{29EA35D6-3AB6-A85B-E101-1262ED5968D8}"/>
              </a:ext>
            </a:extLst>
          </p:cNvPr>
          <p:cNvSpPr>
            <a:spLocks noGrp="1"/>
          </p:cNvSpPr>
          <p:nvPr>
            <p:ph type="subTitle" idx="1" hasCustomPrompt="1"/>
          </p:nvPr>
        </p:nvSpPr>
        <p:spPr>
          <a:xfrm>
            <a:off x="1511300" y="3429001"/>
            <a:ext cx="9144294" cy="1857756"/>
          </a:xfrm>
        </p:spPr>
        <p:txBody>
          <a:bodyPr>
            <a:normAutofit/>
          </a:bodyPr>
          <a:lstStyle>
            <a:lvl1pPr marL="0" indent="0" algn="l">
              <a:buNone/>
              <a:defRPr sz="28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Presenter details, date, etc. </a:t>
            </a:r>
          </a:p>
        </p:txBody>
      </p:sp>
      <p:sp>
        <p:nvSpPr>
          <p:cNvPr id="4" name="Rectangle 3">
            <a:extLst>
              <a:ext uri="{FF2B5EF4-FFF2-40B4-BE49-F238E27FC236}">
                <a16:creationId xmlns:a16="http://schemas.microsoft.com/office/drawing/2014/main" id="{4BD74B7B-401D-1995-8B17-824293897F65}"/>
              </a:ext>
              <a:ext uri="{C183D7F6-B498-43B3-948B-1728B52AA6E4}">
                <adec:decorative xmlns:adec="http://schemas.microsoft.com/office/drawing/2017/decorative" val="1"/>
              </a:ext>
            </a:extLst>
          </p:cNvPr>
          <p:cNvSpPr/>
          <p:nvPr userDrawn="1"/>
        </p:nvSpPr>
        <p:spPr>
          <a:xfrm>
            <a:off x="-1673" y="5810001"/>
            <a:ext cx="12192000" cy="105156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 Placeholder 33">
            <a:extLst>
              <a:ext uri="{FF2B5EF4-FFF2-40B4-BE49-F238E27FC236}">
                <a16:creationId xmlns:a16="http://schemas.microsoft.com/office/drawing/2014/main" id="{5A135340-8114-E040-8348-60DAFE0CBFA9}"/>
              </a:ext>
            </a:extLst>
          </p:cNvPr>
          <p:cNvSpPr>
            <a:spLocks noGrp="1"/>
          </p:cNvSpPr>
          <p:nvPr>
            <p:ph type="body" sz="quarter" idx="10" hasCustomPrompt="1"/>
          </p:nvPr>
        </p:nvSpPr>
        <p:spPr>
          <a:xfrm>
            <a:off x="3449868" y="6074256"/>
            <a:ext cx="5267158" cy="495300"/>
          </a:xfrm>
        </p:spPr>
        <p:txBody>
          <a:bodyPr>
            <a:normAutofit/>
          </a:bodyPr>
          <a:lstStyle>
            <a:lvl1pPr marL="0" indent="0" algn="ctr">
              <a:lnSpc>
                <a:spcPct val="114000"/>
              </a:lnSpc>
              <a:buNone/>
              <a:defRPr sz="2000">
                <a:solidFill>
                  <a:schemeClr val="bg1"/>
                </a:solidFill>
              </a:defRPr>
            </a:lvl1pPr>
          </a:lstStyle>
          <a:p>
            <a:pPr lvl="0"/>
            <a:r>
              <a:rPr lang="en-US" dirty="0"/>
              <a:t>Link to OVR website goes here…</a:t>
            </a:r>
          </a:p>
        </p:txBody>
      </p:sp>
      <p:sp>
        <p:nvSpPr>
          <p:cNvPr id="5" name="Rectangle 4">
            <a:extLst>
              <a:ext uri="{FF2B5EF4-FFF2-40B4-BE49-F238E27FC236}">
                <a16:creationId xmlns:a16="http://schemas.microsoft.com/office/drawing/2014/main" id="{180A2EB7-87A7-5104-FB5A-1416BDF81F14}"/>
              </a:ext>
              <a:ext uri="{C183D7F6-B498-43B3-948B-1728B52AA6E4}">
                <adec:decorative xmlns:adec="http://schemas.microsoft.com/office/drawing/2017/decorative" val="1"/>
              </a:ext>
            </a:extLst>
          </p:cNvPr>
          <p:cNvSpPr/>
          <p:nvPr userDrawn="1"/>
        </p:nvSpPr>
        <p:spPr>
          <a:xfrm>
            <a:off x="0" y="447675"/>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ectangle 5">
            <a:extLst>
              <a:ext uri="{FF2B5EF4-FFF2-40B4-BE49-F238E27FC236}">
                <a16:creationId xmlns:a16="http://schemas.microsoft.com/office/drawing/2014/main" id="{B6460F08-76CD-0867-DEC5-78AE083AAB14}"/>
              </a:ext>
              <a:ext uri="{C183D7F6-B498-43B3-948B-1728B52AA6E4}">
                <adec:decorative xmlns:adec="http://schemas.microsoft.com/office/drawing/2017/decorative" val="1"/>
              </a:ext>
            </a:extLst>
          </p:cNvPr>
          <p:cNvSpPr/>
          <p:nvPr userDrawn="1"/>
        </p:nvSpPr>
        <p:spPr>
          <a:xfrm>
            <a:off x="0" y="0"/>
            <a:ext cx="12192000" cy="45720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B84B5DF-90F6-7084-7912-94A247EA857B}"/>
              </a:ext>
              <a:ext uri="{C183D7F6-B498-43B3-948B-1728B52AA6E4}">
                <adec:decorative xmlns:adec="http://schemas.microsoft.com/office/drawing/2017/decorative" val="1"/>
              </a:ext>
            </a:extLst>
          </p:cNvPr>
          <p:cNvSpPr/>
          <p:nvPr userDrawn="1"/>
        </p:nvSpPr>
        <p:spPr>
          <a:xfrm>
            <a:off x="-1673" y="5626332"/>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a:extLst>
              <a:ext uri="{FF2B5EF4-FFF2-40B4-BE49-F238E27FC236}">
                <a16:creationId xmlns:a16="http://schemas.microsoft.com/office/drawing/2014/main" id="{97264D8E-97D0-2DC8-547A-141CCEF589A4}"/>
              </a:ext>
              <a:ext uri="{C183D7F6-B498-43B3-948B-1728B52AA6E4}">
                <adec:decorative xmlns:adec="http://schemas.microsoft.com/office/drawing/2017/decorative" val="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44789" y="5824728"/>
            <a:ext cx="1739340" cy="1033272"/>
          </a:xfrm>
          <a:prstGeom prst="rect">
            <a:avLst/>
          </a:prstGeom>
        </p:spPr>
      </p:pic>
      <p:pic>
        <p:nvPicPr>
          <p:cNvPr id="9" name="Picture 8">
            <a:extLst>
              <a:ext uri="{FF2B5EF4-FFF2-40B4-BE49-F238E27FC236}">
                <a16:creationId xmlns:a16="http://schemas.microsoft.com/office/drawing/2014/main" id="{47526857-5662-D18A-BD21-E841939C1F17}"/>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586848" y="5999643"/>
            <a:ext cx="1381632" cy="723712"/>
          </a:xfrm>
          <a:prstGeom prst="rect">
            <a:avLst/>
          </a:prstGeom>
        </p:spPr>
      </p:pic>
    </p:spTree>
    <p:extLst>
      <p:ext uri="{BB962C8B-B14F-4D97-AF65-F5344CB8AC3E}">
        <p14:creationId xmlns:p14="http://schemas.microsoft.com/office/powerpoint/2010/main" val="2121994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88337-ED3C-EF4E-0978-F4DD5B5A1242}"/>
              </a:ext>
            </a:extLst>
          </p:cNvPr>
          <p:cNvSpPr>
            <a:spLocks noGrp="1"/>
          </p:cNvSpPr>
          <p:nvPr>
            <p:ph type="title" hasCustomPrompt="1"/>
          </p:nvPr>
        </p:nvSpPr>
        <p:spPr/>
        <p:txBody>
          <a:bodyPr/>
          <a:lstStyle>
            <a:lvl1pPr>
              <a:defRPr/>
            </a:lvl1pPr>
          </a:lstStyle>
          <a:p>
            <a:r>
              <a:rPr lang="en-US" dirty="0"/>
              <a:t>Add a unique slide title</a:t>
            </a:r>
          </a:p>
        </p:txBody>
      </p:sp>
      <p:sp>
        <p:nvSpPr>
          <p:cNvPr id="3" name="Content Placeholder 2">
            <a:extLst>
              <a:ext uri="{FF2B5EF4-FFF2-40B4-BE49-F238E27FC236}">
                <a16:creationId xmlns:a16="http://schemas.microsoft.com/office/drawing/2014/main" id="{1FD74356-8BC8-EBB5-10A0-66F5DF64FC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E6EA30D4-CA3D-56B8-57AE-995EB78A362E}"/>
              </a:ext>
            </a:extLst>
          </p:cNvPr>
          <p:cNvSpPr>
            <a:spLocks noGrp="1"/>
          </p:cNvSpPr>
          <p:nvPr>
            <p:ph type="sldNum" sz="quarter" idx="10"/>
          </p:nvPr>
        </p:nvSpPr>
        <p:spPr/>
        <p:txBody>
          <a:bodyPr/>
          <a:lstStyle/>
          <a:p>
            <a:fld id="{6420722D-409D-4A63-AECD-B618A6711DB6}" type="slidenum">
              <a:rPr lang="en-US" smtClean="0"/>
              <a:pPr/>
              <a:t>‹#›</a:t>
            </a:fld>
            <a:endParaRPr lang="en-US" dirty="0"/>
          </a:p>
        </p:txBody>
      </p:sp>
    </p:spTree>
    <p:extLst>
      <p:ext uri="{BB962C8B-B14F-4D97-AF65-F5344CB8AC3E}">
        <p14:creationId xmlns:p14="http://schemas.microsoft.com/office/powerpoint/2010/main" val="599015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Numbered Lis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88337-ED3C-EF4E-0978-F4DD5B5A1242}"/>
              </a:ext>
            </a:extLst>
          </p:cNvPr>
          <p:cNvSpPr>
            <a:spLocks noGrp="1"/>
          </p:cNvSpPr>
          <p:nvPr>
            <p:ph type="title" hasCustomPrompt="1"/>
          </p:nvPr>
        </p:nvSpPr>
        <p:spPr>
          <a:xfrm>
            <a:off x="838200" y="707725"/>
            <a:ext cx="10515600" cy="936308"/>
          </a:xfrm>
        </p:spPr>
        <p:txBody>
          <a:bodyPr/>
          <a:lstStyle/>
          <a:p>
            <a:r>
              <a:rPr lang="en-US" dirty="0"/>
              <a:t>Add a unique slide title</a:t>
            </a:r>
          </a:p>
        </p:txBody>
      </p:sp>
      <p:sp>
        <p:nvSpPr>
          <p:cNvPr id="3" name="Content Placeholder 2">
            <a:extLst>
              <a:ext uri="{FF2B5EF4-FFF2-40B4-BE49-F238E27FC236}">
                <a16:creationId xmlns:a16="http://schemas.microsoft.com/office/drawing/2014/main" id="{1FD74356-8BC8-EBB5-10A0-66F5DF64FC9B}"/>
              </a:ext>
            </a:extLst>
          </p:cNvPr>
          <p:cNvSpPr>
            <a:spLocks noGrp="1"/>
          </p:cNvSpPr>
          <p:nvPr>
            <p:ph idx="1"/>
          </p:nvPr>
        </p:nvSpPr>
        <p:spPr>
          <a:xfrm>
            <a:off x="838200" y="1778971"/>
            <a:ext cx="10515600" cy="3791404"/>
          </a:xfrm>
        </p:spPr>
        <p:txBody>
          <a:bodyPr/>
          <a:lstStyle>
            <a:lvl1pPr marL="971550" indent="-514350">
              <a:buFont typeface="+mj-lt"/>
              <a:buAutoNum type="arabicPeriod"/>
              <a:defRPr/>
            </a:lvl1pPr>
            <a:lvl2pPr marL="1371600" indent="-457200">
              <a:buFont typeface="+mj-lt"/>
              <a:buAutoNum type="alphaLcPeriod"/>
              <a:defRPr/>
            </a:lvl2pPr>
            <a:lvl3pPr marL="1828800" indent="-457200">
              <a:buFont typeface="+mj-lt"/>
              <a:buAutoNum type="romanLcPeriod"/>
              <a:defRPr/>
            </a:lvl3pPr>
            <a:lvl4pPr marL="2286000" indent="-457200">
              <a:buFont typeface="+mj-lt"/>
              <a:buAutoNum type="arabicParenR"/>
              <a:defRPr/>
            </a:lvl4pPr>
            <a:lvl5pPr marL="2743200" indent="-457200">
              <a:buFont typeface="+mj-lt"/>
              <a:buAutoNum type="alphaLcParenR"/>
              <a:defRPr/>
            </a:lvl5pPr>
            <a:lvl6pPr>
              <a:buFont typeface="+mj-lt"/>
              <a:buAutoNum type="romanLcPeriod"/>
              <a:defRPr/>
            </a:lvl6pPr>
            <a:lvl7pPr>
              <a:buFont typeface="+mj-lt"/>
              <a:buAutoNum type="arabicPeriod"/>
              <a:defRPr/>
            </a:lvl7pPr>
            <a:lvl8pPr>
              <a:buFont typeface="+mj-lt"/>
              <a:buAutoNum type="alphaLcPeriod"/>
              <a:defRPr/>
            </a:lvl8pPr>
            <a:lvl9pPr>
              <a:buFont typeface="+mj-lt"/>
              <a:buAutoNum type="romanLcPeriod"/>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a:extLst>
              <a:ext uri="{FF2B5EF4-FFF2-40B4-BE49-F238E27FC236}">
                <a16:creationId xmlns:a16="http://schemas.microsoft.com/office/drawing/2014/main" id="{E6EA30D4-CA3D-56B8-57AE-995EB78A362E}"/>
              </a:ext>
            </a:extLst>
          </p:cNvPr>
          <p:cNvSpPr>
            <a:spLocks noGrp="1"/>
          </p:cNvSpPr>
          <p:nvPr>
            <p:ph type="sldNum" sz="quarter" idx="10"/>
          </p:nvPr>
        </p:nvSpPr>
        <p:spPr/>
        <p:txBody>
          <a:bodyPr/>
          <a:lstStyle/>
          <a:p>
            <a:fld id="{6420722D-409D-4A63-AECD-B618A6711DB6}" type="slidenum">
              <a:rPr lang="en-US" smtClean="0"/>
              <a:pPr/>
              <a:t>‹#›</a:t>
            </a:fld>
            <a:endParaRPr lang="en-US" dirty="0"/>
          </a:p>
        </p:txBody>
      </p:sp>
    </p:spTree>
    <p:extLst>
      <p:ext uri="{BB962C8B-B14F-4D97-AF65-F5344CB8AC3E}">
        <p14:creationId xmlns:p14="http://schemas.microsoft.com/office/powerpoint/2010/main" val="178122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About Me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7A68F-F465-F425-29DF-58226590DFA3}"/>
              </a:ext>
            </a:extLst>
          </p:cNvPr>
          <p:cNvSpPr>
            <a:spLocks noGrp="1"/>
          </p:cNvSpPr>
          <p:nvPr>
            <p:ph type="title" hasCustomPrompt="1"/>
          </p:nvPr>
        </p:nvSpPr>
        <p:spPr>
          <a:xfrm>
            <a:off x="373224" y="395780"/>
            <a:ext cx="5486400" cy="943793"/>
          </a:xfrm>
        </p:spPr>
        <p:txBody>
          <a:bodyPr/>
          <a:lstStyle>
            <a:lvl1pPr>
              <a:defRPr/>
            </a:lvl1pPr>
          </a:lstStyle>
          <a:p>
            <a:r>
              <a:rPr lang="en-US" dirty="0"/>
              <a:t>About Me slide layout</a:t>
            </a:r>
          </a:p>
        </p:txBody>
      </p:sp>
      <p:sp>
        <p:nvSpPr>
          <p:cNvPr id="9" name="Content Placeholder 8">
            <a:extLst>
              <a:ext uri="{FF2B5EF4-FFF2-40B4-BE49-F238E27FC236}">
                <a16:creationId xmlns:a16="http://schemas.microsoft.com/office/drawing/2014/main" id="{02871DF3-8338-5F47-FA4C-206F66C0F235}"/>
              </a:ext>
            </a:extLst>
          </p:cNvPr>
          <p:cNvSpPr>
            <a:spLocks noGrp="1"/>
          </p:cNvSpPr>
          <p:nvPr>
            <p:ph sz="quarter" idx="12" hasCustomPrompt="1"/>
          </p:nvPr>
        </p:nvSpPr>
        <p:spPr>
          <a:xfrm>
            <a:off x="373063" y="1604866"/>
            <a:ext cx="5486400" cy="4343400"/>
          </a:xfrm>
        </p:spPr>
        <p:txBody>
          <a:bodyPr/>
          <a:lstStyle>
            <a:lvl1pPr marL="685800">
              <a:defRPr/>
            </a:lvl1pPr>
          </a:lstStyle>
          <a:p>
            <a:pPr lvl="0"/>
            <a:r>
              <a:rPr lang="en-US" dirty="0"/>
              <a:t>Add some interesting facts about the presenter, such as credentials, years experience, hobbies, etc.</a:t>
            </a:r>
          </a:p>
        </p:txBody>
      </p:sp>
      <p:sp>
        <p:nvSpPr>
          <p:cNvPr id="5" name="Rectangle 4">
            <a:extLst>
              <a:ext uri="{FF2B5EF4-FFF2-40B4-BE49-F238E27FC236}">
                <a16:creationId xmlns:a16="http://schemas.microsoft.com/office/drawing/2014/main" id="{4396AAB2-393D-C013-361A-53C26CACA24B}"/>
              </a:ext>
              <a:ext uri="{C183D7F6-B498-43B3-948B-1728B52AA6E4}">
                <adec:decorative xmlns:adec="http://schemas.microsoft.com/office/drawing/2017/decorative" val="1"/>
              </a:ext>
            </a:extLst>
          </p:cNvPr>
          <p:cNvSpPr/>
          <p:nvPr userDrawn="1"/>
        </p:nvSpPr>
        <p:spPr>
          <a:xfrm>
            <a:off x="7162800" y="-1"/>
            <a:ext cx="5029200" cy="6857999"/>
          </a:xfrm>
          <a:prstGeom prst="rect">
            <a:avLst/>
          </a:prstGeom>
          <a:gradFill flip="none" rotWithShape="1">
            <a:gsLst>
              <a:gs pos="0">
                <a:srgbClr val="093B60"/>
              </a:gs>
              <a:gs pos="58000">
                <a:srgbClr val="093B60">
                  <a:shade val="67500"/>
                  <a:satMod val="115000"/>
                </a:srgbClr>
              </a:gs>
              <a:gs pos="10000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Picture Placeholder 6">
            <a:extLst>
              <a:ext uri="{FF2B5EF4-FFF2-40B4-BE49-F238E27FC236}">
                <a16:creationId xmlns:a16="http://schemas.microsoft.com/office/drawing/2014/main" id="{AACAB0C9-3E5B-DE6A-B81C-595E8C98AF71}"/>
              </a:ext>
            </a:extLst>
          </p:cNvPr>
          <p:cNvSpPr>
            <a:spLocks noGrp="1"/>
          </p:cNvSpPr>
          <p:nvPr>
            <p:ph type="pic" sz="quarter" idx="11" hasCustomPrompt="1"/>
          </p:nvPr>
        </p:nvSpPr>
        <p:spPr>
          <a:xfrm>
            <a:off x="6332378" y="1339573"/>
            <a:ext cx="4572000" cy="4114800"/>
          </a:xfrm>
        </p:spPr>
        <p:txBody>
          <a:bodyPr/>
          <a:lstStyle>
            <a:lvl1pPr>
              <a:defRPr>
                <a:solidFill>
                  <a:schemeClr val="bg1"/>
                </a:solidFill>
              </a:defRPr>
            </a:lvl1pPr>
          </a:lstStyle>
          <a:p>
            <a:r>
              <a:rPr lang="en-US" dirty="0"/>
              <a:t>Insert image of presenter and add alt text</a:t>
            </a:r>
          </a:p>
        </p:txBody>
      </p:sp>
      <p:sp>
        <p:nvSpPr>
          <p:cNvPr id="3" name="Slide Number Placeholder 2">
            <a:extLst>
              <a:ext uri="{FF2B5EF4-FFF2-40B4-BE49-F238E27FC236}">
                <a16:creationId xmlns:a16="http://schemas.microsoft.com/office/drawing/2014/main" id="{1DC20EA6-3C34-16EE-6D6E-A584FB98477C}"/>
              </a:ext>
            </a:extLst>
          </p:cNvPr>
          <p:cNvSpPr>
            <a:spLocks noGrp="1"/>
          </p:cNvSpPr>
          <p:nvPr>
            <p:ph type="sldNum" sz="quarter" idx="10"/>
          </p:nvPr>
        </p:nvSpPr>
        <p:spPr>
          <a:xfrm>
            <a:off x="1744663" y="6097095"/>
            <a:ext cx="2743200" cy="365125"/>
          </a:xfrm>
        </p:spPr>
        <p:txBody>
          <a:bodyPr/>
          <a:lstStyle>
            <a:lvl1pPr>
              <a:defRPr>
                <a:solidFill>
                  <a:schemeClr val="tx1">
                    <a:lumMod val="95000"/>
                    <a:lumOff val="5000"/>
                  </a:schemeClr>
                </a:solidFill>
              </a:defRPr>
            </a:lvl1pPr>
          </a:lstStyle>
          <a:p>
            <a:fld id="{6420722D-409D-4A63-AECD-B618A6711DB6}" type="slidenum">
              <a:rPr lang="en-US" smtClean="0"/>
              <a:pPr/>
              <a:t>‹#›</a:t>
            </a:fld>
            <a:endParaRPr lang="en-US" dirty="0"/>
          </a:p>
        </p:txBody>
      </p:sp>
      <p:sp>
        <p:nvSpPr>
          <p:cNvPr id="10" name="Rectangle 9">
            <a:extLst>
              <a:ext uri="{FF2B5EF4-FFF2-40B4-BE49-F238E27FC236}">
                <a16:creationId xmlns:a16="http://schemas.microsoft.com/office/drawing/2014/main" id="{403A930B-6281-4A6D-4EDE-42C8FD37E611}"/>
              </a:ext>
              <a:ext uri="{C183D7F6-B498-43B3-948B-1728B52AA6E4}">
                <adec:decorative xmlns:adec="http://schemas.microsoft.com/office/drawing/2017/decorative" val="1"/>
              </a:ext>
            </a:extLst>
          </p:cNvPr>
          <p:cNvSpPr/>
          <p:nvPr userDrawn="1"/>
        </p:nvSpPr>
        <p:spPr>
          <a:xfrm rot="16200000">
            <a:off x="6002655" y="672463"/>
            <a:ext cx="182880" cy="12207240"/>
          </a:xfrm>
          <a:prstGeom prst="rect">
            <a:avLst/>
          </a:prstGeom>
          <a:gradFill flip="none" rotWithShape="1">
            <a:gsLst>
              <a:gs pos="97000">
                <a:srgbClr val="093B60"/>
              </a:gs>
              <a:gs pos="100000">
                <a:srgbClr val="093B60">
                  <a:shade val="67500"/>
                  <a:satMod val="115000"/>
                </a:srgbClr>
              </a:gs>
              <a:gs pos="0">
                <a:srgbClr val="186D9E"/>
              </a:gs>
            </a:gsLst>
            <a:lin ang="5400000" scaled="1"/>
            <a:tileRect/>
          </a:gradFill>
          <a:ln>
            <a:noFill/>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99403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Slide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27A4DC-8AF1-00A4-C684-843C1095DA46}"/>
              </a:ext>
            </a:extLst>
          </p:cNvPr>
          <p:cNvSpPr>
            <a:spLocks noGrp="1"/>
          </p:cNvSpPr>
          <p:nvPr>
            <p:ph type="title" hasCustomPrompt="1"/>
          </p:nvPr>
        </p:nvSpPr>
        <p:spPr/>
        <p:txBody>
          <a:bodyPr/>
          <a:lstStyle>
            <a:lvl1pPr>
              <a:defRPr/>
            </a:lvl1pPr>
          </a:lstStyle>
          <a:p>
            <a:r>
              <a:rPr lang="en-US" dirty="0"/>
              <a:t>Agenda Slide Template</a:t>
            </a:r>
          </a:p>
        </p:txBody>
      </p:sp>
      <p:sp>
        <p:nvSpPr>
          <p:cNvPr id="5" name="Text Placeholder 4">
            <a:extLst>
              <a:ext uri="{FF2B5EF4-FFF2-40B4-BE49-F238E27FC236}">
                <a16:creationId xmlns:a16="http://schemas.microsoft.com/office/drawing/2014/main" id="{3B15D15D-C494-498A-D2BD-BC302218FF99}"/>
              </a:ext>
            </a:extLst>
          </p:cNvPr>
          <p:cNvSpPr>
            <a:spLocks noGrp="1"/>
          </p:cNvSpPr>
          <p:nvPr>
            <p:ph type="body" sz="quarter" idx="11"/>
          </p:nvPr>
        </p:nvSpPr>
        <p:spPr>
          <a:xfrm>
            <a:off x="838200" y="1791478"/>
            <a:ext cx="10515600" cy="3769567"/>
          </a:xfrm>
        </p:spPr>
        <p:txBody>
          <a:bodyPr/>
          <a:lstStyle>
            <a:lvl1pPr marL="971550" indent="-514350">
              <a:buFont typeface="+mj-lt"/>
              <a:buAutoNum type="arabicPeriod"/>
              <a:defRPr/>
            </a:lvl1pPr>
            <a:lvl2pPr marL="1371600" indent="-457200">
              <a:buFont typeface="+mj-lt"/>
              <a:buAutoNum type="alphaLcPeriod"/>
              <a:defRPr/>
            </a:lvl2pPr>
            <a:lvl3pPr marL="1828800" indent="-457200">
              <a:buFont typeface="+mj-lt"/>
              <a:buAutoNum type="romanLcPeriod"/>
              <a:defRPr/>
            </a:lvl3pPr>
            <a:lvl4pPr marL="2171700" indent="-342900">
              <a:buFont typeface="+mj-lt"/>
              <a:buAutoNum type="arabicParenR"/>
              <a:defRPr/>
            </a:lvl4pPr>
            <a:lvl5pPr marL="2628900" indent="-342900">
              <a:buFont typeface="+mj-lt"/>
              <a:buAutoNum type="alphaLcParen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Slide Number Placeholder 2">
            <a:extLst>
              <a:ext uri="{FF2B5EF4-FFF2-40B4-BE49-F238E27FC236}">
                <a16:creationId xmlns:a16="http://schemas.microsoft.com/office/drawing/2014/main" id="{DC9EB67A-CB6C-EA29-9982-A0C137842F1A}"/>
              </a:ext>
            </a:extLst>
          </p:cNvPr>
          <p:cNvSpPr>
            <a:spLocks noGrp="1"/>
          </p:cNvSpPr>
          <p:nvPr>
            <p:ph type="sldNum" sz="quarter" idx="10"/>
          </p:nvPr>
        </p:nvSpPr>
        <p:spPr/>
        <p:txBody>
          <a:bodyPr/>
          <a:lstStyle/>
          <a:p>
            <a:fld id="{6420722D-409D-4A63-AECD-B618A6711DB6}" type="slidenum">
              <a:rPr lang="en-US" smtClean="0"/>
              <a:pPr/>
              <a:t>‹#›</a:t>
            </a:fld>
            <a:endParaRPr lang="en-US" dirty="0"/>
          </a:p>
        </p:txBody>
      </p:sp>
    </p:spTree>
    <p:extLst>
      <p:ext uri="{BB962C8B-B14F-4D97-AF65-F5344CB8AC3E}">
        <p14:creationId xmlns:p14="http://schemas.microsoft.com/office/powerpoint/2010/main" val="1713696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A7FD9-5BDD-9FC1-69F2-2DBBF05D3D67}"/>
              </a:ext>
            </a:extLst>
          </p:cNvPr>
          <p:cNvSpPr>
            <a:spLocks noGrp="1"/>
          </p:cNvSpPr>
          <p:nvPr>
            <p:ph type="title"/>
          </p:nvPr>
        </p:nvSpPr>
        <p:spPr>
          <a:xfrm>
            <a:off x="831850" y="1227138"/>
            <a:ext cx="10515600"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DD91119-8D2A-E718-D906-EC51F368E70E}"/>
              </a:ext>
            </a:extLst>
          </p:cNvPr>
          <p:cNvSpPr>
            <a:spLocks noGrp="1"/>
          </p:cNvSpPr>
          <p:nvPr>
            <p:ph type="body" idx="1"/>
          </p:nvPr>
        </p:nvSpPr>
        <p:spPr>
          <a:xfrm>
            <a:off x="831850" y="4106863"/>
            <a:ext cx="10515600" cy="1500187"/>
          </a:xfrm>
        </p:spPr>
        <p:txBody>
          <a:bodyPr/>
          <a:lstStyle>
            <a:lvl1pPr marL="0" indent="0">
              <a:buNone/>
              <a:defRPr sz="2400">
                <a:solidFill>
                  <a:srgbClr val="5D5D5D"/>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89625D07-A516-4CF6-3232-5B807A865CFD}"/>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1600033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04708-96B9-46B0-5044-A0AF2B82350A}"/>
              </a:ext>
            </a:extLst>
          </p:cNvPr>
          <p:cNvSpPr>
            <a:spLocks noGrp="1"/>
          </p:cNvSpPr>
          <p:nvPr>
            <p:ph type="title" hasCustomPrompt="1"/>
          </p:nvPr>
        </p:nvSpPr>
        <p:spPr/>
        <p:txBody>
          <a:bodyPr/>
          <a:lstStyle/>
          <a:p>
            <a:r>
              <a:rPr lang="en-US" dirty="0"/>
              <a:t>Add a unique slide title</a:t>
            </a:r>
          </a:p>
        </p:txBody>
      </p:sp>
      <p:sp>
        <p:nvSpPr>
          <p:cNvPr id="3" name="Content Placeholder 2">
            <a:extLst>
              <a:ext uri="{FF2B5EF4-FFF2-40B4-BE49-F238E27FC236}">
                <a16:creationId xmlns:a16="http://schemas.microsoft.com/office/drawing/2014/main" id="{07C9A6A9-603F-BAF2-D1C8-6DAD27D0F4FF}"/>
              </a:ext>
            </a:extLst>
          </p:cNvPr>
          <p:cNvSpPr>
            <a:spLocks noGrp="1"/>
          </p:cNvSpPr>
          <p:nvPr>
            <p:ph sz="half" idx="1"/>
          </p:nvPr>
        </p:nvSpPr>
        <p:spPr>
          <a:xfrm>
            <a:off x="838200" y="1825625"/>
            <a:ext cx="5181600" cy="3749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C43D67-57C9-00BD-74F9-EEDA77DECF54}"/>
              </a:ext>
            </a:extLst>
          </p:cNvPr>
          <p:cNvSpPr>
            <a:spLocks noGrp="1"/>
          </p:cNvSpPr>
          <p:nvPr>
            <p:ph sz="half" idx="2"/>
          </p:nvPr>
        </p:nvSpPr>
        <p:spPr>
          <a:xfrm>
            <a:off x="6172200" y="1825625"/>
            <a:ext cx="5181600" cy="37496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48A5EEF-DB76-7E97-4AD5-7380D7F51EA8}"/>
              </a:ext>
            </a:extLst>
          </p:cNvPr>
          <p:cNvSpPr>
            <a:spLocks noGrp="1"/>
          </p:cNvSpPr>
          <p:nvPr>
            <p:ph type="sldNum" sz="quarter" idx="12"/>
          </p:nvPr>
        </p:nvSpPr>
        <p:spPr/>
        <p:txBody>
          <a:bodyPr/>
          <a:lstStyle/>
          <a:p>
            <a:fld id="{6420722D-409D-4A63-AECD-B618A6711DB6}" type="slidenum">
              <a:rPr lang="en-US" smtClean="0"/>
              <a:t>‹#›</a:t>
            </a:fld>
            <a:endParaRPr lang="en-US" dirty="0"/>
          </a:p>
        </p:txBody>
      </p:sp>
    </p:spTree>
    <p:extLst>
      <p:ext uri="{BB962C8B-B14F-4D97-AF65-F5344CB8AC3E}">
        <p14:creationId xmlns:p14="http://schemas.microsoft.com/office/powerpoint/2010/main" val="3622465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7B537FF-3919-53D5-5788-3DA214B479D2}"/>
              </a:ext>
              <a:ext uri="{C183D7F6-B498-43B3-948B-1728B52AA6E4}">
                <adec:decorative xmlns:adec="http://schemas.microsoft.com/office/drawing/2017/decorative" val="1"/>
              </a:ext>
            </a:extLst>
          </p:cNvPr>
          <p:cNvSpPr/>
          <p:nvPr userDrawn="1"/>
        </p:nvSpPr>
        <p:spPr>
          <a:xfrm>
            <a:off x="-1673" y="5810001"/>
            <a:ext cx="12192000" cy="105156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5D045CA8-6BD2-133F-BB8D-31B8BF10146C}"/>
              </a:ext>
            </a:extLst>
          </p:cNvPr>
          <p:cNvSpPr>
            <a:spLocks noGrp="1"/>
          </p:cNvSpPr>
          <p:nvPr>
            <p:ph type="title"/>
          </p:nvPr>
        </p:nvSpPr>
        <p:spPr>
          <a:xfrm>
            <a:off x="838200" y="707725"/>
            <a:ext cx="10515600" cy="93630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468CA518-62E3-065C-D91E-C8BFC93B22AE}"/>
              </a:ext>
            </a:extLst>
          </p:cNvPr>
          <p:cNvSpPr>
            <a:spLocks noGrp="1"/>
          </p:cNvSpPr>
          <p:nvPr>
            <p:ph type="body" idx="1"/>
          </p:nvPr>
        </p:nvSpPr>
        <p:spPr>
          <a:xfrm>
            <a:off x="838200" y="1778970"/>
            <a:ext cx="10515600" cy="37953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99AFBA97-8C06-E364-0CC2-63B531123E30}"/>
              </a:ext>
            </a:extLst>
          </p:cNvPr>
          <p:cNvSpPr>
            <a:spLocks noGrp="1"/>
          </p:cNvSpPr>
          <p:nvPr>
            <p:ph type="sldNum" sz="quarter" idx="4"/>
          </p:nvPr>
        </p:nvSpPr>
        <p:spPr>
          <a:xfrm>
            <a:off x="4863888" y="6178936"/>
            <a:ext cx="2743200" cy="365125"/>
          </a:xfrm>
          <a:prstGeom prst="rect">
            <a:avLst/>
          </a:prstGeom>
        </p:spPr>
        <p:txBody>
          <a:bodyPr vert="horz" lIns="91440" tIns="45720" rIns="91440" bIns="45720" rtlCol="0" anchor="ctr"/>
          <a:lstStyle>
            <a:lvl1pPr algn="ctr">
              <a:defRPr sz="1800" b="0">
                <a:solidFill>
                  <a:schemeClr val="bg1"/>
                </a:solidFill>
                <a:latin typeface="+mn-lt"/>
              </a:defRPr>
            </a:lvl1pPr>
          </a:lstStyle>
          <a:p>
            <a:fld id="{6420722D-409D-4A63-AECD-B618A6711DB6}" type="slidenum">
              <a:rPr lang="en-US" smtClean="0"/>
              <a:pPr/>
              <a:t>‹#›</a:t>
            </a:fld>
            <a:endParaRPr lang="en-US" dirty="0"/>
          </a:p>
        </p:txBody>
      </p:sp>
      <p:sp>
        <p:nvSpPr>
          <p:cNvPr id="8" name="Rectangle 7">
            <a:extLst>
              <a:ext uri="{FF2B5EF4-FFF2-40B4-BE49-F238E27FC236}">
                <a16:creationId xmlns:a16="http://schemas.microsoft.com/office/drawing/2014/main" id="{8842C8FC-34C7-421E-334D-9CE8EADC2F5B}"/>
              </a:ext>
              <a:ext uri="{C183D7F6-B498-43B3-948B-1728B52AA6E4}">
                <adec:decorative xmlns:adec="http://schemas.microsoft.com/office/drawing/2017/decorative" val="1"/>
              </a:ext>
            </a:extLst>
          </p:cNvPr>
          <p:cNvSpPr/>
          <p:nvPr userDrawn="1"/>
        </p:nvSpPr>
        <p:spPr>
          <a:xfrm>
            <a:off x="0" y="447675"/>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A5187EC-01C5-F492-B13C-4574FEA69F7D}"/>
              </a:ext>
              <a:ext uri="{C183D7F6-B498-43B3-948B-1728B52AA6E4}">
                <adec:decorative xmlns:adec="http://schemas.microsoft.com/office/drawing/2017/decorative" val="1"/>
              </a:ext>
            </a:extLst>
          </p:cNvPr>
          <p:cNvSpPr/>
          <p:nvPr userDrawn="1"/>
        </p:nvSpPr>
        <p:spPr>
          <a:xfrm>
            <a:off x="0" y="0"/>
            <a:ext cx="12192000" cy="457200"/>
          </a:xfrm>
          <a:prstGeom prst="rect">
            <a:avLst/>
          </a:prstGeom>
          <a:solidFill>
            <a:srgbClr val="093B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1922D059-F0C1-9701-EF17-9C9F85532303}"/>
              </a:ext>
              <a:ext uri="{C183D7F6-B498-43B3-948B-1728B52AA6E4}">
                <adec:decorative xmlns:adec="http://schemas.microsoft.com/office/drawing/2017/decorative" val="1"/>
              </a:ext>
            </a:extLst>
          </p:cNvPr>
          <p:cNvSpPr/>
          <p:nvPr userDrawn="1"/>
        </p:nvSpPr>
        <p:spPr>
          <a:xfrm>
            <a:off x="-1673" y="5626332"/>
            <a:ext cx="12192000" cy="182880"/>
          </a:xfrm>
          <a:prstGeom prst="rect">
            <a:avLst/>
          </a:prstGeom>
          <a:solidFill>
            <a:srgbClr val="5EB3E4"/>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 name="Picture 10">
            <a:extLst>
              <a:ext uri="{FF2B5EF4-FFF2-40B4-BE49-F238E27FC236}">
                <a16:creationId xmlns:a16="http://schemas.microsoft.com/office/drawing/2014/main" id="{AE870D44-00C5-371E-A74D-636AF400F742}"/>
              </a:ext>
              <a:ext uri="{C183D7F6-B498-43B3-948B-1728B52AA6E4}">
                <adec:decorative xmlns:adec="http://schemas.microsoft.com/office/drawing/2017/decorative" val="1"/>
              </a:ext>
            </a:extLst>
          </p:cNvPr>
          <p:cNvPicPr>
            <a:picLocks noChangeAspect="1"/>
          </p:cNvPicPr>
          <p:nvPr userDrawn="1"/>
        </p:nvPicPr>
        <p:blipFill>
          <a:blip r:embed="rId17">
            <a:extLst>
              <a:ext uri="{28A0092B-C50C-407E-A947-70E740481C1C}">
                <a14:useLocalDpi xmlns:a14="http://schemas.microsoft.com/office/drawing/2010/main" val="0"/>
              </a:ext>
            </a:extLst>
          </a:blip>
          <a:srcRect/>
          <a:stretch/>
        </p:blipFill>
        <p:spPr>
          <a:xfrm>
            <a:off x="144789" y="5824728"/>
            <a:ext cx="1739340" cy="1033272"/>
          </a:xfrm>
          <a:prstGeom prst="rect">
            <a:avLst/>
          </a:prstGeom>
        </p:spPr>
      </p:pic>
      <p:pic>
        <p:nvPicPr>
          <p:cNvPr id="14" name="Picture 13">
            <a:extLst>
              <a:ext uri="{FF2B5EF4-FFF2-40B4-BE49-F238E27FC236}">
                <a16:creationId xmlns:a16="http://schemas.microsoft.com/office/drawing/2014/main" id="{1EDFB166-2F88-F4E2-8034-F89F538724AA}"/>
              </a:ext>
              <a:ext uri="{C183D7F6-B498-43B3-948B-1728B52AA6E4}">
                <adec:decorative xmlns:adec="http://schemas.microsoft.com/office/drawing/2017/decorative" val="1"/>
              </a:ext>
            </a:extLst>
          </p:cNvPr>
          <p:cNvPicPr>
            <a:picLocks noChangeAspect="1"/>
          </p:cNvPicPr>
          <p:nvPr userDrawn="1"/>
        </p:nvPicPr>
        <p:blipFill>
          <a:blip r:embed="rId18" cstate="print">
            <a:extLst>
              <a:ext uri="{28A0092B-C50C-407E-A947-70E740481C1C}">
                <a14:useLocalDpi xmlns:a14="http://schemas.microsoft.com/office/drawing/2010/main" val="0"/>
              </a:ext>
            </a:extLst>
          </a:blip>
          <a:stretch>
            <a:fillRect/>
          </a:stretch>
        </p:blipFill>
        <p:spPr>
          <a:xfrm>
            <a:off x="10586848" y="5999643"/>
            <a:ext cx="1381632" cy="723712"/>
          </a:xfrm>
          <a:prstGeom prst="rect">
            <a:avLst/>
          </a:prstGeom>
        </p:spPr>
      </p:pic>
    </p:spTree>
    <p:extLst>
      <p:ext uri="{BB962C8B-B14F-4D97-AF65-F5344CB8AC3E}">
        <p14:creationId xmlns:p14="http://schemas.microsoft.com/office/powerpoint/2010/main" val="1710249969"/>
      </p:ext>
    </p:extLst>
  </p:cSld>
  <p:clrMap bg1="lt1" tx1="dk1" bg2="lt2" tx2="dk2" accent1="accent1" accent2="accent2" accent3="accent3" accent4="accent4" accent5="accent5" accent6="accent6" hlink="hlink" folHlink="folHlink"/>
  <p:sldLayoutIdLst>
    <p:sldLayoutId id="2147483649" r:id="rId1"/>
    <p:sldLayoutId id="2147483659" r:id="rId2"/>
    <p:sldLayoutId id="2147483660" r:id="rId3"/>
    <p:sldLayoutId id="2147483650" r:id="rId4"/>
    <p:sldLayoutId id="2147483658" r:id="rId5"/>
    <p:sldLayoutId id="2147483662" r:id="rId6"/>
    <p:sldLayoutId id="2147483661" r:id="rId7"/>
    <p:sldLayoutId id="2147483651" r:id="rId8"/>
    <p:sldLayoutId id="2147483652" r:id="rId9"/>
    <p:sldLayoutId id="2147483664" r:id="rId10"/>
    <p:sldLayoutId id="2147483653" r:id="rId11"/>
    <p:sldLayoutId id="2147483654" r:id="rId12"/>
    <p:sldLayoutId id="2147483655" r:id="rId13"/>
    <p:sldLayoutId id="2147483656" r:id="rId14"/>
    <p:sldLayoutId id="2147483657" r:id="rId15"/>
  </p:sldLayoutIdLst>
  <p:hf hdr="0" ftr="0" dt="0"/>
  <p:txStyles>
    <p:titleStyle>
      <a:lvl1pPr algn="l" defTabSz="914400" rtl="0" eaLnBrk="1" latinLnBrk="0" hangingPunct="1">
        <a:lnSpc>
          <a:spcPct val="114000"/>
        </a:lnSpc>
        <a:spcBef>
          <a:spcPct val="0"/>
        </a:spcBef>
        <a:buNone/>
        <a:defRPr sz="4400" kern="1200" spc="40" baseline="0">
          <a:solidFill>
            <a:srgbClr val="093B60"/>
          </a:solidFill>
          <a:latin typeface="+mj-lt"/>
          <a:ea typeface="+mj-ea"/>
          <a:cs typeface="+mj-cs"/>
        </a:defRPr>
      </a:lvl1pPr>
    </p:titleStyle>
    <p:bodyStyle>
      <a:lvl1pPr marL="914400" indent="-457200" algn="l" defTabSz="914400" rtl="0" eaLnBrk="1" latinLnBrk="0" hangingPunct="1">
        <a:lnSpc>
          <a:spcPct val="114000"/>
        </a:lnSpc>
        <a:spcBef>
          <a:spcPts val="600"/>
        </a:spcBef>
        <a:spcAft>
          <a:spcPts val="600"/>
        </a:spcAft>
        <a:buFont typeface="Arial" panose="020B0604020202020204" pitchFamily="34" charset="0"/>
        <a:buChar char="●"/>
        <a:defRPr sz="2800" kern="1200" spc="40" baseline="0">
          <a:solidFill>
            <a:schemeClr val="tx1"/>
          </a:solidFill>
          <a:latin typeface="+mn-lt"/>
          <a:ea typeface="+mn-ea"/>
          <a:cs typeface="+mn-cs"/>
        </a:defRPr>
      </a:lvl1pPr>
      <a:lvl2pPr marL="1371600" indent="-457200" algn="l" defTabSz="914400" rtl="0" eaLnBrk="1" latinLnBrk="0" hangingPunct="1">
        <a:lnSpc>
          <a:spcPct val="114000"/>
        </a:lnSpc>
        <a:spcBef>
          <a:spcPts val="600"/>
        </a:spcBef>
        <a:spcAft>
          <a:spcPts val="600"/>
        </a:spcAft>
        <a:buFont typeface="Arial" panose="020B0604020202020204" pitchFamily="34" charset="0"/>
        <a:buChar char="○"/>
        <a:defRPr sz="2400" kern="1200" spc="40" baseline="0">
          <a:solidFill>
            <a:schemeClr val="tx1"/>
          </a:solidFill>
          <a:latin typeface="+mn-lt"/>
          <a:ea typeface="+mn-ea"/>
          <a:cs typeface="+mn-cs"/>
        </a:defRPr>
      </a:lvl2pPr>
      <a:lvl3pPr marL="1828800" indent="-457200" algn="l" defTabSz="914400" rtl="0" eaLnBrk="1" latinLnBrk="0" hangingPunct="1">
        <a:lnSpc>
          <a:spcPct val="114000"/>
        </a:lnSpc>
        <a:spcBef>
          <a:spcPts val="600"/>
        </a:spcBef>
        <a:spcAft>
          <a:spcPts val="600"/>
        </a:spcAft>
        <a:buFont typeface="Arial" panose="020B0604020202020204" pitchFamily="34" charset="0"/>
        <a:buChar char="■"/>
        <a:defRPr sz="2200" kern="1200" spc="40" baseline="0">
          <a:solidFill>
            <a:schemeClr val="tx1"/>
          </a:solidFill>
          <a:latin typeface="+mn-lt"/>
          <a:ea typeface="+mn-ea"/>
          <a:cs typeface="+mn-cs"/>
        </a:defRPr>
      </a:lvl3pPr>
      <a:lvl4pPr marL="2286000" indent="-457200" algn="l" defTabSz="914400" rtl="0" eaLnBrk="1" latinLnBrk="0" hangingPunct="1">
        <a:lnSpc>
          <a:spcPct val="114000"/>
        </a:lnSpc>
        <a:spcBef>
          <a:spcPts val="600"/>
        </a:spcBef>
        <a:spcAft>
          <a:spcPts val="600"/>
        </a:spcAft>
        <a:buFont typeface="Arial" panose="020B0604020202020204" pitchFamily="34" charset="0"/>
        <a:buChar char="●"/>
        <a:defRPr sz="2000" kern="1200" spc="40" baseline="0">
          <a:solidFill>
            <a:schemeClr val="tx1"/>
          </a:solidFill>
          <a:latin typeface="+mn-lt"/>
          <a:ea typeface="+mn-ea"/>
          <a:cs typeface="+mn-cs"/>
        </a:defRPr>
      </a:lvl4pPr>
      <a:lvl5pPr marL="2743200" indent="-457200" algn="l" defTabSz="914400" rtl="0" eaLnBrk="1" latinLnBrk="0" hangingPunct="1">
        <a:lnSpc>
          <a:spcPct val="114000"/>
        </a:lnSpc>
        <a:spcBef>
          <a:spcPts val="600"/>
        </a:spcBef>
        <a:spcAft>
          <a:spcPts val="600"/>
        </a:spcAft>
        <a:buFont typeface="Arial" panose="020B0604020202020204" pitchFamily="34" charset="0"/>
        <a:buChar char="–"/>
        <a:defRPr sz="1800" kern="1200" spc="40" baseline="0">
          <a:solidFill>
            <a:schemeClr val="tx1"/>
          </a:solidFill>
          <a:latin typeface="+mn-lt"/>
          <a:ea typeface="+mn-ea"/>
          <a:cs typeface="+mn-cs"/>
        </a:defRPr>
      </a:lvl5pPr>
      <a:lvl6pPr marL="32004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36576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41148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4572000" indent="-4572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kcc.ky.gov/Vocational-Rehabilitation" TargetMode="External"/><Relationship Id="rId1" Type="http://schemas.openxmlformats.org/officeDocument/2006/relationships/slideLayout" Target="../slideLayouts/slideLayout1.xml"/><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3" Type="http://schemas.openxmlformats.org/officeDocument/2006/relationships/hyperlink" Target="https://kcc.ky.gov/Vocational-Rehabilitation/Pages/Kentucky-Office-of-Vocational-Rehabilitation.aspx"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mailto:OVRPublicComment@ky.gov"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s://kcc.ky.gov/Vocational-Rehabilitation/Pages/Kentucky-Office-of-Vocational-Rehabilitation.asp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823FC8-9C44-345D-5D0F-E33353025DF4}"/>
              </a:ext>
            </a:extLst>
          </p:cNvPr>
          <p:cNvSpPr>
            <a:spLocks noGrp="1"/>
          </p:cNvSpPr>
          <p:nvPr>
            <p:ph type="ctrTitle"/>
          </p:nvPr>
        </p:nvSpPr>
        <p:spPr>
          <a:xfrm>
            <a:off x="6035841" y="495302"/>
            <a:ext cx="5714625" cy="2518662"/>
          </a:xfrm>
        </p:spPr>
        <p:txBody>
          <a:bodyPr/>
          <a:lstStyle/>
          <a:p>
            <a:r>
              <a:rPr lang="en-US" dirty="0"/>
              <a:t>Public Hearing</a:t>
            </a:r>
            <a:br>
              <a:rPr lang="en-US" dirty="0"/>
            </a:br>
            <a:r>
              <a:rPr lang="en-US" dirty="0"/>
              <a:t>Priority Category Definitions</a:t>
            </a:r>
          </a:p>
        </p:txBody>
      </p:sp>
      <p:sp>
        <p:nvSpPr>
          <p:cNvPr id="3" name="Subtitle 2">
            <a:extLst>
              <a:ext uri="{FF2B5EF4-FFF2-40B4-BE49-F238E27FC236}">
                <a16:creationId xmlns:a16="http://schemas.microsoft.com/office/drawing/2014/main" id="{722A9DA2-8CDC-E8F3-6B14-76E8F24CF9BA}"/>
              </a:ext>
            </a:extLst>
          </p:cNvPr>
          <p:cNvSpPr>
            <a:spLocks noGrp="1"/>
          </p:cNvSpPr>
          <p:nvPr>
            <p:ph type="subTitle" idx="1"/>
          </p:nvPr>
        </p:nvSpPr>
        <p:spPr>
          <a:xfrm>
            <a:off x="6035842" y="4589092"/>
            <a:ext cx="5167694" cy="1472364"/>
          </a:xfrm>
        </p:spPr>
        <p:txBody>
          <a:bodyPr>
            <a:normAutofit fontScale="92500" lnSpcReduction="10000"/>
          </a:bodyPr>
          <a:lstStyle/>
          <a:p>
            <a:r>
              <a:rPr lang="en-US" dirty="0"/>
              <a:t>Tuesday, June 3, 2025</a:t>
            </a:r>
          </a:p>
          <a:p>
            <a:r>
              <a:rPr lang="en-US" dirty="0"/>
              <a:t>10:00 – 11:00 AM (ET)</a:t>
            </a:r>
          </a:p>
          <a:p>
            <a:r>
              <a:rPr lang="en-US" dirty="0"/>
              <a:t>6:00 – 7:00 PM  (ET)</a:t>
            </a:r>
          </a:p>
        </p:txBody>
      </p:sp>
      <p:sp>
        <p:nvSpPr>
          <p:cNvPr id="8" name="Text Placeholder 7">
            <a:extLst>
              <a:ext uri="{FF2B5EF4-FFF2-40B4-BE49-F238E27FC236}">
                <a16:creationId xmlns:a16="http://schemas.microsoft.com/office/drawing/2014/main" id="{D1753BBC-133C-6E7C-1740-1E1045547B27}"/>
              </a:ext>
            </a:extLst>
          </p:cNvPr>
          <p:cNvSpPr>
            <a:spLocks noGrp="1"/>
          </p:cNvSpPr>
          <p:nvPr>
            <p:ph type="body" sz="quarter" idx="10"/>
          </p:nvPr>
        </p:nvSpPr>
        <p:spPr/>
        <p:txBody>
          <a:bodyPr/>
          <a:lstStyle/>
          <a:p>
            <a:r>
              <a:rPr lang="en-US" dirty="0">
                <a:hlinkClick r:id="rId2">
                  <a:extLst>
                    <a:ext uri="{A12FA001-AC4F-418D-AE19-62706E023703}">
                      <ahyp:hlinkClr xmlns:ahyp="http://schemas.microsoft.com/office/drawing/2018/hyperlinkcolor" val="tx"/>
                    </a:ext>
                  </a:extLst>
                </a:hlinkClick>
              </a:rPr>
              <a:t>kcc.ky.gov/Vocational-Rehabilitation</a:t>
            </a:r>
            <a:r>
              <a:rPr lang="en-US" dirty="0"/>
              <a:t> </a:t>
            </a:r>
          </a:p>
        </p:txBody>
      </p:sp>
      <p:pic>
        <p:nvPicPr>
          <p:cNvPr id="5" name="Picture 4" descr="logo for Education and Labor Cabinet with Team Kentucky branding">
            <a:extLst>
              <a:ext uri="{FF2B5EF4-FFF2-40B4-BE49-F238E27FC236}">
                <a16:creationId xmlns:a16="http://schemas.microsoft.com/office/drawing/2014/main" id="{99F93549-E61D-E48D-7ABC-9EB40D4851B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8358" y="1413764"/>
            <a:ext cx="3183082" cy="1600200"/>
          </a:xfrm>
          <a:prstGeom prst="rect">
            <a:avLst/>
          </a:prstGeom>
        </p:spPr>
      </p:pic>
      <p:pic>
        <p:nvPicPr>
          <p:cNvPr id="7" name="Picture 6" descr="logo for Vocational Rehabilitation with Kentucky Career Center branding">
            <a:extLst>
              <a:ext uri="{FF2B5EF4-FFF2-40B4-BE49-F238E27FC236}">
                <a16:creationId xmlns:a16="http://schemas.microsoft.com/office/drawing/2014/main" id="{01B538AE-B612-8C6A-1E7C-87D67DADE97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98358" y="3844036"/>
            <a:ext cx="3282351" cy="1600200"/>
          </a:xfrm>
          <a:prstGeom prst="rect">
            <a:avLst/>
          </a:prstGeom>
        </p:spPr>
      </p:pic>
    </p:spTree>
    <p:extLst>
      <p:ext uri="{BB962C8B-B14F-4D97-AF65-F5344CB8AC3E}">
        <p14:creationId xmlns:p14="http://schemas.microsoft.com/office/powerpoint/2010/main" val="1427111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3C60302-EF74-42EE-4E46-AA17D9BF825B}"/>
              </a:ext>
            </a:extLst>
          </p:cNvPr>
          <p:cNvSpPr>
            <a:spLocks noGrp="1"/>
          </p:cNvSpPr>
          <p:nvPr>
            <p:ph type="title"/>
          </p:nvPr>
        </p:nvSpPr>
        <p:spPr/>
        <p:txBody>
          <a:bodyPr/>
          <a:lstStyle/>
          <a:p>
            <a:r>
              <a:rPr lang="en-US" dirty="0"/>
              <a:t>Defining Significant Disability</a:t>
            </a:r>
          </a:p>
        </p:txBody>
      </p:sp>
      <p:sp>
        <p:nvSpPr>
          <p:cNvPr id="6" name="Content Placeholder 5">
            <a:extLst>
              <a:ext uri="{FF2B5EF4-FFF2-40B4-BE49-F238E27FC236}">
                <a16:creationId xmlns:a16="http://schemas.microsoft.com/office/drawing/2014/main" id="{65C12778-EB59-8B92-5D3C-272C23E2F8E0}"/>
              </a:ext>
            </a:extLst>
          </p:cNvPr>
          <p:cNvSpPr>
            <a:spLocks noGrp="1"/>
          </p:cNvSpPr>
          <p:nvPr>
            <p:ph idx="1"/>
          </p:nvPr>
        </p:nvSpPr>
        <p:spPr>
          <a:xfrm>
            <a:off x="838200" y="1880558"/>
            <a:ext cx="10515600" cy="3821502"/>
          </a:xfrm>
        </p:spPr>
        <p:txBody>
          <a:bodyPr>
            <a:normAutofit fontScale="62500" lnSpcReduction="20000"/>
          </a:bodyPr>
          <a:lstStyle/>
          <a:p>
            <a:r>
              <a:rPr lang="en-US" sz="4000" dirty="0"/>
              <a:t>The definition of a significant disability is crucial for ensuring that individuals receive the appropriate supports and services to improve the quality of their life and employment opportunities.</a:t>
            </a:r>
          </a:p>
          <a:p>
            <a:r>
              <a:rPr lang="en-US" sz="4000" dirty="0"/>
              <a:t>Defining significant disability is important as we recognize the intensity of the limitations may vary from person to person.</a:t>
            </a:r>
          </a:p>
          <a:p>
            <a:r>
              <a:rPr lang="en-US" sz="4000" dirty="0"/>
              <a:t>Limitations related to disability may have a negative effect on essential life functions such as walking, talking, seeing and hearing that in turn impact working.</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10</a:t>
            </a:fld>
            <a:endParaRPr lang="en-US" dirty="0"/>
          </a:p>
        </p:txBody>
      </p:sp>
    </p:spTree>
    <p:extLst>
      <p:ext uri="{BB962C8B-B14F-4D97-AF65-F5344CB8AC3E}">
        <p14:creationId xmlns:p14="http://schemas.microsoft.com/office/powerpoint/2010/main" val="2125642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a:xfrm>
            <a:off x="838200" y="1039449"/>
            <a:ext cx="10515600" cy="721007"/>
          </a:xfrm>
        </p:spPr>
        <p:txBody>
          <a:bodyPr>
            <a:noAutofit/>
          </a:bodyPr>
          <a:lstStyle/>
          <a:p>
            <a:r>
              <a:rPr lang="en-US" sz="3600" dirty="0"/>
              <a:t>Disability Occurrence Impact</a:t>
            </a:r>
          </a:p>
        </p:txBody>
      </p:sp>
      <p:sp>
        <p:nvSpPr>
          <p:cNvPr id="3" name="Content Placeholder 2">
            <a:extLst>
              <a:ext uri="{FF2B5EF4-FFF2-40B4-BE49-F238E27FC236}">
                <a16:creationId xmlns:a16="http://schemas.microsoft.com/office/drawing/2014/main" id="{C9012FBB-007E-4B34-CDCD-3B024B161D9D}"/>
              </a:ext>
            </a:extLst>
          </p:cNvPr>
          <p:cNvSpPr>
            <a:spLocks noGrp="1"/>
          </p:cNvSpPr>
          <p:nvPr>
            <p:ph idx="1"/>
          </p:nvPr>
        </p:nvSpPr>
        <p:spPr>
          <a:xfrm>
            <a:off x="838200" y="1951463"/>
            <a:ext cx="10515600" cy="3622890"/>
          </a:xfrm>
        </p:spPr>
        <p:txBody>
          <a:bodyPr/>
          <a:lstStyle/>
          <a:p>
            <a:r>
              <a:rPr lang="en-US" sz="2800" dirty="0"/>
              <a:t>Disability can be an early onset or later in life.  </a:t>
            </a:r>
          </a:p>
          <a:p>
            <a:r>
              <a:rPr lang="en-US" sz="2800" dirty="0"/>
              <a:t>An infant born with profound deafness; a child paralyzed for a playground injury; a young adult with depression and addiction; a young woman diagnosed with multiple sclerosis; or an older adult can lose vision with glaucoma.</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11</a:t>
            </a:fld>
            <a:endParaRPr lang="en-US" dirty="0"/>
          </a:p>
        </p:txBody>
      </p:sp>
    </p:spTree>
    <p:extLst>
      <p:ext uri="{BB962C8B-B14F-4D97-AF65-F5344CB8AC3E}">
        <p14:creationId xmlns:p14="http://schemas.microsoft.com/office/powerpoint/2010/main" val="3152804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a:xfrm>
            <a:off x="304800" y="170761"/>
            <a:ext cx="11351046" cy="1589695"/>
          </a:xfrm>
        </p:spPr>
        <p:txBody>
          <a:bodyPr>
            <a:noAutofit/>
          </a:bodyPr>
          <a:lstStyle/>
          <a:p>
            <a:r>
              <a:rPr lang="en-US" sz="3600" dirty="0"/>
              <a:t>Perception of Disability in the Workplace  </a:t>
            </a:r>
          </a:p>
        </p:txBody>
      </p:sp>
      <p:sp>
        <p:nvSpPr>
          <p:cNvPr id="3" name="Content Placeholder 2">
            <a:extLst>
              <a:ext uri="{FF2B5EF4-FFF2-40B4-BE49-F238E27FC236}">
                <a16:creationId xmlns:a16="http://schemas.microsoft.com/office/drawing/2014/main" id="{C9012FBB-007E-4B34-CDCD-3B024B161D9D}"/>
              </a:ext>
            </a:extLst>
          </p:cNvPr>
          <p:cNvSpPr>
            <a:spLocks noGrp="1"/>
          </p:cNvSpPr>
          <p:nvPr>
            <p:ph idx="1"/>
          </p:nvPr>
        </p:nvSpPr>
        <p:spPr>
          <a:xfrm>
            <a:off x="407624" y="1561171"/>
            <a:ext cx="11479576" cy="4047892"/>
          </a:xfrm>
        </p:spPr>
        <p:txBody>
          <a:bodyPr>
            <a:normAutofit lnSpcReduction="10000"/>
          </a:bodyPr>
          <a:lstStyle/>
          <a:p>
            <a:r>
              <a:rPr lang="en-US" sz="2600" dirty="0"/>
              <a:t>Misconceptions and stereotypes about disabilities can create barriers for individuals.</a:t>
            </a:r>
          </a:p>
          <a:p>
            <a:r>
              <a:rPr lang="en-US" sz="2600" dirty="0"/>
              <a:t>Many underestimate the ability of individuals with disabilities.</a:t>
            </a:r>
          </a:p>
          <a:p>
            <a:r>
              <a:rPr lang="en-US" sz="2600" dirty="0"/>
              <a:t>Many disabilities are not easily discernable and are effectively invisible.</a:t>
            </a:r>
          </a:p>
          <a:p>
            <a:r>
              <a:rPr lang="en-US" sz="2600" dirty="0"/>
              <a:t>Many individuals look at the severity of disability differently and may define “most significant” differently based on their own personal experience or perception of what they think disability looks like.</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12</a:t>
            </a:fld>
            <a:endParaRPr lang="en-US" dirty="0"/>
          </a:p>
        </p:txBody>
      </p:sp>
    </p:spTree>
    <p:extLst>
      <p:ext uri="{BB962C8B-B14F-4D97-AF65-F5344CB8AC3E}">
        <p14:creationId xmlns:p14="http://schemas.microsoft.com/office/powerpoint/2010/main" val="10139251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9022209-D580-A5C2-B20D-EFD8470FE637}"/>
              </a:ext>
            </a:extLst>
          </p:cNvPr>
          <p:cNvSpPr>
            <a:spLocks noGrp="1"/>
          </p:cNvSpPr>
          <p:nvPr>
            <p:ph type="title"/>
          </p:nvPr>
        </p:nvSpPr>
        <p:spPr/>
        <p:txBody>
          <a:bodyPr/>
          <a:lstStyle/>
          <a:p>
            <a:r>
              <a:rPr lang="en-US" dirty="0"/>
              <a:t>Functional Capacity</a:t>
            </a:r>
          </a:p>
        </p:txBody>
      </p:sp>
      <p:sp>
        <p:nvSpPr>
          <p:cNvPr id="6" name="Content Placeholder 5">
            <a:extLst>
              <a:ext uri="{FF2B5EF4-FFF2-40B4-BE49-F238E27FC236}">
                <a16:creationId xmlns:a16="http://schemas.microsoft.com/office/drawing/2014/main" id="{09BEE19A-1947-6C6D-9154-2ADA5639DD03}"/>
              </a:ext>
            </a:extLst>
          </p:cNvPr>
          <p:cNvSpPr>
            <a:spLocks noGrp="1"/>
          </p:cNvSpPr>
          <p:nvPr>
            <p:ph idx="1"/>
          </p:nvPr>
        </p:nvSpPr>
        <p:spPr/>
        <p:txBody>
          <a:bodyPr/>
          <a:lstStyle/>
          <a:p>
            <a:pPr marL="457200" indent="0">
              <a:buNone/>
            </a:pPr>
            <a:r>
              <a:rPr lang="en-US" sz="2800" b="1" i="1" u="none" strike="noStrike" baseline="0" dirty="0">
                <a:solidFill>
                  <a:srgbClr val="000000"/>
                </a:solidFill>
              </a:rPr>
              <a:t>Functional Capacity </a:t>
            </a:r>
            <a:r>
              <a:rPr lang="en-US" sz="2800" b="0" i="0" u="none" strike="noStrike" baseline="0" dirty="0">
                <a:solidFill>
                  <a:srgbClr val="000000"/>
                </a:solidFill>
              </a:rPr>
              <a:t>means the capacity to perform tasks required in employment including a.) mobility; b.) communication; c.) self-care; d.) self-direction; e.) interpersonal skills; f.) work tolerance; or g.) work skills</a:t>
            </a:r>
            <a:endParaRPr lang="en-US" dirty="0"/>
          </a:p>
        </p:txBody>
      </p:sp>
      <p:sp>
        <p:nvSpPr>
          <p:cNvPr id="4" name="Slide Number Placeholder 3">
            <a:extLst>
              <a:ext uri="{FF2B5EF4-FFF2-40B4-BE49-F238E27FC236}">
                <a16:creationId xmlns:a16="http://schemas.microsoft.com/office/drawing/2014/main" id="{05F9D5CA-7FA9-880E-BB52-EB859E50FD58}"/>
              </a:ext>
            </a:extLst>
          </p:cNvPr>
          <p:cNvSpPr>
            <a:spLocks noGrp="1"/>
          </p:cNvSpPr>
          <p:nvPr>
            <p:ph type="sldNum" sz="quarter" idx="10"/>
          </p:nvPr>
        </p:nvSpPr>
        <p:spPr/>
        <p:txBody>
          <a:bodyPr/>
          <a:lstStyle/>
          <a:p>
            <a:fld id="{6420722D-409D-4A63-AECD-B618A6711DB6}" type="slidenum">
              <a:rPr lang="en-US" smtClean="0"/>
              <a:t>13</a:t>
            </a:fld>
            <a:endParaRPr lang="en-US" dirty="0"/>
          </a:p>
        </p:txBody>
      </p:sp>
    </p:spTree>
    <p:extLst>
      <p:ext uri="{BB962C8B-B14F-4D97-AF65-F5344CB8AC3E}">
        <p14:creationId xmlns:p14="http://schemas.microsoft.com/office/powerpoint/2010/main" val="39994666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46BE90-AD76-3605-C48B-524992D399FE}"/>
              </a:ext>
            </a:extLst>
          </p:cNvPr>
          <p:cNvSpPr>
            <a:spLocks noGrp="1"/>
          </p:cNvSpPr>
          <p:nvPr>
            <p:ph type="title"/>
          </p:nvPr>
        </p:nvSpPr>
        <p:spPr>
          <a:xfrm>
            <a:off x="838200" y="707725"/>
            <a:ext cx="10515600" cy="399622"/>
          </a:xfrm>
        </p:spPr>
        <p:txBody>
          <a:bodyPr>
            <a:noAutofit/>
          </a:bodyPr>
          <a:lstStyle/>
          <a:p>
            <a:r>
              <a:rPr lang="en-US" sz="3200" dirty="0"/>
              <a:t>What are the functional capacities? </a:t>
            </a:r>
          </a:p>
        </p:txBody>
      </p:sp>
      <p:sp>
        <p:nvSpPr>
          <p:cNvPr id="3" name="Content Placeholder 2">
            <a:extLst>
              <a:ext uri="{FF2B5EF4-FFF2-40B4-BE49-F238E27FC236}">
                <a16:creationId xmlns:a16="http://schemas.microsoft.com/office/drawing/2014/main" id="{666F5C2E-FB36-F7C8-B0A6-3F3663C3DF5B}"/>
              </a:ext>
            </a:extLst>
          </p:cNvPr>
          <p:cNvSpPr>
            <a:spLocks noGrp="1"/>
          </p:cNvSpPr>
          <p:nvPr>
            <p:ph idx="1"/>
          </p:nvPr>
        </p:nvSpPr>
        <p:spPr>
          <a:xfrm>
            <a:off x="435836" y="1483743"/>
            <a:ext cx="10917964" cy="4097548"/>
          </a:xfrm>
        </p:spPr>
        <p:txBody>
          <a:bodyPr>
            <a:normAutofit lnSpcReduction="10000"/>
          </a:bodyPr>
          <a:lstStyle/>
          <a:p>
            <a:r>
              <a:rPr lang="en-US" sz="2400" b="1" i="0" u="none" strike="noStrike" baseline="0" dirty="0">
                <a:solidFill>
                  <a:srgbClr val="000000"/>
                </a:solidFill>
              </a:rPr>
              <a:t>MOBILITY - </a:t>
            </a:r>
            <a:r>
              <a:rPr lang="en-US" sz="2400" b="0" i="0" u="none" strike="noStrike" baseline="0" dirty="0">
                <a:solidFill>
                  <a:srgbClr val="000000"/>
                </a:solidFill>
              </a:rPr>
              <a:t>limitations moving efficiently from place to place.</a:t>
            </a:r>
          </a:p>
          <a:p>
            <a:r>
              <a:rPr lang="en-US" sz="2400" b="1" i="0" u="none" strike="noStrike" baseline="0" dirty="0">
                <a:solidFill>
                  <a:srgbClr val="000000"/>
                </a:solidFill>
              </a:rPr>
              <a:t>SELF CARE - </a:t>
            </a:r>
            <a:r>
              <a:rPr lang="en-US" sz="2400" b="0" i="0" u="none" strike="noStrike" baseline="0" dirty="0">
                <a:solidFill>
                  <a:srgbClr val="000000"/>
                </a:solidFill>
              </a:rPr>
              <a:t>limitations in skills needed to fulfill basic needs related to health, safety, hygiene, and financial management.</a:t>
            </a:r>
          </a:p>
          <a:p>
            <a:r>
              <a:rPr lang="en-US" sz="2400" b="1" i="0" u="none" strike="noStrike" baseline="0" dirty="0">
                <a:solidFill>
                  <a:srgbClr val="000000"/>
                </a:solidFill>
              </a:rPr>
              <a:t>WORK TOLERANCE - </a:t>
            </a:r>
            <a:r>
              <a:rPr lang="en-US" sz="2400" b="0" i="0" u="none" strike="noStrike" baseline="0" dirty="0">
                <a:solidFill>
                  <a:srgbClr val="000000"/>
                </a:solidFill>
              </a:rPr>
              <a:t>limitations carrying out physical and/or cognitive work tasks in an efficient and effective manner over a sustained period of time.</a:t>
            </a:r>
          </a:p>
          <a:p>
            <a:r>
              <a:rPr lang="en-US" sz="2400" b="1" i="0" u="none" strike="noStrike" baseline="0" dirty="0">
                <a:solidFill>
                  <a:srgbClr val="000000"/>
                </a:solidFill>
              </a:rPr>
              <a:t>INTERPERSONAL SKILLS - </a:t>
            </a:r>
            <a:r>
              <a:rPr lang="en-US" sz="2400" b="0" i="0" u="none" strike="noStrike" baseline="0" dirty="0">
                <a:solidFill>
                  <a:srgbClr val="000000"/>
                </a:solidFill>
              </a:rPr>
              <a:t>limitations interacting in a socially acceptable, mature manner with colleagues and the public to facilitate the normal flow of work activities.</a:t>
            </a:r>
          </a:p>
        </p:txBody>
      </p:sp>
      <p:sp>
        <p:nvSpPr>
          <p:cNvPr id="4" name="Slide Number Placeholder 3">
            <a:extLst>
              <a:ext uri="{FF2B5EF4-FFF2-40B4-BE49-F238E27FC236}">
                <a16:creationId xmlns:a16="http://schemas.microsoft.com/office/drawing/2014/main" id="{00416736-A4CA-C039-742B-D082CC3C1CEE}"/>
              </a:ext>
            </a:extLst>
          </p:cNvPr>
          <p:cNvSpPr>
            <a:spLocks noGrp="1"/>
          </p:cNvSpPr>
          <p:nvPr>
            <p:ph type="sldNum" sz="quarter" idx="10"/>
          </p:nvPr>
        </p:nvSpPr>
        <p:spPr/>
        <p:txBody>
          <a:bodyPr/>
          <a:lstStyle/>
          <a:p>
            <a:fld id="{6420722D-409D-4A63-AECD-B618A6711DB6}" type="slidenum">
              <a:rPr lang="en-US" smtClean="0"/>
              <a:pPr/>
              <a:t>14</a:t>
            </a:fld>
            <a:endParaRPr lang="en-US" dirty="0"/>
          </a:p>
        </p:txBody>
      </p:sp>
    </p:spTree>
    <p:extLst>
      <p:ext uri="{BB962C8B-B14F-4D97-AF65-F5344CB8AC3E}">
        <p14:creationId xmlns:p14="http://schemas.microsoft.com/office/powerpoint/2010/main" val="22364296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A125-BC64-BA93-0C72-A1198F042521}"/>
              </a:ext>
            </a:extLst>
          </p:cNvPr>
          <p:cNvSpPr>
            <a:spLocks noGrp="1"/>
          </p:cNvSpPr>
          <p:nvPr>
            <p:ph type="title"/>
          </p:nvPr>
        </p:nvSpPr>
        <p:spPr/>
        <p:txBody>
          <a:bodyPr>
            <a:normAutofit/>
          </a:bodyPr>
          <a:lstStyle/>
          <a:p>
            <a:r>
              <a:rPr lang="en-US" sz="3200" dirty="0"/>
              <a:t>Functional</a:t>
            </a:r>
            <a:r>
              <a:rPr lang="en-US" sz="4000" dirty="0"/>
              <a:t> </a:t>
            </a:r>
            <a:r>
              <a:rPr lang="en-US" sz="3200" dirty="0"/>
              <a:t>Capacities</a:t>
            </a:r>
            <a:r>
              <a:rPr lang="en-US" sz="4000" dirty="0"/>
              <a:t> </a:t>
            </a:r>
            <a:r>
              <a:rPr lang="en-US" sz="1600" dirty="0"/>
              <a:t>(Continued)</a:t>
            </a:r>
            <a:endParaRPr lang="en-US" sz="4000" dirty="0"/>
          </a:p>
        </p:txBody>
      </p:sp>
      <p:sp>
        <p:nvSpPr>
          <p:cNvPr id="3" name="Content Placeholder 2">
            <a:extLst>
              <a:ext uri="{FF2B5EF4-FFF2-40B4-BE49-F238E27FC236}">
                <a16:creationId xmlns:a16="http://schemas.microsoft.com/office/drawing/2014/main" id="{8E950F84-036A-AEFB-6271-369DAA1909DB}"/>
              </a:ext>
            </a:extLst>
          </p:cNvPr>
          <p:cNvSpPr>
            <a:spLocks noGrp="1"/>
          </p:cNvSpPr>
          <p:nvPr>
            <p:ph idx="1"/>
          </p:nvPr>
        </p:nvSpPr>
        <p:spPr/>
        <p:txBody>
          <a:bodyPr>
            <a:normAutofit fontScale="85000" lnSpcReduction="20000"/>
          </a:bodyPr>
          <a:lstStyle/>
          <a:p>
            <a:r>
              <a:rPr lang="en-US" sz="2800" b="1" i="0" u="none" strike="noStrike" baseline="0" dirty="0">
                <a:solidFill>
                  <a:srgbClr val="000000"/>
                </a:solidFill>
              </a:rPr>
              <a:t>WORK SKILLS - </a:t>
            </a:r>
            <a:r>
              <a:rPr lang="en-US" sz="2800" b="0" i="0" u="none" strike="noStrike" baseline="0" dirty="0">
                <a:solidFill>
                  <a:srgbClr val="000000"/>
                </a:solidFill>
              </a:rPr>
              <a:t>limitations in critical skills needed to carry out essential work functions such as functional academics, motor skills, processing speed, memory, and communication.</a:t>
            </a:r>
          </a:p>
          <a:p>
            <a:r>
              <a:rPr lang="en-US" sz="2800" b="1" i="0" u="none" strike="noStrike" baseline="0" dirty="0">
                <a:solidFill>
                  <a:srgbClr val="000000"/>
                </a:solidFill>
              </a:rPr>
              <a:t>COMMUNICATION - </a:t>
            </a:r>
            <a:r>
              <a:rPr lang="en-US" sz="2800" b="0" i="0" u="none" strike="noStrike" baseline="0" dirty="0">
                <a:solidFill>
                  <a:srgbClr val="000000"/>
                </a:solidFill>
              </a:rPr>
              <a:t>limitations accurately and efficiently transmitting or receiving information verbally or non-verbally.</a:t>
            </a:r>
          </a:p>
          <a:p>
            <a:r>
              <a:rPr lang="en-US" sz="2800" b="1" i="0" u="none" strike="noStrike" baseline="0" dirty="0">
                <a:solidFill>
                  <a:srgbClr val="000000"/>
                </a:solidFill>
              </a:rPr>
              <a:t>SELF-DIRECTION - </a:t>
            </a:r>
            <a:r>
              <a:rPr lang="en-US" sz="2800" b="0" i="0" u="none" strike="noStrike" baseline="0" dirty="0">
                <a:solidFill>
                  <a:srgbClr val="000000"/>
                </a:solidFill>
              </a:rPr>
              <a:t>limitations in planning, initiating, and monitoring behavior with respect to a desired outcome that serves to benefit the individual. </a:t>
            </a:r>
          </a:p>
          <a:p>
            <a:pPr marL="457200" indent="0" algn="ctr">
              <a:buNone/>
            </a:pPr>
            <a:r>
              <a:rPr lang="en-US" sz="2800" b="0" i="0" u="none" strike="noStrike" baseline="0" dirty="0">
                <a:solidFill>
                  <a:srgbClr val="000000"/>
                </a:solidFill>
              </a:rPr>
              <a:t>*These are defined in 34CFR361.5(c)(30)(i).*</a:t>
            </a:r>
            <a:endParaRPr lang="en-US" dirty="0"/>
          </a:p>
        </p:txBody>
      </p:sp>
      <p:sp>
        <p:nvSpPr>
          <p:cNvPr id="4" name="Slide Number Placeholder 3">
            <a:extLst>
              <a:ext uri="{FF2B5EF4-FFF2-40B4-BE49-F238E27FC236}">
                <a16:creationId xmlns:a16="http://schemas.microsoft.com/office/drawing/2014/main" id="{58DC6F25-404D-3CED-7148-751CEED71150}"/>
              </a:ext>
            </a:extLst>
          </p:cNvPr>
          <p:cNvSpPr>
            <a:spLocks noGrp="1"/>
          </p:cNvSpPr>
          <p:nvPr>
            <p:ph type="sldNum" sz="quarter" idx="10"/>
          </p:nvPr>
        </p:nvSpPr>
        <p:spPr/>
        <p:txBody>
          <a:bodyPr/>
          <a:lstStyle/>
          <a:p>
            <a:fld id="{6420722D-409D-4A63-AECD-B618A6711DB6}" type="slidenum">
              <a:rPr lang="en-US" smtClean="0"/>
              <a:pPr/>
              <a:t>15</a:t>
            </a:fld>
            <a:endParaRPr lang="en-US" dirty="0"/>
          </a:p>
        </p:txBody>
      </p:sp>
    </p:spTree>
    <p:extLst>
      <p:ext uri="{BB962C8B-B14F-4D97-AF65-F5344CB8AC3E}">
        <p14:creationId xmlns:p14="http://schemas.microsoft.com/office/powerpoint/2010/main" val="14254268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a:xfrm>
            <a:off x="838200" y="842661"/>
            <a:ext cx="10515600" cy="1003391"/>
          </a:xfrm>
        </p:spPr>
        <p:txBody>
          <a:bodyPr>
            <a:noAutofit/>
          </a:bodyPr>
          <a:lstStyle/>
          <a:p>
            <a:r>
              <a:rPr lang="en-US" sz="3600" dirty="0"/>
              <a:t>Defining Most Significant Disability</a:t>
            </a:r>
          </a:p>
        </p:txBody>
      </p:sp>
      <p:sp>
        <p:nvSpPr>
          <p:cNvPr id="5" name="Content Placeholder 4">
            <a:extLst>
              <a:ext uri="{FF2B5EF4-FFF2-40B4-BE49-F238E27FC236}">
                <a16:creationId xmlns:a16="http://schemas.microsoft.com/office/drawing/2014/main" id="{C9F79F6D-8945-8101-DA06-9AE9691CDB04}"/>
              </a:ext>
            </a:extLst>
          </p:cNvPr>
          <p:cNvSpPr>
            <a:spLocks noGrp="1"/>
          </p:cNvSpPr>
          <p:nvPr>
            <p:ph idx="1"/>
          </p:nvPr>
        </p:nvSpPr>
        <p:spPr>
          <a:xfrm>
            <a:off x="838200" y="1846052"/>
            <a:ext cx="10515600" cy="3728301"/>
          </a:xfrm>
        </p:spPr>
        <p:txBody>
          <a:bodyPr/>
          <a:lstStyle/>
          <a:p>
            <a:pPr marL="457200" indent="0">
              <a:buNone/>
            </a:pPr>
            <a:r>
              <a:rPr lang="en-US" sz="3600" dirty="0"/>
              <a:t>The VR agency is to establish a definition of “most significant disability” based on the refinement of “significant disability” in 34 C.F.R. 361.5 (c)(30).</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16</a:t>
            </a:fld>
            <a:endParaRPr lang="en-US" dirty="0"/>
          </a:p>
        </p:txBody>
      </p:sp>
    </p:spTree>
    <p:extLst>
      <p:ext uri="{BB962C8B-B14F-4D97-AF65-F5344CB8AC3E}">
        <p14:creationId xmlns:p14="http://schemas.microsoft.com/office/powerpoint/2010/main" val="38973328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a:xfrm>
            <a:off x="838200" y="1079336"/>
            <a:ext cx="10515600" cy="936308"/>
          </a:xfrm>
        </p:spPr>
        <p:txBody>
          <a:bodyPr>
            <a:noAutofit/>
          </a:bodyPr>
          <a:lstStyle/>
          <a:p>
            <a:r>
              <a:rPr lang="en-US" sz="3600" dirty="0"/>
              <a:t>Federal Definition of an Individual with a Significant Disability</a:t>
            </a:r>
          </a:p>
        </p:txBody>
      </p:sp>
      <p:sp>
        <p:nvSpPr>
          <p:cNvPr id="3" name="Text Placeholder 2">
            <a:extLst>
              <a:ext uri="{FF2B5EF4-FFF2-40B4-BE49-F238E27FC236}">
                <a16:creationId xmlns:a16="http://schemas.microsoft.com/office/drawing/2014/main" id="{BF7A37D8-941F-47DC-1116-0F59E021CC4C}"/>
              </a:ext>
            </a:extLst>
          </p:cNvPr>
          <p:cNvSpPr>
            <a:spLocks noGrp="1"/>
          </p:cNvSpPr>
          <p:nvPr>
            <p:ph idx="1"/>
          </p:nvPr>
        </p:nvSpPr>
        <p:spPr>
          <a:xfrm>
            <a:off x="976185" y="2330605"/>
            <a:ext cx="10723728" cy="3189249"/>
          </a:xfrm>
          <a:effectLst/>
        </p:spPr>
        <p:txBody>
          <a:bodyPr>
            <a:normAutofit fontScale="92500" lnSpcReduction="10000"/>
          </a:bodyPr>
          <a:lstStyle/>
          <a:p>
            <a:pPr marL="914400" marR="0" lvl="0" indent="-457200" algn="l" defTabSz="914400" rtl="0" eaLnBrk="1" fontAlgn="auto" latinLnBrk="0" hangingPunct="1">
              <a:lnSpc>
                <a:spcPct val="114000"/>
              </a:lnSpc>
              <a:spcBef>
                <a:spcPts val="600"/>
              </a:spcBef>
              <a:spcAft>
                <a:spcPts val="600"/>
              </a:spcAft>
              <a:buClrTx/>
              <a:buSzTx/>
              <a:buFont typeface="Arial" panose="020B0604020202020204" pitchFamily="34" charset="0"/>
              <a:buChar char="●"/>
              <a:tabLst/>
              <a:defRPr/>
            </a:pPr>
            <a:r>
              <a:rPr kumimoji="0" lang="en-US" sz="2500" b="0" i="0" u="none" strike="noStrike" kern="1200" cap="none" spc="40" normalizeH="0" baseline="0" noProof="0" dirty="0">
                <a:ln>
                  <a:noFill/>
                </a:ln>
                <a:solidFill>
                  <a:srgbClr val="000000"/>
                </a:solidFill>
                <a:effectLst/>
                <a:uLnTx/>
                <a:uFillTx/>
                <a:latin typeface="Arial"/>
                <a:ea typeface="+mn-ea"/>
                <a:cs typeface="+mn-cs"/>
              </a:rPr>
              <a:t>34 CFR 361.5(30) defines “individual with a significant disability” as an individual with a disability:</a:t>
            </a:r>
          </a:p>
          <a:p>
            <a:pPr marL="1371600" marR="0" lvl="1" indent="-457200" algn="l" defTabSz="914400" rtl="0" eaLnBrk="1" fontAlgn="auto" latinLnBrk="0" hangingPunct="1">
              <a:lnSpc>
                <a:spcPct val="114000"/>
              </a:lnSpc>
              <a:spcBef>
                <a:spcPts val="600"/>
              </a:spcBef>
              <a:spcAft>
                <a:spcPts val="600"/>
              </a:spcAft>
              <a:buClrTx/>
              <a:buSzTx/>
              <a:buFont typeface="Arial" panose="020B0604020202020204" pitchFamily="34" charset="0"/>
              <a:buChar char="○"/>
              <a:tabLst/>
              <a:defRPr/>
            </a:pPr>
            <a:r>
              <a:rPr kumimoji="0" lang="en-US" sz="2200" b="0" i="0" u="none" strike="noStrike" kern="1200" cap="none" spc="40" normalizeH="0" baseline="0" noProof="0" dirty="0">
                <a:ln>
                  <a:noFill/>
                </a:ln>
                <a:solidFill>
                  <a:srgbClr val="000000"/>
                </a:solidFill>
                <a:effectLst/>
                <a:uLnTx/>
                <a:uFillTx/>
                <a:latin typeface="Arial"/>
                <a:ea typeface="+mn-ea"/>
                <a:cs typeface="+mn-cs"/>
              </a:rPr>
              <a:t>Who has a severe physical or mental impairment that seriously limits one or more functional capacities (such as mobility, communication, self-care, self-direction, interpersonal skills, work tolerance, or work skills) in terms of an employment outcome;</a:t>
            </a:r>
          </a:p>
          <a:p>
            <a:pPr marL="1371600" marR="0" lvl="1" indent="-457200" algn="l" defTabSz="914400" rtl="0" eaLnBrk="1" fontAlgn="auto" latinLnBrk="0" hangingPunct="1">
              <a:lnSpc>
                <a:spcPct val="114000"/>
              </a:lnSpc>
              <a:spcBef>
                <a:spcPts val="600"/>
              </a:spcBef>
              <a:spcAft>
                <a:spcPts val="600"/>
              </a:spcAft>
              <a:buClrTx/>
              <a:buSzTx/>
              <a:buFont typeface="Arial" panose="020B0604020202020204" pitchFamily="34" charset="0"/>
              <a:buChar char="○"/>
              <a:tabLst/>
              <a:defRPr/>
            </a:pPr>
            <a:r>
              <a:rPr kumimoji="0" lang="en-US" sz="2200" b="0" i="0" u="none" strike="noStrike" kern="1200" cap="none" spc="40" normalizeH="0" baseline="0" noProof="0" dirty="0">
                <a:ln>
                  <a:noFill/>
                </a:ln>
                <a:solidFill>
                  <a:srgbClr val="000000"/>
                </a:solidFill>
                <a:effectLst/>
                <a:uLnTx/>
                <a:uFillTx/>
                <a:latin typeface="Arial"/>
                <a:ea typeface="+mn-ea"/>
                <a:cs typeface="+mn-cs"/>
              </a:rPr>
              <a:t>Whose vocational rehabilitation can be expected to require multiple vocational rehabilitation services over an extended period of time; and</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17</a:t>
            </a:fld>
            <a:endParaRPr lang="en-US" dirty="0"/>
          </a:p>
        </p:txBody>
      </p:sp>
    </p:spTree>
    <p:extLst>
      <p:ext uri="{BB962C8B-B14F-4D97-AF65-F5344CB8AC3E}">
        <p14:creationId xmlns:p14="http://schemas.microsoft.com/office/powerpoint/2010/main" val="2721187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p:txBody>
          <a:bodyPr>
            <a:noAutofit/>
          </a:bodyPr>
          <a:lstStyle/>
          <a:p>
            <a:r>
              <a:rPr lang="en-US" sz="3200" dirty="0"/>
              <a:t>Federal Definition of an Individual with a Significant Disability </a:t>
            </a:r>
            <a:r>
              <a:rPr lang="en-US" sz="1800" dirty="0"/>
              <a:t>(continued)</a:t>
            </a:r>
            <a:endParaRPr lang="en-US" sz="2000" dirty="0"/>
          </a:p>
        </p:txBody>
      </p:sp>
      <p:sp>
        <p:nvSpPr>
          <p:cNvPr id="5" name="Content Placeholder 4">
            <a:extLst>
              <a:ext uri="{FF2B5EF4-FFF2-40B4-BE49-F238E27FC236}">
                <a16:creationId xmlns:a16="http://schemas.microsoft.com/office/drawing/2014/main" id="{6513115A-1BD9-4A20-7BE5-EA5F43ADFCE2}"/>
              </a:ext>
            </a:extLst>
          </p:cNvPr>
          <p:cNvSpPr>
            <a:spLocks noGrp="1"/>
          </p:cNvSpPr>
          <p:nvPr>
            <p:ph idx="1"/>
          </p:nvPr>
        </p:nvSpPr>
        <p:spPr>
          <a:xfrm>
            <a:off x="838200" y="1938968"/>
            <a:ext cx="11071034" cy="4726237"/>
          </a:xfrm>
        </p:spPr>
        <p:txBody>
          <a:bodyPr>
            <a:normAutofit fontScale="25000" lnSpcReduction="20000"/>
          </a:bodyPr>
          <a:lstStyle/>
          <a:p>
            <a:r>
              <a:rPr lang="en-US" sz="8000" dirty="0">
                <a:solidFill>
                  <a:schemeClr val="tx1"/>
                </a:solidFill>
              </a:rPr>
              <a:t>Who has one or more physical or mental disabilities resulting from amputation, arthritis, autism, blindness burn injury, cancer, cerebral palsy, cystic fibrosis, deafness, head injury, heart disease, hemiplegia, hemophilia, respiratory or pulmonary dysfunction, mental illness, multiple sclerosis, muscular dystrophy, musculoskeletal disorders, neurological disorders (including stroke and epilepsy), spinal cord conditions (including paraplegia and quadriplegia), sickle cell anemia, intellectual disability, specific learning disability, end-stage renal disease, or another disability or combination of disabilities determined on the basis of an assessment for determining eligibility and vocational rehabilitation needs to cause comparable substantial functional limitation.</a:t>
            </a:r>
            <a:endParaRPr lang="en-US" b="1" dirty="0">
              <a:effectLst>
                <a:outerShdw blurRad="38100" dist="38100" dir="2700000" algn="tl">
                  <a:srgbClr val="000000">
                    <a:alpha val="43137"/>
                  </a:srgbClr>
                </a:outerShdw>
              </a:effectLst>
            </a:endParaRPr>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18</a:t>
            </a:fld>
            <a:endParaRPr lang="en-US" dirty="0"/>
          </a:p>
        </p:txBody>
      </p:sp>
    </p:spTree>
    <p:extLst>
      <p:ext uri="{BB962C8B-B14F-4D97-AF65-F5344CB8AC3E}">
        <p14:creationId xmlns:p14="http://schemas.microsoft.com/office/powerpoint/2010/main" val="116632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3CCE96-AA2E-4991-CEE9-A97274CE9BA1}"/>
              </a:ext>
            </a:extLst>
          </p:cNvPr>
          <p:cNvSpPr>
            <a:spLocks noGrp="1"/>
          </p:cNvSpPr>
          <p:nvPr>
            <p:ph type="title"/>
          </p:nvPr>
        </p:nvSpPr>
        <p:spPr/>
        <p:txBody>
          <a:bodyPr>
            <a:noAutofit/>
          </a:bodyPr>
          <a:lstStyle/>
          <a:p>
            <a:r>
              <a:rPr lang="en-US" sz="3600" dirty="0"/>
              <a:t>Current KYOVR Categories</a:t>
            </a:r>
          </a:p>
        </p:txBody>
      </p:sp>
      <p:sp>
        <p:nvSpPr>
          <p:cNvPr id="3" name="Content Placeholder 2">
            <a:extLst>
              <a:ext uri="{FF2B5EF4-FFF2-40B4-BE49-F238E27FC236}">
                <a16:creationId xmlns:a16="http://schemas.microsoft.com/office/drawing/2014/main" id="{06798781-B6F3-2AB0-E543-6288EB65880C}"/>
              </a:ext>
            </a:extLst>
          </p:cNvPr>
          <p:cNvSpPr>
            <a:spLocks noGrp="1"/>
          </p:cNvSpPr>
          <p:nvPr>
            <p:ph idx="1"/>
          </p:nvPr>
        </p:nvSpPr>
        <p:spPr>
          <a:xfrm>
            <a:off x="838199" y="1644034"/>
            <a:ext cx="10685443" cy="3930320"/>
          </a:xfrm>
        </p:spPr>
        <p:txBody>
          <a:bodyPr>
            <a:normAutofit fontScale="92500" lnSpcReduction="10000"/>
          </a:bodyPr>
          <a:lstStyle/>
          <a:p>
            <a:r>
              <a:rPr lang="en-US" dirty="0"/>
              <a:t>Priority Category 1: Eligible individual with </a:t>
            </a:r>
            <a:r>
              <a:rPr lang="en-US" dirty="0">
                <a:highlight>
                  <a:srgbClr val="FFFF00"/>
                </a:highlight>
              </a:rPr>
              <a:t>a most significant disability</a:t>
            </a:r>
            <a:r>
              <a:rPr lang="en-US" dirty="0"/>
              <a:t> that limits three (3) or more functional capacities.</a:t>
            </a:r>
          </a:p>
          <a:p>
            <a:r>
              <a:rPr lang="en-US" dirty="0"/>
              <a:t>Priority Category 2: Eligible individual </a:t>
            </a:r>
            <a:r>
              <a:rPr lang="en-US" dirty="0">
                <a:highlight>
                  <a:srgbClr val="FFFF00"/>
                </a:highlight>
              </a:rPr>
              <a:t>with a most significant disability</a:t>
            </a:r>
            <a:r>
              <a:rPr lang="en-US" dirty="0"/>
              <a:t> that limits two (2) functional capacities.</a:t>
            </a:r>
          </a:p>
          <a:p>
            <a:r>
              <a:rPr lang="en-US" dirty="0"/>
              <a:t>Priority Category 3: Eligible individual with a significant disability that limits one (1) functional capacity.</a:t>
            </a:r>
          </a:p>
          <a:p>
            <a:r>
              <a:rPr lang="en-US" dirty="0"/>
              <a:t>Priority Category 4: Eligible individuals with a non-significant disability. </a:t>
            </a:r>
          </a:p>
        </p:txBody>
      </p:sp>
      <p:sp>
        <p:nvSpPr>
          <p:cNvPr id="4" name="Slide Number Placeholder 3">
            <a:extLst>
              <a:ext uri="{FF2B5EF4-FFF2-40B4-BE49-F238E27FC236}">
                <a16:creationId xmlns:a16="http://schemas.microsoft.com/office/drawing/2014/main" id="{84F306A4-B90E-B249-7072-FB64366D397D}"/>
              </a:ext>
            </a:extLst>
          </p:cNvPr>
          <p:cNvSpPr>
            <a:spLocks noGrp="1"/>
          </p:cNvSpPr>
          <p:nvPr>
            <p:ph type="sldNum" sz="quarter" idx="10"/>
          </p:nvPr>
        </p:nvSpPr>
        <p:spPr/>
        <p:txBody>
          <a:bodyPr/>
          <a:lstStyle/>
          <a:p>
            <a:fld id="{6420722D-409D-4A63-AECD-B618A6711DB6}" type="slidenum">
              <a:rPr lang="en-US" smtClean="0"/>
              <a:pPr/>
              <a:t>19</a:t>
            </a:fld>
            <a:endParaRPr lang="en-US" dirty="0"/>
          </a:p>
        </p:txBody>
      </p:sp>
    </p:spTree>
    <p:extLst>
      <p:ext uri="{BB962C8B-B14F-4D97-AF65-F5344CB8AC3E}">
        <p14:creationId xmlns:p14="http://schemas.microsoft.com/office/powerpoint/2010/main" val="4197574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57432-6DFC-510F-CDF4-1A0D2F37FAFC}"/>
              </a:ext>
            </a:extLst>
          </p:cNvPr>
          <p:cNvSpPr>
            <a:spLocks noGrp="1"/>
          </p:cNvSpPr>
          <p:nvPr>
            <p:ph type="title"/>
          </p:nvPr>
        </p:nvSpPr>
        <p:spPr/>
        <p:txBody>
          <a:bodyPr/>
          <a:lstStyle/>
          <a:p>
            <a:r>
              <a:rPr lang="en-US" dirty="0"/>
              <a:t>Welcome and Introductions</a:t>
            </a:r>
          </a:p>
        </p:txBody>
      </p:sp>
      <p:sp>
        <p:nvSpPr>
          <p:cNvPr id="3" name="Text Placeholder 2">
            <a:extLst>
              <a:ext uri="{FF2B5EF4-FFF2-40B4-BE49-F238E27FC236}">
                <a16:creationId xmlns:a16="http://schemas.microsoft.com/office/drawing/2014/main" id="{8B6F9C54-6226-CFD4-AA50-35BA385F5DB5}"/>
              </a:ext>
            </a:extLst>
          </p:cNvPr>
          <p:cNvSpPr>
            <a:spLocks noGrp="1"/>
          </p:cNvSpPr>
          <p:nvPr>
            <p:ph type="body" idx="1"/>
          </p:nvPr>
        </p:nvSpPr>
        <p:spPr/>
        <p:txBody>
          <a:bodyPr/>
          <a:lstStyle/>
          <a:p>
            <a:r>
              <a:rPr lang="en-US" dirty="0"/>
              <a:t>Technology, Accessibility, Guidance on meeting participation, and Staff introductions</a:t>
            </a:r>
          </a:p>
        </p:txBody>
      </p:sp>
      <p:sp>
        <p:nvSpPr>
          <p:cNvPr id="4" name="Slide Number Placeholder 3">
            <a:extLst>
              <a:ext uri="{FF2B5EF4-FFF2-40B4-BE49-F238E27FC236}">
                <a16:creationId xmlns:a16="http://schemas.microsoft.com/office/drawing/2014/main" id="{DDE50C49-5130-16E9-429A-1BB376FB155C}"/>
              </a:ext>
            </a:extLst>
          </p:cNvPr>
          <p:cNvSpPr>
            <a:spLocks noGrp="1"/>
          </p:cNvSpPr>
          <p:nvPr>
            <p:ph type="sldNum" sz="quarter" idx="12"/>
          </p:nvPr>
        </p:nvSpPr>
        <p:spPr/>
        <p:txBody>
          <a:bodyPr/>
          <a:lstStyle/>
          <a:p>
            <a:fld id="{6420722D-409D-4A63-AECD-B618A6711DB6}" type="slidenum">
              <a:rPr lang="en-US" smtClean="0"/>
              <a:t>2</a:t>
            </a:fld>
            <a:endParaRPr lang="en-US" dirty="0"/>
          </a:p>
        </p:txBody>
      </p:sp>
    </p:spTree>
    <p:extLst>
      <p:ext uri="{BB962C8B-B14F-4D97-AF65-F5344CB8AC3E}">
        <p14:creationId xmlns:p14="http://schemas.microsoft.com/office/powerpoint/2010/main" val="1973043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D4EF-A067-E860-DEC3-2ED898BDA8E4}"/>
              </a:ext>
            </a:extLst>
          </p:cNvPr>
          <p:cNvSpPr>
            <a:spLocks noGrp="1"/>
          </p:cNvSpPr>
          <p:nvPr>
            <p:ph type="title"/>
          </p:nvPr>
        </p:nvSpPr>
        <p:spPr/>
        <p:txBody>
          <a:bodyPr>
            <a:normAutofit/>
          </a:bodyPr>
          <a:lstStyle/>
          <a:p>
            <a:r>
              <a:rPr lang="en-US" dirty="0"/>
              <a:t>Three Priority Categories</a:t>
            </a:r>
          </a:p>
        </p:txBody>
      </p:sp>
      <p:sp>
        <p:nvSpPr>
          <p:cNvPr id="3" name="Content Placeholder 2">
            <a:extLst>
              <a:ext uri="{FF2B5EF4-FFF2-40B4-BE49-F238E27FC236}">
                <a16:creationId xmlns:a16="http://schemas.microsoft.com/office/drawing/2014/main" id="{FD93750C-CB2D-C132-F8EA-96A451CB83B8}"/>
              </a:ext>
            </a:extLst>
          </p:cNvPr>
          <p:cNvSpPr>
            <a:spLocks noGrp="1"/>
          </p:cNvSpPr>
          <p:nvPr>
            <p:ph idx="1"/>
          </p:nvPr>
        </p:nvSpPr>
        <p:spPr>
          <a:xfrm>
            <a:off x="495656" y="1644033"/>
            <a:ext cx="10858144" cy="3993381"/>
          </a:xfrm>
        </p:spPr>
        <p:txBody>
          <a:bodyPr>
            <a:normAutofit fontScale="92500" lnSpcReduction="10000"/>
          </a:bodyPr>
          <a:lstStyle/>
          <a:p>
            <a:r>
              <a:rPr lang="en-US" sz="3200" b="0" i="0" u="none" strike="noStrike" baseline="0" dirty="0">
                <a:solidFill>
                  <a:srgbClr val="0D1D34"/>
                </a:solidFill>
                <a:cs typeface="Arial" panose="020B0604020202020204" pitchFamily="34" charset="0"/>
              </a:rPr>
              <a:t>Priority Category I: Eligible individuals with the most significant disabilities </a:t>
            </a:r>
          </a:p>
          <a:p>
            <a:r>
              <a:rPr lang="en-US" sz="3200" b="0" i="0" u="none" strike="noStrike" baseline="0" dirty="0">
                <a:solidFill>
                  <a:srgbClr val="0D1D34"/>
                </a:solidFill>
                <a:cs typeface="Arial" panose="020B0604020202020204" pitchFamily="34" charset="0"/>
              </a:rPr>
              <a:t>Priority Category II: Eligible individuals with significant disabilities </a:t>
            </a:r>
          </a:p>
          <a:p>
            <a:r>
              <a:rPr lang="en-US" sz="3200" b="0" i="0" u="none" strike="noStrike" baseline="0" dirty="0">
                <a:solidFill>
                  <a:srgbClr val="0D1D34"/>
                </a:solidFill>
                <a:cs typeface="Arial" panose="020B0604020202020204" pitchFamily="34" charset="0"/>
              </a:rPr>
              <a:t>Priority Category III: All other eligible individuals with disabilities </a:t>
            </a:r>
          </a:p>
          <a:p>
            <a:pPr lvl="1"/>
            <a:r>
              <a:rPr lang="en-US" dirty="0">
                <a:solidFill>
                  <a:srgbClr val="0D1D34"/>
                </a:solidFill>
                <a:cs typeface="Arial" panose="020B0604020202020204" pitchFamily="34" charset="0"/>
              </a:rPr>
              <a:t>Note: Taken from OOS Manual from VRTAC-QM</a:t>
            </a:r>
            <a:endParaRPr lang="en-US" dirty="0">
              <a:cs typeface="Arial" panose="020B0604020202020204" pitchFamily="34" charset="0"/>
            </a:endParaRPr>
          </a:p>
        </p:txBody>
      </p:sp>
      <p:sp>
        <p:nvSpPr>
          <p:cNvPr id="4" name="Slide Number Placeholder 3">
            <a:extLst>
              <a:ext uri="{FF2B5EF4-FFF2-40B4-BE49-F238E27FC236}">
                <a16:creationId xmlns:a16="http://schemas.microsoft.com/office/drawing/2014/main" id="{084C5C60-8E9C-0ED3-0799-99A710DA4C07}"/>
              </a:ext>
            </a:extLst>
          </p:cNvPr>
          <p:cNvSpPr>
            <a:spLocks noGrp="1"/>
          </p:cNvSpPr>
          <p:nvPr>
            <p:ph type="sldNum" sz="quarter" idx="10"/>
          </p:nvPr>
        </p:nvSpPr>
        <p:spPr/>
        <p:txBody>
          <a:bodyPr/>
          <a:lstStyle/>
          <a:p>
            <a:fld id="{6420722D-409D-4A63-AECD-B618A6711DB6}" type="slidenum">
              <a:rPr lang="en-US" smtClean="0"/>
              <a:pPr/>
              <a:t>20</a:t>
            </a:fld>
            <a:endParaRPr lang="en-US" dirty="0"/>
          </a:p>
        </p:txBody>
      </p:sp>
    </p:spTree>
    <p:extLst>
      <p:ext uri="{BB962C8B-B14F-4D97-AF65-F5344CB8AC3E}">
        <p14:creationId xmlns:p14="http://schemas.microsoft.com/office/powerpoint/2010/main" val="14945225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E5422-F49A-B43D-BDE4-3AA6CAF3A9EC}"/>
              </a:ext>
            </a:extLst>
          </p:cNvPr>
          <p:cNvSpPr>
            <a:spLocks noGrp="1"/>
          </p:cNvSpPr>
          <p:nvPr>
            <p:ph type="title"/>
          </p:nvPr>
        </p:nvSpPr>
        <p:spPr/>
        <p:txBody>
          <a:bodyPr>
            <a:normAutofit/>
          </a:bodyPr>
          <a:lstStyle/>
          <a:p>
            <a:r>
              <a:rPr lang="en-US" dirty="0"/>
              <a:t>Information from Other States in OOS</a:t>
            </a:r>
          </a:p>
        </p:txBody>
      </p:sp>
      <p:sp>
        <p:nvSpPr>
          <p:cNvPr id="5" name="Text Placeholder 4">
            <a:extLst>
              <a:ext uri="{FF2B5EF4-FFF2-40B4-BE49-F238E27FC236}">
                <a16:creationId xmlns:a16="http://schemas.microsoft.com/office/drawing/2014/main" id="{A060AEAB-A742-C1FC-76FC-539A48CC6F6D}"/>
              </a:ext>
            </a:extLst>
          </p:cNvPr>
          <p:cNvSpPr>
            <a:spLocks noGrp="1"/>
          </p:cNvSpPr>
          <p:nvPr>
            <p:ph type="body" idx="1"/>
          </p:nvPr>
        </p:nvSpPr>
        <p:spPr/>
        <p:txBody>
          <a:bodyPr/>
          <a:lstStyle/>
          <a:p>
            <a:r>
              <a:rPr lang="en-US" dirty="0"/>
              <a:t>These are some of the states noted earlier that are in approved OOS</a:t>
            </a:r>
          </a:p>
        </p:txBody>
      </p:sp>
      <p:sp>
        <p:nvSpPr>
          <p:cNvPr id="4" name="Slide Number Placeholder 3">
            <a:extLst>
              <a:ext uri="{FF2B5EF4-FFF2-40B4-BE49-F238E27FC236}">
                <a16:creationId xmlns:a16="http://schemas.microsoft.com/office/drawing/2014/main" id="{9D5FC5A3-1E38-23A2-7279-2FF382FAA6DE}"/>
              </a:ext>
            </a:extLst>
          </p:cNvPr>
          <p:cNvSpPr>
            <a:spLocks noGrp="1"/>
          </p:cNvSpPr>
          <p:nvPr>
            <p:ph type="sldNum" sz="quarter" idx="12"/>
          </p:nvPr>
        </p:nvSpPr>
        <p:spPr/>
        <p:txBody>
          <a:bodyPr/>
          <a:lstStyle/>
          <a:p>
            <a:fld id="{6420722D-409D-4A63-AECD-B618A6711DB6}" type="slidenum">
              <a:rPr lang="en-US" smtClean="0"/>
              <a:pPr/>
              <a:t>21</a:t>
            </a:fld>
            <a:endParaRPr lang="en-US" dirty="0"/>
          </a:p>
        </p:txBody>
      </p:sp>
    </p:spTree>
    <p:extLst>
      <p:ext uri="{BB962C8B-B14F-4D97-AF65-F5344CB8AC3E}">
        <p14:creationId xmlns:p14="http://schemas.microsoft.com/office/powerpoint/2010/main" val="9529975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9196F0-29B8-9DF2-9A68-8CC2613100D9}"/>
              </a:ext>
            </a:extLst>
          </p:cNvPr>
          <p:cNvSpPr>
            <a:spLocks noGrp="1"/>
          </p:cNvSpPr>
          <p:nvPr>
            <p:ph type="title"/>
          </p:nvPr>
        </p:nvSpPr>
        <p:spPr/>
        <p:txBody>
          <a:bodyPr>
            <a:noAutofit/>
          </a:bodyPr>
          <a:lstStyle/>
          <a:p>
            <a:r>
              <a:rPr lang="en-US" sz="3200" dirty="0"/>
              <a:t>Open and Closed Categories in OOS States</a:t>
            </a:r>
          </a:p>
        </p:txBody>
      </p:sp>
      <p:sp>
        <p:nvSpPr>
          <p:cNvPr id="5" name="Content Placeholder 4">
            <a:extLst>
              <a:ext uri="{FF2B5EF4-FFF2-40B4-BE49-F238E27FC236}">
                <a16:creationId xmlns:a16="http://schemas.microsoft.com/office/drawing/2014/main" id="{201F2814-186C-25B8-25B0-5095C0C57E28}"/>
              </a:ext>
            </a:extLst>
          </p:cNvPr>
          <p:cNvSpPr>
            <a:spLocks noGrp="1"/>
          </p:cNvSpPr>
          <p:nvPr>
            <p:ph sz="half" idx="1"/>
          </p:nvPr>
        </p:nvSpPr>
        <p:spPr>
          <a:xfrm>
            <a:off x="838199" y="1825626"/>
            <a:ext cx="10074965" cy="3074366"/>
          </a:xfrm>
        </p:spPr>
        <p:txBody>
          <a:bodyPr>
            <a:normAutofit/>
          </a:bodyPr>
          <a:lstStyle/>
          <a:p>
            <a:r>
              <a:rPr lang="en-US" sz="2400" dirty="0"/>
              <a:t>Idaho – 0 of 3 open</a:t>
            </a:r>
          </a:p>
          <a:p>
            <a:r>
              <a:rPr lang="en-US" sz="2400" dirty="0"/>
              <a:t>Maryland – 1 of 3 open</a:t>
            </a:r>
          </a:p>
          <a:p>
            <a:r>
              <a:rPr lang="en-US" sz="2400" dirty="0"/>
              <a:t>Minnesota – 1 of 4 open</a:t>
            </a:r>
          </a:p>
          <a:p>
            <a:r>
              <a:rPr lang="en-US" sz="2400" dirty="0"/>
              <a:t>Missouri – 1 of 3 open</a:t>
            </a:r>
          </a:p>
          <a:p>
            <a:r>
              <a:rPr lang="en-US" sz="2400" dirty="0"/>
              <a:t>Oklahoma – 1 of 3 open</a:t>
            </a:r>
          </a:p>
          <a:p>
            <a:r>
              <a:rPr lang="en-US" sz="2400" dirty="0"/>
              <a:t>Pennsylvania – 1 of 3 open</a:t>
            </a:r>
          </a:p>
          <a:p>
            <a:r>
              <a:rPr lang="en-US" sz="2400" dirty="0"/>
              <a:t>Washington – 2 of 5 open</a:t>
            </a:r>
          </a:p>
          <a:p>
            <a:r>
              <a:rPr lang="en-US" sz="2400" dirty="0"/>
              <a:t>West Virginia – 1 of 3 open</a:t>
            </a:r>
          </a:p>
          <a:p>
            <a:r>
              <a:rPr lang="en-US" sz="2400" dirty="0"/>
              <a:t>Wisconsin – 2 of 3 open</a:t>
            </a:r>
            <a:endParaRPr lang="en-US" dirty="0"/>
          </a:p>
        </p:txBody>
      </p:sp>
      <p:sp>
        <p:nvSpPr>
          <p:cNvPr id="4" name="Slide Number Placeholder 3">
            <a:extLst>
              <a:ext uri="{FF2B5EF4-FFF2-40B4-BE49-F238E27FC236}">
                <a16:creationId xmlns:a16="http://schemas.microsoft.com/office/drawing/2014/main" id="{DB3FEA5B-E434-1BB1-88D2-37C46E5B4614}"/>
              </a:ext>
            </a:extLst>
          </p:cNvPr>
          <p:cNvSpPr>
            <a:spLocks noGrp="1"/>
          </p:cNvSpPr>
          <p:nvPr>
            <p:ph type="sldNum" sz="quarter" idx="12"/>
          </p:nvPr>
        </p:nvSpPr>
        <p:spPr/>
        <p:txBody>
          <a:bodyPr/>
          <a:lstStyle/>
          <a:p>
            <a:fld id="{6420722D-409D-4A63-AECD-B618A6711DB6}" type="slidenum">
              <a:rPr lang="en-US" smtClean="0"/>
              <a:pPr/>
              <a:t>22</a:t>
            </a:fld>
            <a:endParaRPr lang="en-US" dirty="0"/>
          </a:p>
        </p:txBody>
      </p:sp>
    </p:spTree>
    <p:extLst>
      <p:ext uri="{BB962C8B-B14F-4D97-AF65-F5344CB8AC3E}">
        <p14:creationId xmlns:p14="http://schemas.microsoft.com/office/powerpoint/2010/main" val="17820615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3993A-170F-EBB6-C17B-1296263882C1}"/>
              </a:ext>
            </a:extLst>
          </p:cNvPr>
          <p:cNvSpPr>
            <a:spLocks noGrp="1"/>
          </p:cNvSpPr>
          <p:nvPr>
            <p:ph type="title"/>
          </p:nvPr>
        </p:nvSpPr>
        <p:spPr/>
        <p:txBody>
          <a:bodyPr>
            <a:noAutofit/>
          </a:bodyPr>
          <a:lstStyle/>
          <a:p>
            <a:r>
              <a:rPr lang="en-US" sz="3600" dirty="0"/>
              <a:t>States with Three Priority Categories</a:t>
            </a:r>
          </a:p>
        </p:txBody>
      </p:sp>
      <p:sp>
        <p:nvSpPr>
          <p:cNvPr id="3" name="Content Placeholder 2">
            <a:extLst>
              <a:ext uri="{FF2B5EF4-FFF2-40B4-BE49-F238E27FC236}">
                <a16:creationId xmlns:a16="http://schemas.microsoft.com/office/drawing/2014/main" id="{2EEDF809-F43C-9809-08CB-767DCD0EF6A8}"/>
              </a:ext>
            </a:extLst>
          </p:cNvPr>
          <p:cNvSpPr>
            <a:spLocks noGrp="1"/>
          </p:cNvSpPr>
          <p:nvPr>
            <p:ph idx="1"/>
          </p:nvPr>
        </p:nvSpPr>
        <p:spPr>
          <a:xfrm>
            <a:off x="726393" y="1555335"/>
            <a:ext cx="10627407" cy="4019019"/>
          </a:xfrm>
        </p:spPr>
        <p:txBody>
          <a:bodyPr>
            <a:normAutofit/>
          </a:bodyPr>
          <a:lstStyle/>
          <a:p>
            <a:r>
              <a:rPr lang="en-US" dirty="0"/>
              <a:t>Idaho, Maryland, Missouri, Oklahoma, Pennsylvania, West Virginia and Wisconsin</a:t>
            </a:r>
          </a:p>
          <a:p>
            <a:pPr lvl="1"/>
            <a:r>
              <a:rPr lang="en-US" sz="2800" dirty="0"/>
              <a:t>Priority Category 1: Most Significant Disability </a:t>
            </a:r>
          </a:p>
          <a:p>
            <a:pPr lvl="1"/>
            <a:r>
              <a:rPr lang="en-US" sz="2800" dirty="0"/>
              <a:t>Priority Category 2: Significant Disability</a:t>
            </a:r>
          </a:p>
          <a:p>
            <a:pPr lvl="1"/>
            <a:r>
              <a:rPr lang="en-US" sz="2800" dirty="0"/>
              <a:t>Priority Category 3: Disability</a:t>
            </a:r>
          </a:p>
          <a:p>
            <a:pPr marL="914400" lvl="1" indent="0">
              <a:buNone/>
            </a:pPr>
            <a:r>
              <a:rPr lang="en-US" sz="2800" dirty="0"/>
              <a:t>RSA recommends states consider 3 categories</a:t>
            </a:r>
            <a:endParaRPr lang="en-US" sz="3200" dirty="0"/>
          </a:p>
        </p:txBody>
      </p:sp>
      <p:sp>
        <p:nvSpPr>
          <p:cNvPr id="4" name="Slide Number Placeholder 3">
            <a:extLst>
              <a:ext uri="{FF2B5EF4-FFF2-40B4-BE49-F238E27FC236}">
                <a16:creationId xmlns:a16="http://schemas.microsoft.com/office/drawing/2014/main" id="{955550FC-C26B-F494-F3AE-30D16AA3C4E0}"/>
              </a:ext>
            </a:extLst>
          </p:cNvPr>
          <p:cNvSpPr>
            <a:spLocks noGrp="1"/>
          </p:cNvSpPr>
          <p:nvPr>
            <p:ph type="sldNum" sz="quarter" idx="10"/>
          </p:nvPr>
        </p:nvSpPr>
        <p:spPr/>
        <p:txBody>
          <a:bodyPr/>
          <a:lstStyle/>
          <a:p>
            <a:fld id="{6420722D-409D-4A63-AECD-B618A6711DB6}" type="slidenum">
              <a:rPr lang="en-US" smtClean="0"/>
              <a:pPr/>
              <a:t>23</a:t>
            </a:fld>
            <a:endParaRPr lang="en-US" dirty="0"/>
          </a:p>
        </p:txBody>
      </p:sp>
    </p:spTree>
    <p:extLst>
      <p:ext uri="{BB962C8B-B14F-4D97-AF65-F5344CB8AC3E}">
        <p14:creationId xmlns:p14="http://schemas.microsoft.com/office/powerpoint/2010/main" val="30687074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A4813B-F731-C8B1-1E06-4F3CF0BBB961}"/>
              </a:ext>
            </a:extLst>
          </p:cNvPr>
          <p:cNvSpPr>
            <a:spLocks noGrp="1"/>
          </p:cNvSpPr>
          <p:nvPr>
            <p:ph type="title"/>
          </p:nvPr>
        </p:nvSpPr>
        <p:spPr>
          <a:xfrm>
            <a:off x="838200" y="707725"/>
            <a:ext cx="10515600" cy="723911"/>
          </a:xfrm>
        </p:spPr>
        <p:txBody>
          <a:bodyPr>
            <a:normAutofit fontScale="90000"/>
          </a:bodyPr>
          <a:lstStyle/>
          <a:p>
            <a:r>
              <a:rPr lang="en-US" dirty="0"/>
              <a:t>Minnesota</a:t>
            </a:r>
          </a:p>
        </p:txBody>
      </p:sp>
      <p:sp>
        <p:nvSpPr>
          <p:cNvPr id="3" name="Content Placeholder 2">
            <a:extLst>
              <a:ext uri="{FF2B5EF4-FFF2-40B4-BE49-F238E27FC236}">
                <a16:creationId xmlns:a16="http://schemas.microsoft.com/office/drawing/2014/main" id="{A149379B-A59F-F358-9BFC-3CD563F4C8D1}"/>
              </a:ext>
            </a:extLst>
          </p:cNvPr>
          <p:cNvSpPr>
            <a:spLocks noGrp="1"/>
          </p:cNvSpPr>
          <p:nvPr>
            <p:ph idx="1"/>
          </p:nvPr>
        </p:nvSpPr>
        <p:spPr>
          <a:xfrm>
            <a:off x="838200" y="1357746"/>
            <a:ext cx="11058236" cy="4216608"/>
          </a:xfrm>
        </p:spPr>
        <p:txBody>
          <a:bodyPr>
            <a:normAutofit/>
          </a:bodyPr>
          <a:lstStyle/>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2000" b="1" kern="100" dirty="0">
                <a:effectLst/>
                <a:ea typeface="Aptos" panose="020B0004020202020204" pitchFamily="34" charset="0"/>
                <a:cs typeface="Times New Roman" panose="02020603050405020304" pitchFamily="18" charset="0"/>
              </a:rPr>
              <a:t>Priority Category One </a:t>
            </a:r>
            <a:r>
              <a:rPr lang="en-US" sz="2000" kern="100" dirty="0">
                <a:effectLst/>
                <a:ea typeface="Aptos" panose="020B0004020202020204" pitchFamily="34" charset="0"/>
                <a:cs typeface="Times New Roman" panose="02020603050405020304" pitchFamily="18" charset="0"/>
              </a:rPr>
              <a:t>(first priority for service) includes all individuals with a most significant disability, that is, persons whose condition results in serious limitations in three or more functional areas.</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2000" b="1" kern="100" dirty="0">
                <a:effectLst/>
                <a:ea typeface="Aptos" panose="020B0004020202020204" pitchFamily="34" charset="0"/>
                <a:cs typeface="Times New Roman" panose="02020603050405020304" pitchFamily="18" charset="0"/>
              </a:rPr>
              <a:t>Priority Category Two </a:t>
            </a:r>
            <a:r>
              <a:rPr lang="en-US" sz="2000" kern="100" dirty="0">
                <a:effectLst/>
                <a:ea typeface="Aptos" panose="020B0004020202020204" pitchFamily="34" charset="0"/>
                <a:cs typeface="Times New Roman" panose="02020603050405020304" pitchFamily="18" charset="0"/>
              </a:rPr>
              <a:t>(second priority for service) includes all individuals with a significant disability that results in serious functional limitations in two functional areas.</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2000" b="1" kern="100" dirty="0">
                <a:effectLst/>
                <a:ea typeface="Aptos" panose="020B0004020202020204" pitchFamily="34" charset="0"/>
                <a:cs typeface="Times New Roman" panose="02020603050405020304" pitchFamily="18" charset="0"/>
              </a:rPr>
              <a:t>Priority Category Three </a:t>
            </a:r>
            <a:r>
              <a:rPr lang="en-US" sz="2000" kern="100" dirty="0">
                <a:effectLst/>
                <a:ea typeface="Aptos" panose="020B0004020202020204" pitchFamily="34" charset="0"/>
                <a:cs typeface="Times New Roman" panose="02020603050405020304" pitchFamily="18" charset="0"/>
              </a:rPr>
              <a:t>(third priority for service) includes all individuals with a significant disability that results in a serious functional limitation in one functional area.</a:t>
            </a:r>
          </a:p>
          <a:p>
            <a:pPr marL="342900" marR="0" lvl="0" indent="-342900">
              <a:lnSpc>
                <a:spcPct val="115000"/>
              </a:lnSpc>
              <a:spcBef>
                <a:spcPts val="0"/>
              </a:spcBef>
              <a:spcAft>
                <a:spcPts val="800"/>
              </a:spcAft>
              <a:buSzPts val="1000"/>
              <a:buFont typeface="Symbol" panose="05050102010706020507" pitchFamily="18" charset="2"/>
              <a:buChar char=""/>
              <a:tabLst>
                <a:tab pos="457200" algn="l"/>
              </a:tabLst>
            </a:pPr>
            <a:r>
              <a:rPr lang="en-US" sz="2000" b="1" kern="100" dirty="0">
                <a:effectLst/>
                <a:ea typeface="Aptos" panose="020B0004020202020204" pitchFamily="34" charset="0"/>
                <a:cs typeface="Times New Roman" panose="02020603050405020304" pitchFamily="18" charset="0"/>
              </a:rPr>
              <a:t>Priority Category Four </a:t>
            </a:r>
            <a:r>
              <a:rPr lang="en-US" sz="2000" kern="100" dirty="0">
                <a:effectLst/>
                <a:ea typeface="Aptos" panose="020B0004020202020204" pitchFamily="34" charset="0"/>
                <a:cs typeface="Times New Roman" panose="02020603050405020304" pitchFamily="18" charset="0"/>
              </a:rPr>
              <a:t>(fourth priority for service) includes all other eligible customers. These customers have a disability that makes them eligible for services, but they do not have a serious limitation in a functional area.</a:t>
            </a:r>
            <a:endParaRPr lang="en-US" dirty="0"/>
          </a:p>
        </p:txBody>
      </p:sp>
      <p:sp>
        <p:nvSpPr>
          <p:cNvPr id="4" name="Slide Number Placeholder 3">
            <a:extLst>
              <a:ext uri="{FF2B5EF4-FFF2-40B4-BE49-F238E27FC236}">
                <a16:creationId xmlns:a16="http://schemas.microsoft.com/office/drawing/2014/main" id="{1B7ACAA3-85C8-4D06-961D-4150ECCF628B}"/>
              </a:ext>
            </a:extLst>
          </p:cNvPr>
          <p:cNvSpPr>
            <a:spLocks noGrp="1"/>
          </p:cNvSpPr>
          <p:nvPr>
            <p:ph type="sldNum" sz="quarter" idx="10"/>
          </p:nvPr>
        </p:nvSpPr>
        <p:spPr/>
        <p:txBody>
          <a:bodyPr/>
          <a:lstStyle/>
          <a:p>
            <a:fld id="{6420722D-409D-4A63-AECD-B618A6711DB6}" type="slidenum">
              <a:rPr lang="en-US" smtClean="0"/>
              <a:pPr/>
              <a:t>24</a:t>
            </a:fld>
            <a:endParaRPr lang="en-US" dirty="0"/>
          </a:p>
        </p:txBody>
      </p:sp>
    </p:spTree>
    <p:extLst>
      <p:ext uri="{BB962C8B-B14F-4D97-AF65-F5344CB8AC3E}">
        <p14:creationId xmlns:p14="http://schemas.microsoft.com/office/powerpoint/2010/main" val="2666947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24E7B-F4EC-EDDE-5EB5-4F782EFF38E0}"/>
              </a:ext>
            </a:extLst>
          </p:cNvPr>
          <p:cNvSpPr>
            <a:spLocks noGrp="1"/>
          </p:cNvSpPr>
          <p:nvPr>
            <p:ph type="title"/>
          </p:nvPr>
        </p:nvSpPr>
        <p:spPr>
          <a:xfrm>
            <a:off x="838200" y="707725"/>
            <a:ext cx="9365479" cy="1489065"/>
          </a:xfrm>
        </p:spPr>
        <p:txBody>
          <a:bodyPr>
            <a:normAutofit/>
          </a:bodyPr>
          <a:lstStyle/>
          <a:p>
            <a:r>
              <a:rPr lang="en-US" dirty="0"/>
              <a:t>Connecticut (Not in OOS) </a:t>
            </a:r>
            <a:br>
              <a:rPr lang="en-US" dirty="0"/>
            </a:br>
            <a:r>
              <a:rPr lang="en-US" sz="2800" i="1" dirty="0">
                <a:latin typeface="+mn-lt"/>
              </a:rPr>
              <a:t>(Priority Category 1)</a:t>
            </a:r>
            <a:endParaRPr lang="en-US" i="1" dirty="0">
              <a:latin typeface="+mn-lt"/>
            </a:endParaRPr>
          </a:p>
        </p:txBody>
      </p:sp>
      <p:sp>
        <p:nvSpPr>
          <p:cNvPr id="3" name="Content Placeholder 2">
            <a:extLst>
              <a:ext uri="{FF2B5EF4-FFF2-40B4-BE49-F238E27FC236}">
                <a16:creationId xmlns:a16="http://schemas.microsoft.com/office/drawing/2014/main" id="{A7CFE553-8D14-1393-CFF7-D7FEDECBDB3E}"/>
              </a:ext>
            </a:extLst>
          </p:cNvPr>
          <p:cNvSpPr>
            <a:spLocks noGrp="1"/>
          </p:cNvSpPr>
          <p:nvPr>
            <p:ph idx="1"/>
          </p:nvPr>
        </p:nvSpPr>
        <p:spPr>
          <a:xfrm>
            <a:off x="980502" y="2475571"/>
            <a:ext cx="10135517" cy="3241564"/>
          </a:xfrm>
        </p:spPr>
        <p:txBody>
          <a:bodyPr>
            <a:normAutofit/>
          </a:bodyPr>
          <a:lstStyle/>
          <a:p>
            <a:r>
              <a:rPr lang="en-US" sz="2000" b="0" i="0" u="sng" dirty="0">
                <a:solidFill>
                  <a:srgbClr val="1B1B1B"/>
                </a:solidFill>
                <a:effectLst/>
              </a:rPr>
              <a:t>Priority Category 1:</a:t>
            </a:r>
            <a:r>
              <a:rPr lang="en-US" sz="2000" b="0" i="0" dirty="0">
                <a:solidFill>
                  <a:srgbClr val="1B1B1B"/>
                </a:solidFill>
                <a:effectLst/>
              </a:rPr>
              <a:t> "Most Significant Disability" A severe physical or mental impairment that seriously limits four or more functional capacity areas in terms of an employment outcome. Functional capacity areas are: mobility, work tolerance, communication, self–care, interpersonal skills, self-direction, or work skills.</a:t>
            </a:r>
            <a:endParaRPr lang="en-US" dirty="0"/>
          </a:p>
        </p:txBody>
      </p:sp>
      <p:sp>
        <p:nvSpPr>
          <p:cNvPr id="4" name="Slide Number Placeholder 3">
            <a:extLst>
              <a:ext uri="{FF2B5EF4-FFF2-40B4-BE49-F238E27FC236}">
                <a16:creationId xmlns:a16="http://schemas.microsoft.com/office/drawing/2014/main" id="{EB98E710-5FD6-FD31-F676-DE88DE6E4B5F}"/>
              </a:ext>
            </a:extLst>
          </p:cNvPr>
          <p:cNvSpPr>
            <a:spLocks noGrp="1"/>
          </p:cNvSpPr>
          <p:nvPr>
            <p:ph type="sldNum" sz="quarter" idx="10"/>
          </p:nvPr>
        </p:nvSpPr>
        <p:spPr/>
        <p:txBody>
          <a:bodyPr/>
          <a:lstStyle/>
          <a:p>
            <a:fld id="{6420722D-409D-4A63-AECD-B618A6711DB6}" type="slidenum">
              <a:rPr lang="en-US" smtClean="0"/>
              <a:pPr/>
              <a:t>25</a:t>
            </a:fld>
            <a:endParaRPr lang="en-US" dirty="0"/>
          </a:p>
        </p:txBody>
      </p:sp>
    </p:spTree>
    <p:extLst>
      <p:ext uri="{BB962C8B-B14F-4D97-AF65-F5344CB8AC3E}">
        <p14:creationId xmlns:p14="http://schemas.microsoft.com/office/powerpoint/2010/main" val="3996818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24E7B-F4EC-EDDE-5EB5-4F782EFF38E0}"/>
              </a:ext>
            </a:extLst>
          </p:cNvPr>
          <p:cNvSpPr>
            <a:spLocks noGrp="1"/>
          </p:cNvSpPr>
          <p:nvPr>
            <p:ph type="title"/>
          </p:nvPr>
        </p:nvSpPr>
        <p:spPr>
          <a:xfrm>
            <a:off x="838200" y="707725"/>
            <a:ext cx="9365479" cy="1489065"/>
          </a:xfrm>
        </p:spPr>
        <p:txBody>
          <a:bodyPr>
            <a:normAutofit/>
          </a:bodyPr>
          <a:lstStyle/>
          <a:p>
            <a:r>
              <a:rPr lang="en-US" dirty="0"/>
              <a:t>Connecticut (Not in OOS) </a:t>
            </a:r>
            <a:br>
              <a:rPr lang="en-US" dirty="0"/>
            </a:br>
            <a:r>
              <a:rPr lang="en-US" sz="2800" i="1" dirty="0">
                <a:latin typeface="+mn-lt"/>
              </a:rPr>
              <a:t>(Priority Category 2)</a:t>
            </a:r>
            <a:endParaRPr lang="en-US" i="1" dirty="0">
              <a:latin typeface="+mn-lt"/>
            </a:endParaRPr>
          </a:p>
        </p:txBody>
      </p:sp>
      <p:sp>
        <p:nvSpPr>
          <p:cNvPr id="3" name="Content Placeholder 2">
            <a:extLst>
              <a:ext uri="{FF2B5EF4-FFF2-40B4-BE49-F238E27FC236}">
                <a16:creationId xmlns:a16="http://schemas.microsoft.com/office/drawing/2014/main" id="{A7CFE553-8D14-1393-CFF7-D7FEDECBDB3E}"/>
              </a:ext>
            </a:extLst>
          </p:cNvPr>
          <p:cNvSpPr>
            <a:spLocks noGrp="1"/>
          </p:cNvSpPr>
          <p:nvPr>
            <p:ph idx="1"/>
          </p:nvPr>
        </p:nvSpPr>
        <p:spPr>
          <a:xfrm>
            <a:off x="980502" y="2475571"/>
            <a:ext cx="10135517" cy="3241564"/>
          </a:xfrm>
        </p:spPr>
        <p:txBody>
          <a:bodyPr>
            <a:normAutofit/>
          </a:bodyPr>
          <a:lstStyle/>
          <a:p>
            <a:r>
              <a:rPr lang="en-US" sz="2000" b="0" i="0" u="sng" dirty="0">
                <a:solidFill>
                  <a:srgbClr val="1B1B1B"/>
                </a:solidFill>
                <a:effectLst/>
              </a:rPr>
              <a:t>Priority Category 2: </a:t>
            </a:r>
            <a:r>
              <a:rPr lang="en-US" sz="2000" b="0" i="0" dirty="0">
                <a:solidFill>
                  <a:srgbClr val="1B1B1B"/>
                </a:solidFill>
                <a:effectLst/>
              </a:rPr>
              <a:t>"Significant Disability" means an eligible individual who meets the following criteria:  A severe physical or mental impairment that seriously limits one or more functional capacity areas in terms of an employment outcome.  Vocational rehabilitation can be expected to require multiple vocational rehabilitation services over an extended period of time.</a:t>
            </a:r>
            <a:endParaRPr lang="en-US" dirty="0"/>
          </a:p>
        </p:txBody>
      </p:sp>
      <p:sp>
        <p:nvSpPr>
          <p:cNvPr id="4" name="Slide Number Placeholder 3">
            <a:extLst>
              <a:ext uri="{FF2B5EF4-FFF2-40B4-BE49-F238E27FC236}">
                <a16:creationId xmlns:a16="http://schemas.microsoft.com/office/drawing/2014/main" id="{EB98E710-5FD6-FD31-F676-DE88DE6E4B5F}"/>
              </a:ext>
            </a:extLst>
          </p:cNvPr>
          <p:cNvSpPr>
            <a:spLocks noGrp="1"/>
          </p:cNvSpPr>
          <p:nvPr>
            <p:ph type="sldNum" sz="quarter" idx="10"/>
          </p:nvPr>
        </p:nvSpPr>
        <p:spPr/>
        <p:txBody>
          <a:bodyPr/>
          <a:lstStyle/>
          <a:p>
            <a:fld id="{6420722D-409D-4A63-AECD-B618A6711DB6}" type="slidenum">
              <a:rPr lang="en-US" smtClean="0"/>
              <a:pPr/>
              <a:t>26</a:t>
            </a:fld>
            <a:endParaRPr lang="en-US" dirty="0"/>
          </a:p>
        </p:txBody>
      </p:sp>
    </p:spTree>
    <p:extLst>
      <p:ext uri="{BB962C8B-B14F-4D97-AF65-F5344CB8AC3E}">
        <p14:creationId xmlns:p14="http://schemas.microsoft.com/office/powerpoint/2010/main" val="42177928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24E7B-F4EC-EDDE-5EB5-4F782EFF38E0}"/>
              </a:ext>
            </a:extLst>
          </p:cNvPr>
          <p:cNvSpPr>
            <a:spLocks noGrp="1"/>
          </p:cNvSpPr>
          <p:nvPr>
            <p:ph type="title"/>
          </p:nvPr>
        </p:nvSpPr>
        <p:spPr>
          <a:xfrm>
            <a:off x="838200" y="707725"/>
            <a:ext cx="9365479" cy="1489065"/>
          </a:xfrm>
        </p:spPr>
        <p:txBody>
          <a:bodyPr>
            <a:normAutofit/>
          </a:bodyPr>
          <a:lstStyle/>
          <a:p>
            <a:r>
              <a:rPr lang="en-US" dirty="0"/>
              <a:t>Connecticut (Not in OOS) </a:t>
            </a:r>
            <a:br>
              <a:rPr lang="en-US" dirty="0"/>
            </a:br>
            <a:r>
              <a:rPr lang="en-US" sz="2800" i="1" dirty="0">
                <a:latin typeface="+mn-lt"/>
              </a:rPr>
              <a:t>(Priority Category 3)</a:t>
            </a:r>
            <a:endParaRPr lang="en-US" i="1" dirty="0">
              <a:latin typeface="+mn-lt"/>
            </a:endParaRPr>
          </a:p>
        </p:txBody>
      </p:sp>
      <p:sp>
        <p:nvSpPr>
          <p:cNvPr id="3" name="Content Placeholder 2">
            <a:extLst>
              <a:ext uri="{FF2B5EF4-FFF2-40B4-BE49-F238E27FC236}">
                <a16:creationId xmlns:a16="http://schemas.microsoft.com/office/drawing/2014/main" id="{A7CFE553-8D14-1393-CFF7-D7FEDECBDB3E}"/>
              </a:ext>
            </a:extLst>
          </p:cNvPr>
          <p:cNvSpPr>
            <a:spLocks noGrp="1"/>
          </p:cNvSpPr>
          <p:nvPr>
            <p:ph idx="1"/>
          </p:nvPr>
        </p:nvSpPr>
        <p:spPr>
          <a:xfrm>
            <a:off x="980502" y="2475571"/>
            <a:ext cx="10135517" cy="3241564"/>
          </a:xfrm>
        </p:spPr>
        <p:txBody>
          <a:bodyPr>
            <a:normAutofit/>
          </a:bodyPr>
          <a:lstStyle/>
          <a:p>
            <a:r>
              <a:rPr lang="en-US" sz="2000" b="0" i="0" u="sng" dirty="0">
                <a:solidFill>
                  <a:srgbClr val="1B1B1B"/>
                </a:solidFill>
                <a:effectLst/>
              </a:rPr>
              <a:t>Priority Category 3: </a:t>
            </a:r>
            <a:r>
              <a:rPr lang="en-US" sz="2000" b="0" i="0" dirty="0">
                <a:solidFill>
                  <a:srgbClr val="1B1B1B"/>
                </a:solidFill>
                <a:effectLst/>
              </a:rPr>
              <a:t>"individual with a disability" is determined eligible who meets the following criteria: If an individual has a documented disability. That disability impedes his/her ability to keep or get a job. That individual cannot overcome these limitations to get a job without BRS' unique services. There is no evidence that he or she won't be able to work following these unique services.</a:t>
            </a:r>
            <a:endParaRPr lang="en-US" sz="2000" dirty="0"/>
          </a:p>
        </p:txBody>
      </p:sp>
      <p:sp>
        <p:nvSpPr>
          <p:cNvPr id="4" name="Slide Number Placeholder 3">
            <a:extLst>
              <a:ext uri="{FF2B5EF4-FFF2-40B4-BE49-F238E27FC236}">
                <a16:creationId xmlns:a16="http://schemas.microsoft.com/office/drawing/2014/main" id="{EB98E710-5FD6-FD31-F676-DE88DE6E4B5F}"/>
              </a:ext>
            </a:extLst>
          </p:cNvPr>
          <p:cNvSpPr>
            <a:spLocks noGrp="1"/>
          </p:cNvSpPr>
          <p:nvPr>
            <p:ph type="sldNum" sz="quarter" idx="10"/>
          </p:nvPr>
        </p:nvSpPr>
        <p:spPr/>
        <p:txBody>
          <a:bodyPr/>
          <a:lstStyle/>
          <a:p>
            <a:fld id="{6420722D-409D-4A63-AECD-B618A6711DB6}" type="slidenum">
              <a:rPr lang="en-US" smtClean="0"/>
              <a:pPr/>
              <a:t>27</a:t>
            </a:fld>
            <a:endParaRPr lang="en-US" dirty="0"/>
          </a:p>
        </p:txBody>
      </p:sp>
    </p:spTree>
    <p:extLst>
      <p:ext uri="{BB962C8B-B14F-4D97-AF65-F5344CB8AC3E}">
        <p14:creationId xmlns:p14="http://schemas.microsoft.com/office/powerpoint/2010/main" val="64336685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124E7B-F4EC-EDDE-5EB5-4F782EFF38E0}"/>
              </a:ext>
            </a:extLst>
          </p:cNvPr>
          <p:cNvSpPr>
            <a:spLocks noGrp="1"/>
          </p:cNvSpPr>
          <p:nvPr>
            <p:ph type="title"/>
          </p:nvPr>
        </p:nvSpPr>
        <p:spPr>
          <a:xfrm>
            <a:off x="838200" y="707725"/>
            <a:ext cx="9365479" cy="454503"/>
          </a:xfrm>
        </p:spPr>
        <p:txBody>
          <a:bodyPr>
            <a:normAutofit fontScale="90000"/>
          </a:bodyPr>
          <a:lstStyle/>
          <a:p>
            <a:r>
              <a:rPr lang="en-US" dirty="0"/>
              <a:t>Indiana (Not in OOS)</a:t>
            </a:r>
          </a:p>
        </p:txBody>
      </p:sp>
      <p:sp>
        <p:nvSpPr>
          <p:cNvPr id="3" name="Content Placeholder 2">
            <a:extLst>
              <a:ext uri="{FF2B5EF4-FFF2-40B4-BE49-F238E27FC236}">
                <a16:creationId xmlns:a16="http://schemas.microsoft.com/office/drawing/2014/main" id="{A7CFE553-8D14-1393-CFF7-D7FEDECBDB3E}"/>
              </a:ext>
            </a:extLst>
          </p:cNvPr>
          <p:cNvSpPr>
            <a:spLocks noGrp="1"/>
          </p:cNvSpPr>
          <p:nvPr>
            <p:ph idx="1"/>
          </p:nvPr>
        </p:nvSpPr>
        <p:spPr>
          <a:xfrm>
            <a:off x="1089891" y="1367328"/>
            <a:ext cx="10746034" cy="4349808"/>
          </a:xfrm>
        </p:spPr>
        <p:txBody>
          <a:bodyPr>
            <a:normAutofit/>
          </a:bodyPr>
          <a:lstStyle/>
          <a:p>
            <a:r>
              <a:rPr lang="en-US" sz="2000" b="1" dirty="0"/>
              <a:t>Priority Category 1: Individuals determined to have a most significant disability (MSD);</a:t>
            </a:r>
          </a:p>
          <a:p>
            <a:r>
              <a:rPr lang="en-US" sz="2000" b="1" dirty="0"/>
              <a:t>Priority Category 2: Individuals determined to have a significant disability (SD); and,</a:t>
            </a:r>
          </a:p>
          <a:p>
            <a:r>
              <a:rPr lang="en-US" sz="2000" b="1" dirty="0"/>
              <a:t> Priority Category 3: All other eligible individuals (Individuals determined to have a non-significant disability (NSD)).</a:t>
            </a:r>
          </a:p>
        </p:txBody>
      </p:sp>
      <p:sp>
        <p:nvSpPr>
          <p:cNvPr id="4" name="Slide Number Placeholder 3">
            <a:extLst>
              <a:ext uri="{FF2B5EF4-FFF2-40B4-BE49-F238E27FC236}">
                <a16:creationId xmlns:a16="http://schemas.microsoft.com/office/drawing/2014/main" id="{EB98E710-5FD6-FD31-F676-DE88DE6E4B5F}"/>
              </a:ext>
            </a:extLst>
          </p:cNvPr>
          <p:cNvSpPr>
            <a:spLocks noGrp="1"/>
          </p:cNvSpPr>
          <p:nvPr>
            <p:ph type="sldNum" sz="quarter" idx="10"/>
          </p:nvPr>
        </p:nvSpPr>
        <p:spPr/>
        <p:txBody>
          <a:bodyPr/>
          <a:lstStyle/>
          <a:p>
            <a:fld id="{6420722D-409D-4A63-AECD-B618A6711DB6}" type="slidenum">
              <a:rPr lang="en-US" smtClean="0"/>
              <a:pPr/>
              <a:t>28</a:t>
            </a:fld>
            <a:endParaRPr lang="en-US" dirty="0"/>
          </a:p>
        </p:txBody>
      </p:sp>
    </p:spTree>
    <p:extLst>
      <p:ext uri="{BB962C8B-B14F-4D97-AF65-F5344CB8AC3E}">
        <p14:creationId xmlns:p14="http://schemas.microsoft.com/office/powerpoint/2010/main" val="29193814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8E6F32E-0471-8BC6-1B10-07936D8D2282}"/>
              </a:ext>
            </a:extLst>
          </p:cNvPr>
          <p:cNvSpPr>
            <a:spLocks noGrp="1"/>
          </p:cNvSpPr>
          <p:nvPr>
            <p:ph type="title"/>
          </p:nvPr>
        </p:nvSpPr>
        <p:spPr/>
        <p:txBody>
          <a:bodyPr/>
          <a:lstStyle/>
          <a:p>
            <a:r>
              <a:rPr lang="en-US" dirty="0"/>
              <a:t>Draft Priority Categories </a:t>
            </a:r>
          </a:p>
        </p:txBody>
      </p:sp>
      <p:sp>
        <p:nvSpPr>
          <p:cNvPr id="8" name="Text Placeholder 7">
            <a:extLst>
              <a:ext uri="{FF2B5EF4-FFF2-40B4-BE49-F238E27FC236}">
                <a16:creationId xmlns:a16="http://schemas.microsoft.com/office/drawing/2014/main" id="{59F7B748-7655-5964-4917-AA3B4D6A93C6}"/>
              </a:ext>
            </a:extLst>
          </p:cNvPr>
          <p:cNvSpPr>
            <a:spLocks noGrp="1"/>
          </p:cNvSpPr>
          <p:nvPr>
            <p:ph type="body" idx="1"/>
          </p:nvPr>
        </p:nvSpPr>
        <p:spPr/>
        <p:txBody>
          <a:bodyPr/>
          <a:lstStyle/>
          <a:p>
            <a:r>
              <a:rPr lang="en-US" dirty="0"/>
              <a:t>The following slides address the proposed category changes.</a:t>
            </a:r>
          </a:p>
        </p:txBody>
      </p:sp>
      <p:sp>
        <p:nvSpPr>
          <p:cNvPr id="4" name="Slide Number Placeholder 3">
            <a:extLst>
              <a:ext uri="{FF2B5EF4-FFF2-40B4-BE49-F238E27FC236}">
                <a16:creationId xmlns:a16="http://schemas.microsoft.com/office/drawing/2014/main" id="{C5A0578A-562D-E330-D97F-998E728219ED}"/>
              </a:ext>
            </a:extLst>
          </p:cNvPr>
          <p:cNvSpPr>
            <a:spLocks noGrp="1"/>
          </p:cNvSpPr>
          <p:nvPr>
            <p:ph type="sldNum" sz="quarter" idx="12"/>
          </p:nvPr>
        </p:nvSpPr>
        <p:spPr/>
        <p:txBody>
          <a:bodyPr/>
          <a:lstStyle/>
          <a:p>
            <a:fld id="{6420722D-409D-4A63-AECD-B618A6711DB6}" type="slidenum">
              <a:rPr lang="en-US" smtClean="0"/>
              <a:pPr/>
              <a:t>29</a:t>
            </a:fld>
            <a:endParaRPr lang="en-US" dirty="0"/>
          </a:p>
        </p:txBody>
      </p:sp>
    </p:spTree>
    <p:extLst>
      <p:ext uri="{BB962C8B-B14F-4D97-AF65-F5344CB8AC3E}">
        <p14:creationId xmlns:p14="http://schemas.microsoft.com/office/powerpoint/2010/main" val="2168217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36740A2-18A3-BFB0-4412-C0EE817EA9F9}"/>
              </a:ext>
            </a:extLst>
          </p:cNvPr>
          <p:cNvSpPr>
            <a:spLocks noGrp="1"/>
          </p:cNvSpPr>
          <p:nvPr>
            <p:ph type="title"/>
          </p:nvPr>
        </p:nvSpPr>
        <p:spPr/>
        <p:txBody>
          <a:bodyPr/>
          <a:lstStyle/>
          <a:p>
            <a:r>
              <a:rPr lang="en-US" dirty="0"/>
              <a:t>Accessibility Reminders</a:t>
            </a:r>
          </a:p>
        </p:txBody>
      </p:sp>
      <p:sp>
        <p:nvSpPr>
          <p:cNvPr id="8" name="Content Placeholder 7">
            <a:extLst>
              <a:ext uri="{FF2B5EF4-FFF2-40B4-BE49-F238E27FC236}">
                <a16:creationId xmlns:a16="http://schemas.microsoft.com/office/drawing/2014/main" id="{663334B4-3704-15E3-447A-F0B28B0F3596}"/>
              </a:ext>
            </a:extLst>
          </p:cNvPr>
          <p:cNvSpPr>
            <a:spLocks noGrp="1"/>
          </p:cNvSpPr>
          <p:nvPr>
            <p:ph type="body" sz="quarter" idx="11"/>
          </p:nvPr>
        </p:nvSpPr>
        <p:spPr>
          <a:xfrm>
            <a:off x="512748" y="1828800"/>
            <a:ext cx="10841052" cy="3732245"/>
          </a:xfrm>
        </p:spPr>
        <p:txBody>
          <a:bodyPr>
            <a:normAutofit/>
          </a:bodyPr>
          <a:lstStyle/>
          <a:p>
            <a:pPr marL="914400" indent="-457200">
              <a:buFont typeface="Arial" panose="020B0604020202020204" pitchFamily="34" charset="0"/>
              <a:buChar char="•"/>
            </a:pPr>
            <a:r>
              <a:rPr lang="en-US" b="0" i="0" u="none" strike="noStrike" baseline="0" dirty="0"/>
              <a:t>Today’s presentation and supporting materials are available on Office of Vocational Rehabilitation’s (OVR) website and links are in the Zoom chat.</a:t>
            </a:r>
          </a:p>
          <a:p>
            <a:pPr marL="914400" indent="-457200">
              <a:buFont typeface="Arial" panose="020B0604020202020204" pitchFamily="34" charset="0"/>
              <a:buChar char="•"/>
            </a:pPr>
            <a:r>
              <a:rPr lang="en-US" b="0" i="0" u="none" strike="noStrike" baseline="0" dirty="0"/>
              <a:t>Communication Access Realtime Translation (CART</a:t>
            </a:r>
            <a:r>
              <a:rPr lang="en-US" dirty="0"/>
              <a:t>)</a:t>
            </a:r>
            <a:r>
              <a:rPr lang="en-US" b="0" i="0" u="none" strike="noStrike" baseline="0" dirty="0"/>
              <a:t> Captioning Services and ASL Interpreters are available. </a:t>
            </a:r>
            <a:r>
              <a:rPr lang="en-US" b="0" i="0" u="none" strike="noStrike" baseline="0" dirty="0">
                <a:solidFill>
                  <a:srgbClr val="000000"/>
                </a:solidFill>
              </a:rPr>
              <a:t>Please let staff know if you have technical issues that we can assist with resolving.</a:t>
            </a:r>
            <a:endParaRPr lang="en-US" dirty="0"/>
          </a:p>
        </p:txBody>
      </p:sp>
      <p:sp>
        <p:nvSpPr>
          <p:cNvPr id="4" name="Slide Number Placeholder 3">
            <a:extLst>
              <a:ext uri="{FF2B5EF4-FFF2-40B4-BE49-F238E27FC236}">
                <a16:creationId xmlns:a16="http://schemas.microsoft.com/office/drawing/2014/main" id="{269C4E35-C028-8718-5656-813F07FA1A54}"/>
              </a:ext>
            </a:extLst>
          </p:cNvPr>
          <p:cNvSpPr>
            <a:spLocks noGrp="1"/>
          </p:cNvSpPr>
          <p:nvPr>
            <p:ph type="sldNum" sz="quarter" idx="10"/>
          </p:nvPr>
        </p:nvSpPr>
        <p:spPr/>
        <p:txBody>
          <a:bodyPr/>
          <a:lstStyle/>
          <a:p>
            <a:fld id="{6420722D-409D-4A63-AECD-B618A6711DB6}" type="slidenum">
              <a:rPr lang="en-US" smtClean="0"/>
              <a:pPr/>
              <a:t>3</a:t>
            </a:fld>
            <a:endParaRPr lang="en-US" dirty="0"/>
          </a:p>
        </p:txBody>
      </p:sp>
    </p:spTree>
    <p:extLst>
      <p:ext uri="{BB962C8B-B14F-4D97-AF65-F5344CB8AC3E}">
        <p14:creationId xmlns:p14="http://schemas.microsoft.com/office/powerpoint/2010/main" val="41406210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D4EF-A067-E860-DEC3-2ED898BDA8E4}"/>
              </a:ext>
            </a:extLst>
          </p:cNvPr>
          <p:cNvSpPr>
            <a:spLocks noGrp="1"/>
          </p:cNvSpPr>
          <p:nvPr>
            <p:ph type="title"/>
          </p:nvPr>
        </p:nvSpPr>
        <p:spPr>
          <a:xfrm>
            <a:off x="341523" y="707725"/>
            <a:ext cx="11600761" cy="936308"/>
          </a:xfrm>
        </p:spPr>
        <p:txBody>
          <a:bodyPr>
            <a:normAutofit fontScale="90000"/>
          </a:bodyPr>
          <a:lstStyle/>
          <a:p>
            <a:r>
              <a:rPr lang="en-US" dirty="0"/>
              <a:t># 1 KYOVR Proposed Priority Categories</a:t>
            </a:r>
          </a:p>
        </p:txBody>
      </p:sp>
      <p:sp>
        <p:nvSpPr>
          <p:cNvPr id="3" name="Content Placeholder 2">
            <a:extLst>
              <a:ext uri="{FF2B5EF4-FFF2-40B4-BE49-F238E27FC236}">
                <a16:creationId xmlns:a16="http://schemas.microsoft.com/office/drawing/2014/main" id="{FD93750C-CB2D-C132-F8EA-96A451CB83B8}"/>
              </a:ext>
            </a:extLst>
          </p:cNvPr>
          <p:cNvSpPr>
            <a:spLocks noGrp="1"/>
          </p:cNvSpPr>
          <p:nvPr>
            <p:ph idx="1"/>
          </p:nvPr>
        </p:nvSpPr>
        <p:spPr>
          <a:xfrm>
            <a:off x="495656" y="1911927"/>
            <a:ext cx="10858144" cy="3662426"/>
          </a:xfrm>
        </p:spPr>
        <p:txBody>
          <a:bodyPr>
            <a:normAutofit lnSpcReduction="10000"/>
          </a:bodyPr>
          <a:lstStyle/>
          <a:p>
            <a:r>
              <a:rPr lang="en-US" sz="3200" b="0" i="0" u="none" strike="noStrike" baseline="0" dirty="0">
                <a:solidFill>
                  <a:srgbClr val="0D1D34"/>
                </a:solidFill>
              </a:rPr>
              <a:t>Priority Category I: Individual with a most significant disability.</a:t>
            </a:r>
          </a:p>
          <a:p>
            <a:r>
              <a:rPr lang="en-US" sz="3200" b="0" i="0" u="none" strike="noStrike" baseline="0" dirty="0">
                <a:solidFill>
                  <a:srgbClr val="0D1D34"/>
                </a:solidFill>
              </a:rPr>
              <a:t>Priority Category II: Individual with a significant disability.</a:t>
            </a:r>
          </a:p>
          <a:p>
            <a:r>
              <a:rPr lang="en-US" sz="3200" b="0" i="0" u="none" strike="noStrike" baseline="0" dirty="0">
                <a:solidFill>
                  <a:srgbClr val="0D1D34"/>
                </a:solidFill>
              </a:rPr>
              <a:t>Priority Category III: Individual with a </a:t>
            </a:r>
            <a:r>
              <a:rPr lang="en-US" sz="3200" dirty="0">
                <a:solidFill>
                  <a:srgbClr val="0D1D34"/>
                </a:solidFill>
              </a:rPr>
              <a:t>n</a:t>
            </a:r>
            <a:r>
              <a:rPr lang="en-US" sz="3200" b="0" i="0" u="none" strike="noStrike" baseline="0" dirty="0">
                <a:solidFill>
                  <a:srgbClr val="0D1D34"/>
                </a:solidFill>
              </a:rPr>
              <a:t>on-significant disability.</a:t>
            </a:r>
            <a:endParaRPr lang="en-US" dirty="0"/>
          </a:p>
        </p:txBody>
      </p:sp>
      <p:sp>
        <p:nvSpPr>
          <p:cNvPr id="4" name="Slide Number Placeholder 3">
            <a:extLst>
              <a:ext uri="{FF2B5EF4-FFF2-40B4-BE49-F238E27FC236}">
                <a16:creationId xmlns:a16="http://schemas.microsoft.com/office/drawing/2014/main" id="{084C5C60-8E9C-0ED3-0799-99A710DA4C07}"/>
              </a:ext>
            </a:extLst>
          </p:cNvPr>
          <p:cNvSpPr>
            <a:spLocks noGrp="1"/>
          </p:cNvSpPr>
          <p:nvPr>
            <p:ph type="sldNum" sz="quarter" idx="10"/>
          </p:nvPr>
        </p:nvSpPr>
        <p:spPr/>
        <p:txBody>
          <a:bodyPr/>
          <a:lstStyle/>
          <a:p>
            <a:fld id="{6420722D-409D-4A63-AECD-B618A6711DB6}" type="slidenum">
              <a:rPr lang="en-US" smtClean="0"/>
              <a:pPr/>
              <a:t>30</a:t>
            </a:fld>
            <a:endParaRPr lang="en-US" dirty="0"/>
          </a:p>
        </p:txBody>
      </p:sp>
    </p:spTree>
    <p:extLst>
      <p:ext uri="{BB962C8B-B14F-4D97-AF65-F5344CB8AC3E}">
        <p14:creationId xmlns:p14="http://schemas.microsoft.com/office/powerpoint/2010/main" val="12294098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D4EF-A067-E860-DEC3-2ED898BDA8E4}"/>
              </a:ext>
            </a:extLst>
          </p:cNvPr>
          <p:cNvSpPr>
            <a:spLocks noGrp="1"/>
          </p:cNvSpPr>
          <p:nvPr>
            <p:ph type="title"/>
          </p:nvPr>
        </p:nvSpPr>
        <p:spPr>
          <a:xfrm>
            <a:off x="583895" y="707725"/>
            <a:ext cx="11413474" cy="936308"/>
          </a:xfrm>
        </p:spPr>
        <p:txBody>
          <a:bodyPr>
            <a:normAutofit fontScale="90000"/>
          </a:bodyPr>
          <a:lstStyle/>
          <a:p>
            <a:r>
              <a:rPr lang="en-US" dirty="0"/>
              <a:t># 2 KYOVR Proposed Priority Categories</a:t>
            </a:r>
          </a:p>
        </p:txBody>
      </p:sp>
      <p:sp>
        <p:nvSpPr>
          <p:cNvPr id="3" name="Content Placeholder 2">
            <a:extLst>
              <a:ext uri="{FF2B5EF4-FFF2-40B4-BE49-F238E27FC236}">
                <a16:creationId xmlns:a16="http://schemas.microsoft.com/office/drawing/2014/main" id="{FD93750C-CB2D-C132-F8EA-96A451CB83B8}"/>
              </a:ext>
            </a:extLst>
          </p:cNvPr>
          <p:cNvSpPr>
            <a:spLocks noGrp="1"/>
          </p:cNvSpPr>
          <p:nvPr>
            <p:ph idx="1"/>
          </p:nvPr>
        </p:nvSpPr>
        <p:spPr>
          <a:xfrm>
            <a:off x="1470453" y="2040673"/>
            <a:ext cx="10199435" cy="3635298"/>
          </a:xfrm>
        </p:spPr>
        <p:txBody>
          <a:bodyPr>
            <a:normAutofit fontScale="92500" lnSpcReduction="20000"/>
          </a:bodyPr>
          <a:lstStyle/>
          <a:p>
            <a:pPr marL="457200" marR="0">
              <a:lnSpc>
                <a:spcPct val="107000"/>
              </a:lnSpc>
              <a:spcBef>
                <a:spcPts val="0"/>
              </a:spcBef>
              <a:spcAft>
                <a:spcPts val="600"/>
              </a:spcAft>
            </a:pPr>
            <a:r>
              <a:rPr lang="en-US" sz="2000" u="sng" kern="100" dirty="0">
                <a:effectLst/>
                <a:latin typeface="Arial" panose="020B0604020202020204" pitchFamily="34" charset="0"/>
                <a:ea typeface="Aptos" panose="020B0004020202020204" pitchFamily="34" charset="0"/>
                <a:cs typeface="Times New Roman" panose="02020603050405020304" pitchFamily="18" charset="0"/>
              </a:rPr>
              <a:t>Category 1:</a:t>
            </a:r>
            <a:r>
              <a:rPr lang="en-US" sz="2000" kern="100" dirty="0">
                <a:effectLst/>
                <a:latin typeface="Arial" panose="020B0604020202020204" pitchFamily="34" charset="0"/>
                <a:ea typeface="Aptos" panose="020B0004020202020204" pitchFamily="34" charset="0"/>
                <a:cs typeface="Times New Roman" panose="02020603050405020304" pitchFamily="18" charset="0"/>
              </a:rPr>
              <a:t>  Individual with a most significant disability means an individual who has a significant disability that limits four (4) or more areas of functional capacity, in terms of an employment outcome. </a:t>
            </a: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600"/>
              </a:spcAft>
            </a:pPr>
            <a:r>
              <a:rPr lang="en-US" sz="2000" u="sng" kern="100" dirty="0">
                <a:effectLst/>
                <a:latin typeface="Arial" panose="020B0604020202020204" pitchFamily="34" charset="0"/>
                <a:ea typeface="Aptos" panose="020B0004020202020204" pitchFamily="34" charset="0"/>
                <a:cs typeface="Times New Roman" panose="02020603050405020304" pitchFamily="18" charset="0"/>
              </a:rPr>
              <a:t>Category 2: </a:t>
            </a:r>
            <a:r>
              <a:rPr lang="en-US" sz="2000" kern="100" dirty="0">
                <a:effectLst/>
                <a:latin typeface="Arial" panose="020B0604020202020204" pitchFamily="34" charset="0"/>
                <a:ea typeface="Aptos" panose="020B0004020202020204" pitchFamily="34" charset="0"/>
                <a:cs typeface="Times New Roman" panose="02020603050405020304" pitchFamily="18" charset="0"/>
              </a:rPr>
              <a:t> Individual with a significant disability means an individual with a severe </a:t>
            </a:r>
            <a:r>
              <a:rPr lang="en-US" sz="2000" kern="100" dirty="0">
                <a:latin typeface="Arial" panose="020B0604020202020204" pitchFamily="34" charset="0"/>
                <a:ea typeface="Aptos" panose="020B0004020202020204" pitchFamily="34" charset="0"/>
                <a:cs typeface="Times New Roman" panose="02020603050405020304" pitchFamily="18" charset="0"/>
              </a:rPr>
              <a:t>physical or mental impairment</a:t>
            </a:r>
            <a:r>
              <a:rPr lang="en-US" sz="2000" kern="100" dirty="0">
                <a:effectLst/>
                <a:latin typeface="Arial" panose="020B0604020202020204" pitchFamily="34" charset="0"/>
                <a:ea typeface="Aptos" panose="020B0004020202020204" pitchFamily="34" charset="0"/>
                <a:cs typeface="Times New Roman" panose="02020603050405020304" pitchFamily="18" charset="0"/>
              </a:rPr>
              <a:t> that seriously limits three (3) areas of functional capacity in terms of an employment outcome.</a:t>
            </a:r>
          </a:p>
          <a:p>
            <a:pPr marL="457200" marR="0">
              <a:lnSpc>
                <a:spcPct val="107000"/>
              </a:lnSpc>
              <a:spcBef>
                <a:spcPts val="0"/>
              </a:spcBef>
              <a:spcAft>
                <a:spcPts val="600"/>
              </a:spcAft>
            </a:pPr>
            <a:r>
              <a:rPr lang="en-US" sz="2000" kern="100" dirty="0">
                <a:latin typeface="Arial" panose="020B0604020202020204" pitchFamily="34" charset="0"/>
                <a:ea typeface="Aptos" panose="020B0004020202020204" pitchFamily="34" charset="0"/>
                <a:cs typeface="Times New Roman" panose="02020603050405020304" pitchFamily="18" charset="0"/>
              </a:rPr>
              <a:t>Category 3:  Individual with a significant disability means an individual with a severe physical or mental impairment that seriously limits  one (1) to two (2) areas of functional capacity in terms of an employment outcome.</a:t>
            </a:r>
          </a:p>
          <a:p>
            <a:pPr marL="457200" marR="0">
              <a:lnSpc>
                <a:spcPct val="115000"/>
              </a:lnSpc>
              <a:spcBef>
                <a:spcPts val="0"/>
              </a:spcBef>
              <a:spcAft>
                <a:spcPts val="600"/>
              </a:spcAft>
            </a:pPr>
            <a:r>
              <a:rPr lang="en-US" sz="2000" u="sng" kern="100" dirty="0">
                <a:effectLst/>
                <a:latin typeface="Arial" panose="020B0604020202020204" pitchFamily="34" charset="0"/>
                <a:ea typeface="Aptos" panose="020B0004020202020204" pitchFamily="34" charset="0"/>
                <a:cs typeface="Times New Roman" panose="02020603050405020304" pitchFamily="18" charset="0"/>
              </a:rPr>
              <a:t>Category 4: </a:t>
            </a:r>
            <a:r>
              <a:rPr lang="en-US" sz="2000" kern="100" dirty="0">
                <a:effectLst/>
                <a:latin typeface="Arial" panose="020B0604020202020204" pitchFamily="34" charset="0"/>
                <a:ea typeface="Aptos" panose="020B0004020202020204" pitchFamily="34" charset="0"/>
                <a:cs typeface="Times New Roman" panose="02020603050405020304" pitchFamily="18" charset="0"/>
              </a:rPr>
              <a:t> Individual with a disability that does not meet the criteria for a significant disability nor the criteria for an individual with a most significant disabilities in terms of an employment outcome.</a:t>
            </a:r>
            <a:endParaRPr lang="en-US" dirty="0"/>
          </a:p>
        </p:txBody>
      </p:sp>
      <p:sp>
        <p:nvSpPr>
          <p:cNvPr id="4" name="Slide Number Placeholder 3">
            <a:extLst>
              <a:ext uri="{FF2B5EF4-FFF2-40B4-BE49-F238E27FC236}">
                <a16:creationId xmlns:a16="http://schemas.microsoft.com/office/drawing/2014/main" id="{084C5C60-8E9C-0ED3-0799-99A710DA4C07}"/>
              </a:ext>
            </a:extLst>
          </p:cNvPr>
          <p:cNvSpPr>
            <a:spLocks noGrp="1"/>
          </p:cNvSpPr>
          <p:nvPr>
            <p:ph type="sldNum" sz="quarter" idx="10"/>
          </p:nvPr>
        </p:nvSpPr>
        <p:spPr/>
        <p:txBody>
          <a:bodyPr/>
          <a:lstStyle/>
          <a:p>
            <a:fld id="{6420722D-409D-4A63-AECD-B618A6711DB6}" type="slidenum">
              <a:rPr lang="en-US" smtClean="0"/>
              <a:pPr/>
              <a:t>31</a:t>
            </a:fld>
            <a:endParaRPr lang="en-US" dirty="0"/>
          </a:p>
        </p:txBody>
      </p:sp>
    </p:spTree>
    <p:extLst>
      <p:ext uri="{BB962C8B-B14F-4D97-AF65-F5344CB8AC3E}">
        <p14:creationId xmlns:p14="http://schemas.microsoft.com/office/powerpoint/2010/main" val="9125392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ED4EF-A067-E860-DEC3-2ED898BDA8E4}"/>
              </a:ext>
            </a:extLst>
          </p:cNvPr>
          <p:cNvSpPr>
            <a:spLocks noGrp="1"/>
          </p:cNvSpPr>
          <p:nvPr>
            <p:ph type="title"/>
          </p:nvPr>
        </p:nvSpPr>
        <p:spPr>
          <a:xfrm>
            <a:off x="583895" y="707725"/>
            <a:ext cx="11413474" cy="936308"/>
          </a:xfrm>
        </p:spPr>
        <p:txBody>
          <a:bodyPr>
            <a:normAutofit fontScale="90000"/>
          </a:bodyPr>
          <a:lstStyle/>
          <a:p>
            <a:r>
              <a:rPr lang="en-US" dirty="0"/>
              <a:t># 3 KYOVR Proposed Priority Categories</a:t>
            </a:r>
          </a:p>
        </p:txBody>
      </p:sp>
      <p:sp>
        <p:nvSpPr>
          <p:cNvPr id="3" name="Content Placeholder 2">
            <a:extLst>
              <a:ext uri="{FF2B5EF4-FFF2-40B4-BE49-F238E27FC236}">
                <a16:creationId xmlns:a16="http://schemas.microsoft.com/office/drawing/2014/main" id="{FD93750C-CB2D-C132-F8EA-96A451CB83B8}"/>
              </a:ext>
            </a:extLst>
          </p:cNvPr>
          <p:cNvSpPr>
            <a:spLocks noGrp="1"/>
          </p:cNvSpPr>
          <p:nvPr>
            <p:ph idx="1"/>
          </p:nvPr>
        </p:nvSpPr>
        <p:spPr>
          <a:xfrm>
            <a:off x="1427923" y="1852350"/>
            <a:ext cx="10199435" cy="4054472"/>
          </a:xfrm>
        </p:spPr>
        <p:txBody>
          <a:bodyPr>
            <a:normAutofit/>
          </a:bodyPr>
          <a:lstStyle/>
          <a:p>
            <a:pPr marL="457200" marR="0">
              <a:lnSpc>
                <a:spcPct val="107000"/>
              </a:lnSpc>
              <a:spcBef>
                <a:spcPts val="0"/>
              </a:spcBef>
              <a:spcAft>
                <a:spcPts val="600"/>
              </a:spcAft>
            </a:pPr>
            <a:r>
              <a:rPr lang="en-US" sz="1800" u="sng" kern="100" dirty="0">
                <a:effectLst/>
                <a:latin typeface="Arial" panose="020B0604020202020204" pitchFamily="34" charset="0"/>
                <a:ea typeface="Aptos" panose="020B0004020202020204" pitchFamily="34" charset="0"/>
                <a:cs typeface="Times New Roman" panose="02020603050405020304" pitchFamily="18" charset="0"/>
              </a:rPr>
              <a:t>Category 1:</a:t>
            </a:r>
            <a:r>
              <a:rPr lang="en-US" sz="1800" kern="100" dirty="0">
                <a:effectLst/>
                <a:latin typeface="Arial" panose="020B0604020202020204" pitchFamily="34" charset="0"/>
                <a:ea typeface="Aptos" panose="020B0004020202020204" pitchFamily="34" charset="0"/>
                <a:cs typeface="Times New Roman" panose="02020603050405020304" pitchFamily="18" charset="0"/>
              </a:rPr>
              <a:t>  Individual with a most significant disability; an individual with a disability who has been determined eligible for vocational rehabilitation services, requires  multiple vocational rehabilitation services over an extended period of time; and  experiences serious limitations in four or more areas of functional capacity.</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457200" marR="0">
              <a:lnSpc>
                <a:spcPct val="107000"/>
              </a:lnSpc>
              <a:spcBef>
                <a:spcPts val="0"/>
              </a:spcBef>
              <a:spcAft>
                <a:spcPts val="600"/>
              </a:spcAft>
            </a:pPr>
            <a:r>
              <a:rPr lang="en-US" sz="1800" u="sng" kern="100" dirty="0">
                <a:effectLst/>
                <a:latin typeface="Arial" panose="020B0604020202020204" pitchFamily="34" charset="0"/>
                <a:ea typeface="Aptos" panose="020B0004020202020204" pitchFamily="34" charset="0"/>
                <a:cs typeface="Times New Roman" panose="02020603050405020304" pitchFamily="18" charset="0"/>
              </a:rPr>
              <a:t>Category 2: </a:t>
            </a:r>
            <a:r>
              <a:rPr lang="en-US" sz="1800" kern="100" dirty="0">
                <a:effectLst/>
                <a:latin typeface="Arial" panose="020B0604020202020204" pitchFamily="34" charset="0"/>
                <a:ea typeface="Aptos" panose="020B0004020202020204" pitchFamily="34" charset="0"/>
                <a:cs typeface="Times New Roman" panose="02020603050405020304" pitchFamily="18" charset="0"/>
              </a:rPr>
              <a:t> Individual with a significant disability ; an individual with a disability who has been determined eligible for vocational rehabilitation services, requires multiple vocational rehabilitation services over an extended period of time, and experiences serious limitations in one to three areas of functional capacity,.</a:t>
            </a:r>
          </a:p>
          <a:p>
            <a:pPr marL="457200" marR="0">
              <a:lnSpc>
                <a:spcPct val="107000"/>
              </a:lnSpc>
              <a:spcBef>
                <a:spcPts val="0"/>
              </a:spcBef>
              <a:spcAft>
                <a:spcPts val="600"/>
              </a:spcAft>
            </a:pPr>
            <a:r>
              <a:rPr lang="en-US" sz="1800" u="sng" kern="100" dirty="0">
                <a:effectLst/>
                <a:latin typeface="Arial" panose="020B0604020202020204" pitchFamily="34" charset="0"/>
                <a:ea typeface="Aptos" panose="020B0004020202020204" pitchFamily="34" charset="0"/>
                <a:cs typeface="Times New Roman" panose="02020603050405020304" pitchFamily="18" charset="0"/>
              </a:rPr>
              <a:t>Category 3: </a:t>
            </a:r>
            <a:r>
              <a:rPr lang="en-US" sz="1800" kern="100" dirty="0">
                <a:effectLst/>
                <a:latin typeface="Arial" panose="020B0604020202020204" pitchFamily="34" charset="0"/>
                <a:ea typeface="Aptos" panose="020B0004020202020204" pitchFamily="34" charset="0"/>
                <a:cs typeface="Times New Roman" panose="02020603050405020304" pitchFamily="18" charset="0"/>
              </a:rPr>
              <a:t> Individual with a disability  an individual who has been determined eligible for vocational rehabilitation services and does not meet the criteria for an individual with a most significant disabilities in terms of an employment outcome.</a:t>
            </a:r>
            <a:endParaRPr lang="en-US" dirty="0"/>
          </a:p>
        </p:txBody>
      </p:sp>
      <p:sp>
        <p:nvSpPr>
          <p:cNvPr id="4" name="Slide Number Placeholder 3">
            <a:extLst>
              <a:ext uri="{FF2B5EF4-FFF2-40B4-BE49-F238E27FC236}">
                <a16:creationId xmlns:a16="http://schemas.microsoft.com/office/drawing/2014/main" id="{084C5C60-8E9C-0ED3-0799-99A710DA4C07}"/>
              </a:ext>
            </a:extLst>
          </p:cNvPr>
          <p:cNvSpPr>
            <a:spLocks noGrp="1"/>
          </p:cNvSpPr>
          <p:nvPr>
            <p:ph type="sldNum" sz="quarter" idx="10"/>
          </p:nvPr>
        </p:nvSpPr>
        <p:spPr/>
        <p:txBody>
          <a:bodyPr/>
          <a:lstStyle/>
          <a:p>
            <a:fld id="{6420722D-409D-4A63-AECD-B618A6711DB6}" type="slidenum">
              <a:rPr lang="en-US" smtClean="0"/>
              <a:pPr/>
              <a:t>32</a:t>
            </a:fld>
            <a:endParaRPr lang="en-US" dirty="0"/>
          </a:p>
        </p:txBody>
      </p:sp>
    </p:spTree>
    <p:extLst>
      <p:ext uri="{BB962C8B-B14F-4D97-AF65-F5344CB8AC3E}">
        <p14:creationId xmlns:p14="http://schemas.microsoft.com/office/powerpoint/2010/main" val="1761414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25664C84-8B24-4067-14A7-95FCBD7FC1FA}"/>
              </a:ext>
            </a:extLst>
          </p:cNvPr>
          <p:cNvSpPr>
            <a:spLocks noGrp="1"/>
          </p:cNvSpPr>
          <p:nvPr>
            <p:ph type="title"/>
          </p:nvPr>
        </p:nvSpPr>
        <p:spPr>
          <a:xfrm>
            <a:off x="831850" y="1227138"/>
            <a:ext cx="10515600" cy="1500187"/>
          </a:xfrm>
        </p:spPr>
        <p:txBody>
          <a:bodyPr/>
          <a:lstStyle/>
          <a:p>
            <a:r>
              <a:rPr lang="en-US" dirty="0"/>
              <a:t>Remaining Time</a:t>
            </a:r>
          </a:p>
        </p:txBody>
      </p:sp>
      <p:sp>
        <p:nvSpPr>
          <p:cNvPr id="2" name="Text Placeholder 1">
            <a:extLst>
              <a:ext uri="{FF2B5EF4-FFF2-40B4-BE49-F238E27FC236}">
                <a16:creationId xmlns:a16="http://schemas.microsoft.com/office/drawing/2014/main" id="{B6F06457-00AA-453B-C253-D9A4262BD60C}"/>
              </a:ext>
            </a:extLst>
          </p:cNvPr>
          <p:cNvSpPr>
            <a:spLocks noGrp="1"/>
          </p:cNvSpPr>
          <p:nvPr>
            <p:ph type="body" idx="1"/>
          </p:nvPr>
        </p:nvSpPr>
        <p:spPr/>
        <p:txBody>
          <a:bodyPr>
            <a:normAutofit fontScale="92500" lnSpcReduction="10000"/>
          </a:bodyPr>
          <a:lstStyle/>
          <a:p>
            <a:r>
              <a:rPr lang="en-US" dirty="0"/>
              <a:t>With the formal presentation completed there are XX minutes remaining in the 60-minute time allotted.  Participants may unmute their microphone to provide a 3 minute or less comment and/or submit typed comments to the Q &amp; A section of Zoom.</a:t>
            </a:r>
          </a:p>
        </p:txBody>
      </p:sp>
      <p:sp>
        <p:nvSpPr>
          <p:cNvPr id="3" name="Slide Number Placeholder 2">
            <a:extLst>
              <a:ext uri="{FF2B5EF4-FFF2-40B4-BE49-F238E27FC236}">
                <a16:creationId xmlns:a16="http://schemas.microsoft.com/office/drawing/2014/main" id="{30391A35-02A5-D16F-6E35-4D23FB810CA9}"/>
              </a:ext>
            </a:extLst>
          </p:cNvPr>
          <p:cNvSpPr>
            <a:spLocks noGrp="1"/>
          </p:cNvSpPr>
          <p:nvPr>
            <p:ph type="sldNum" sz="quarter" idx="12"/>
          </p:nvPr>
        </p:nvSpPr>
        <p:spPr/>
        <p:txBody>
          <a:bodyPr/>
          <a:lstStyle/>
          <a:p>
            <a:fld id="{6420722D-409D-4A63-AECD-B618A6711DB6}" type="slidenum">
              <a:rPr lang="en-US" smtClean="0"/>
              <a:t>33</a:t>
            </a:fld>
            <a:endParaRPr lang="en-US" dirty="0"/>
          </a:p>
        </p:txBody>
      </p:sp>
    </p:spTree>
    <p:extLst>
      <p:ext uri="{BB962C8B-B14F-4D97-AF65-F5344CB8AC3E}">
        <p14:creationId xmlns:p14="http://schemas.microsoft.com/office/powerpoint/2010/main" val="66445786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44A0C-04CB-0E01-65F9-02EC6C8D8BBE}"/>
              </a:ext>
            </a:extLst>
          </p:cNvPr>
          <p:cNvSpPr>
            <a:spLocks noGrp="1"/>
          </p:cNvSpPr>
          <p:nvPr>
            <p:ph type="title"/>
          </p:nvPr>
        </p:nvSpPr>
        <p:spPr>
          <a:xfrm>
            <a:off x="732090" y="410198"/>
            <a:ext cx="10621710" cy="1233835"/>
          </a:xfrm>
        </p:spPr>
        <p:txBody>
          <a:bodyPr>
            <a:noAutofit/>
          </a:bodyPr>
          <a:lstStyle/>
          <a:p>
            <a:r>
              <a:rPr lang="en-US" sz="3200" dirty="0"/>
              <a:t>Public Meeting Participation and Comments</a:t>
            </a:r>
          </a:p>
        </p:txBody>
      </p:sp>
      <p:sp>
        <p:nvSpPr>
          <p:cNvPr id="3" name="Text Placeholder 2">
            <a:extLst>
              <a:ext uri="{FF2B5EF4-FFF2-40B4-BE49-F238E27FC236}">
                <a16:creationId xmlns:a16="http://schemas.microsoft.com/office/drawing/2014/main" id="{0C4DBA50-9721-10EE-6848-B20C4D54FBC9}"/>
              </a:ext>
            </a:extLst>
          </p:cNvPr>
          <p:cNvSpPr>
            <a:spLocks noGrp="1"/>
          </p:cNvSpPr>
          <p:nvPr>
            <p:ph type="body" sz="quarter" idx="11"/>
          </p:nvPr>
        </p:nvSpPr>
        <p:spPr>
          <a:xfrm>
            <a:off x="452927" y="1418601"/>
            <a:ext cx="11006983" cy="4264351"/>
          </a:xfrm>
        </p:spPr>
        <p:txBody>
          <a:bodyPr>
            <a:normAutofit/>
          </a:bodyPr>
          <a:lstStyle/>
          <a:p>
            <a:pPr marL="800100" indent="-342900">
              <a:buFont typeface="Arial" panose="020B0604020202020204" pitchFamily="34" charset="0"/>
              <a:buChar char="•"/>
            </a:pPr>
            <a:r>
              <a:rPr lang="en-US" b="0" i="0" u="none" strike="noStrike" baseline="0" dirty="0"/>
              <a:t>The allotted 60-minute time has come to an end and this public meeting will close. Reminder for the following:</a:t>
            </a:r>
          </a:p>
          <a:p>
            <a:pPr lvl="1"/>
            <a:r>
              <a:rPr lang="en-US" sz="2000" b="0" i="0" u="none" strike="noStrike" baseline="0" dirty="0"/>
              <a:t>OVR will document all submitted comments from this meeting and those submitted via email.  </a:t>
            </a:r>
            <a:r>
              <a:rPr lang="en-US" sz="2000" b="0" i="0" dirty="0">
                <a:effectLst/>
              </a:rPr>
              <a:t>  </a:t>
            </a:r>
          </a:p>
          <a:p>
            <a:pPr lvl="1"/>
            <a:r>
              <a:rPr lang="en-US" sz="2000" dirty="0"/>
              <a:t>The public comment period is from May 21, 2025 through June 17, 2025.  </a:t>
            </a:r>
            <a:endParaRPr lang="en-US" sz="2000" b="0" i="0" dirty="0">
              <a:effectLst/>
            </a:endParaRPr>
          </a:p>
          <a:p>
            <a:pPr lvl="1"/>
            <a:r>
              <a:rPr lang="en-US" sz="2000" b="0" i="0" u="none" strike="noStrike" baseline="0" dirty="0">
                <a:solidFill>
                  <a:srgbClr val="000000"/>
                </a:solidFill>
              </a:rPr>
              <a:t>The collected public comments will appear in the minutes from this hearing and will be published on the </a:t>
            </a:r>
            <a:r>
              <a:rPr lang="en-US" sz="2000" b="0" i="0" u="none" strike="noStrike" baseline="0" dirty="0">
                <a:solidFill>
                  <a:srgbClr val="000000"/>
                </a:solidFill>
                <a:hlinkClick r:id="rId3"/>
              </a:rPr>
              <a:t>OVR website </a:t>
            </a:r>
            <a:r>
              <a:rPr lang="en-US" sz="2000" kern="0" dirty="0">
                <a:effectLst/>
                <a:ea typeface="Calibri" panose="020F0502020204030204" pitchFamily="34" charset="0"/>
                <a:cs typeface="Times New Roman" panose="02020603050405020304" pitchFamily="18" charset="0"/>
              </a:rPr>
              <a:t>no later than June 27, 2025, at noon (ET).</a:t>
            </a:r>
          </a:p>
          <a:p>
            <a:pPr marL="457200" indent="0">
              <a:buNone/>
            </a:pPr>
            <a:endParaRPr lang="en-US" dirty="0"/>
          </a:p>
        </p:txBody>
      </p:sp>
      <p:sp>
        <p:nvSpPr>
          <p:cNvPr id="4" name="Slide Number Placeholder 3">
            <a:extLst>
              <a:ext uri="{FF2B5EF4-FFF2-40B4-BE49-F238E27FC236}">
                <a16:creationId xmlns:a16="http://schemas.microsoft.com/office/drawing/2014/main" id="{23E15997-79DB-8A28-F1EA-334E5FF0E927}"/>
              </a:ext>
            </a:extLst>
          </p:cNvPr>
          <p:cNvSpPr>
            <a:spLocks noGrp="1"/>
          </p:cNvSpPr>
          <p:nvPr>
            <p:ph type="sldNum" sz="quarter" idx="10"/>
          </p:nvPr>
        </p:nvSpPr>
        <p:spPr/>
        <p:txBody>
          <a:bodyPr/>
          <a:lstStyle/>
          <a:p>
            <a:fld id="{6420722D-409D-4A63-AECD-B618A6711DB6}" type="slidenum">
              <a:rPr lang="en-US" smtClean="0"/>
              <a:pPr/>
              <a:t>34</a:t>
            </a:fld>
            <a:endParaRPr lang="en-US" dirty="0"/>
          </a:p>
        </p:txBody>
      </p:sp>
    </p:spTree>
    <p:extLst>
      <p:ext uri="{BB962C8B-B14F-4D97-AF65-F5344CB8AC3E}">
        <p14:creationId xmlns:p14="http://schemas.microsoft.com/office/powerpoint/2010/main" val="4053457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55DE0-DC84-FFA3-7A65-C7D78E731EAF}"/>
              </a:ext>
            </a:extLst>
          </p:cNvPr>
          <p:cNvSpPr>
            <a:spLocks noGrp="1"/>
          </p:cNvSpPr>
          <p:nvPr>
            <p:ph type="title"/>
          </p:nvPr>
        </p:nvSpPr>
        <p:spPr>
          <a:xfrm>
            <a:off x="196553" y="111096"/>
            <a:ext cx="11647918" cy="1854437"/>
          </a:xfrm>
        </p:spPr>
        <p:txBody>
          <a:bodyPr/>
          <a:lstStyle/>
          <a:p>
            <a:r>
              <a:rPr lang="en-US" dirty="0"/>
              <a:t>Staff Introductions</a:t>
            </a:r>
          </a:p>
        </p:txBody>
      </p:sp>
      <p:sp>
        <p:nvSpPr>
          <p:cNvPr id="3" name="Content Placeholder 2">
            <a:extLst>
              <a:ext uri="{FF2B5EF4-FFF2-40B4-BE49-F238E27FC236}">
                <a16:creationId xmlns:a16="http://schemas.microsoft.com/office/drawing/2014/main" id="{70079F69-C3BA-3696-0FE1-A2F63423088A}"/>
              </a:ext>
            </a:extLst>
          </p:cNvPr>
          <p:cNvSpPr>
            <a:spLocks noGrp="1"/>
          </p:cNvSpPr>
          <p:nvPr>
            <p:ph idx="1"/>
          </p:nvPr>
        </p:nvSpPr>
        <p:spPr>
          <a:xfrm>
            <a:off x="628115" y="1672839"/>
            <a:ext cx="10784793" cy="3512321"/>
          </a:xfrm>
        </p:spPr>
        <p:txBody>
          <a:bodyPr>
            <a:normAutofit fontScale="92500" lnSpcReduction="10000"/>
          </a:bodyPr>
          <a:lstStyle/>
          <a:p>
            <a:r>
              <a:rPr lang="en-US" b="1" dirty="0"/>
              <a:t>Cora McNabb, </a:t>
            </a:r>
            <a:r>
              <a:rPr lang="en-US" dirty="0"/>
              <a:t>Executive Director of the Kentucky Office of Vocational Rehabilitation – Presenter</a:t>
            </a:r>
          </a:p>
          <a:p>
            <a:r>
              <a:rPr lang="en-US" b="1" dirty="0"/>
              <a:t>Holly Hendricks, </a:t>
            </a:r>
            <a:r>
              <a:rPr lang="en-US" dirty="0"/>
              <a:t>Division Director of the Kentucky Office of Vocational Rehabilitation - Presenter</a:t>
            </a:r>
          </a:p>
          <a:p>
            <a:r>
              <a:rPr lang="en-US" b="1" dirty="0"/>
              <a:t>Susie Edwards, </a:t>
            </a:r>
            <a:r>
              <a:rPr lang="en-US" dirty="0"/>
              <a:t>Deputy Executive Director of the Kentucky Office of Vocational Rehabilitation - Facilitator</a:t>
            </a:r>
          </a:p>
          <a:p>
            <a:r>
              <a:rPr lang="en-US" b="1" dirty="0"/>
              <a:t>Chad Hunt, </a:t>
            </a:r>
            <a:r>
              <a:rPr lang="en-US" dirty="0"/>
              <a:t>VR Administrator and Technology Specialist</a:t>
            </a:r>
          </a:p>
        </p:txBody>
      </p:sp>
      <p:sp>
        <p:nvSpPr>
          <p:cNvPr id="4" name="Slide Number Placeholder 3">
            <a:extLst>
              <a:ext uri="{FF2B5EF4-FFF2-40B4-BE49-F238E27FC236}">
                <a16:creationId xmlns:a16="http://schemas.microsoft.com/office/drawing/2014/main" id="{4F3F50F2-8316-1673-E55A-4982E1A58501}"/>
              </a:ext>
            </a:extLst>
          </p:cNvPr>
          <p:cNvSpPr>
            <a:spLocks noGrp="1"/>
          </p:cNvSpPr>
          <p:nvPr>
            <p:ph type="sldNum" sz="quarter" idx="10"/>
          </p:nvPr>
        </p:nvSpPr>
        <p:spPr/>
        <p:txBody>
          <a:bodyPr/>
          <a:lstStyle/>
          <a:p>
            <a:fld id="{6420722D-409D-4A63-AECD-B618A6711DB6}" type="slidenum">
              <a:rPr lang="en-US" smtClean="0"/>
              <a:pPr/>
              <a:t>4</a:t>
            </a:fld>
            <a:endParaRPr lang="en-US" dirty="0"/>
          </a:p>
        </p:txBody>
      </p:sp>
    </p:spTree>
    <p:extLst>
      <p:ext uri="{BB962C8B-B14F-4D97-AF65-F5344CB8AC3E}">
        <p14:creationId xmlns:p14="http://schemas.microsoft.com/office/powerpoint/2010/main" val="3625271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C44A0C-04CB-0E01-65F9-02EC6C8D8BBE}"/>
              </a:ext>
            </a:extLst>
          </p:cNvPr>
          <p:cNvSpPr>
            <a:spLocks noGrp="1"/>
          </p:cNvSpPr>
          <p:nvPr>
            <p:ph type="title"/>
          </p:nvPr>
        </p:nvSpPr>
        <p:spPr>
          <a:xfrm>
            <a:off x="732089" y="410198"/>
            <a:ext cx="11277773" cy="1233835"/>
          </a:xfrm>
        </p:spPr>
        <p:txBody>
          <a:bodyPr>
            <a:noAutofit/>
          </a:bodyPr>
          <a:lstStyle/>
          <a:p>
            <a:r>
              <a:rPr lang="en-US" sz="3200" dirty="0"/>
              <a:t>Public Hearing Format and Comment Procedures</a:t>
            </a:r>
          </a:p>
        </p:txBody>
      </p:sp>
      <p:sp>
        <p:nvSpPr>
          <p:cNvPr id="3" name="Text Placeholder 2">
            <a:extLst>
              <a:ext uri="{FF2B5EF4-FFF2-40B4-BE49-F238E27FC236}">
                <a16:creationId xmlns:a16="http://schemas.microsoft.com/office/drawing/2014/main" id="{0C4DBA50-9721-10EE-6848-B20C4D54FBC9}"/>
              </a:ext>
            </a:extLst>
          </p:cNvPr>
          <p:cNvSpPr>
            <a:spLocks noGrp="1"/>
          </p:cNvSpPr>
          <p:nvPr>
            <p:ph type="body" sz="quarter" idx="11"/>
          </p:nvPr>
        </p:nvSpPr>
        <p:spPr>
          <a:xfrm>
            <a:off x="666572" y="1418602"/>
            <a:ext cx="10793338" cy="4142444"/>
          </a:xfrm>
        </p:spPr>
        <p:txBody>
          <a:bodyPr>
            <a:normAutofit fontScale="70000" lnSpcReduction="20000"/>
          </a:bodyPr>
          <a:lstStyle/>
          <a:p>
            <a:r>
              <a:rPr lang="en-US" sz="2400" b="0" i="0" u="none" strike="noStrike" baseline="0" dirty="0"/>
              <a:t>There will be a </a:t>
            </a:r>
            <a:r>
              <a:rPr lang="en-US" sz="2400" dirty="0"/>
              <a:t>presentation from the Kentucky Office of Vocational Rehabilitation on priority category definitions.</a:t>
            </a:r>
          </a:p>
          <a:p>
            <a:r>
              <a:rPr lang="en-US" sz="2400" b="0" i="0" u="none" strike="noStrike" baseline="0" dirty="0"/>
              <a:t>Following the presentation, participants will have the opportunity to make comments verbally or via the Q &amp; A feature on Zoom until the 60-minute meeting time allotment expires.  </a:t>
            </a:r>
          </a:p>
          <a:p>
            <a:r>
              <a:rPr lang="en-US" sz="2400" dirty="0"/>
              <a:t>Limit comments to 3 minutes.</a:t>
            </a:r>
            <a:endParaRPr lang="en-US" sz="2400" b="0" i="0" u="none" strike="noStrike" baseline="0" dirty="0"/>
          </a:p>
          <a:p>
            <a:r>
              <a:rPr lang="en-US" sz="2400" b="0" i="0" u="none" strike="noStrike" baseline="0" dirty="0"/>
              <a:t>At the conclusion of the 60-minutes, the public may continue to submit written comments to </a:t>
            </a:r>
            <a:r>
              <a:rPr lang="en-US" sz="2400" b="0" i="0" u="none" strike="noStrike" baseline="0" dirty="0">
                <a:hlinkClick r:id="rId3"/>
              </a:rPr>
              <a:t>OVRPublicComment@ky.gov</a:t>
            </a:r>
            <a:r>
              <a:rPr lang="en-US" sz="2400" dirty="0"/>
              <a:t>.  This link was also included in the public announcement.</a:t>
            </a:r>
            <a:endParaRPr lang="en-US" sz="2400" b="0" i="0" u="none" strike="noStrike" baseline="0" dirty="0"/>
          </a:p>
          <a:p>
            <a:r>
              <a:rPr lang="en-US" sz="2400" b="0" i="0" u="none" strike="noStrike" baseline="0" dirty="0"/>
              <a:t>OVR will document all verbal and written comments submitted through public hearings and to the email</a:t>
            </a:r>
            <a:r>
              <a:rPr lang="en-US" sz="2400" dirty="0"/>
              <a:t> link.</a:t>
            </a:r>
            <a:endParaRPr lang="en-US" sz="2000" b="0" i="0" dirty="0">
              <a:effectLst/>
            </a:endParaRPr>
          </a:p>
          <a:p>
            <a:r>
              <a:rPr lang="en-US" sz="2400" b="0" i="0" u="none" strike="noStrike" baseline="0" dirty="0">
                <a:solidFill>
                  <a:srgbClr val="000000"/>
                </a:solidFill>
              </a:rPr>
              <a:t>The collected public comments will appear in the minutes from this hearing and will be published on the </a:t>
            </a:r>
            <a:r>
              <a:rPr lang="en-US" sz="2400" b="0" i="0" u="none" strike="noStrike" baseline="0" dirty="0">
                <a:solidFill>
                  <a:srgbClr val="000000"/>
                </a:solidFill>
                <a:hlinkClick r:id="rId4"/>
              </a:rPr>
              <a:t>OVR website </a:t>
            </a:r>
            <a:r>
              <a:rPr lang="en-US" sz="2400" kern="0" dirty="0">
                <a:effectLst/>
                <a:ea typeface="Calibri" panose="020F0502020204030204" pitchFamily="34" charset="0"/>
                <a:cs typeface="Times New Roman" panose="02020603050405020304" pitchFamily="18" charset="0"/>
              </a:rPr>
              <a:t>no later than  June 27, 2025, at noon (ET).</a:t>
            </a:r>
          </a:p>
          <a:p>
            <a:r>
              <a:rPr lang="en-US" sz="2400" kern="0" dirty="0">
                <a:ea typeface="Calibri" panose="020F0502020204030204" pitchFamily="34" charset="0"/>
                <a:cs typeface="Times New Roman" panose="02020603050405020304" pitchFamily="18" charset="0"/>
              </a:rPr>
              <a:t>Cora McNabb will now begin the presentation.</a:t>
            </a:r>
            <a:endParaRPr lang="en-US" dirty="0"/>
          </a:p>
        </p:txBody>
      </p:sp>
      <p:sp>
        <p:nvSpPr>
          <p:cNvPr id="4" name="Slide Number Placeholder 3">
            <a:extLst>
              <a:ext uri="{FF2B5EF4-FFF2-40B4-BE49-F238E27FC236}">
                <a16:creationId xmlns:a16="http://schemas.microsoft.com/office/drawing/2014/main" id="{23E15997-79DB-8A28-F1EA-334E5FF0E927}"/>
              </a:ext>
            </a:extLst>
          </p:cNvPr>
          <p:cNvSpPr>
            <a:spLocks noGrp="1"/>
          </p:cNvSpPr>
          <p:nvPr>
            <p:ph type="sldNum" sz="quarter" idx="10"/>
          </p:nvPr>
        </p:nvSpPr>
        <p:spPr/>
        <p:txBody>
          <a:bodyPr/>
          <a:lstStyle/>
          <a:p>
            <a:fld id="{6420722D-409D-4A63-AECD-B618A6711DB6}" type="slidenum">
              <a:rPr lang="en-US" smtClean="0"/>
              <a:pPr/>
              <a:t>5</a:t>
            </a:fld>
            <a:endParaRPr lang="en-US" dirty="0"/>
          </a:p>
        </p:txBody>
      </p:sp>
    </p:spTree>
    <p:extLst>
      <p:ext uri="{BB962C8B-B14F-4D97-AF65-F5344CB8AC3E}">
        <p14:creationId xmlns:p14="http://schemas.microsoft.com/office/powerpoint/2010/main" val="2843023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1C6DC5-0916-E14B-7AE9-77D4EBE204ED}"/>
              </a:ext>
            </a:extLst>
          </p:cNvPr>
          <p:cNvSpPr>
            <a:spLocks noGrp="1"/>
          </p:cNvSpPr>
          <p:nvPr>
            <p:ph type="title"/>
          </p:nvPr>
        </p:nvSpPr>
        <p:spPr/>
        <p:txBody>
          <a:bodyPr/>
          <a:lstStyle/>
          <a:p>
            <a:r>
              <a:rPr lang="en-US" dirty="0"/>
              <a:t>Hearing Agenda</a:t>
            </a:r>
          </a:p>
        </p:txBody>
      </p:sp>
      <p:sp>
        <p:nvSpPr>
          <p:cNvPr id="3" name="Text Placeholder 2">
            <a:extLst>
              <a:ext uri="{FF2B5EF4-FFF2-40B4-BE49-F238E27FC236}">
                <a16:creationId xmlns:a16="http://schemas.microsoft.com/office/drawing/2014/main" id="{E8344993-E578-69EE-882C-858B7447724C}"/>
              </a:ext>
            </a:extLst>
          </p:cNvPr>
          <p:cNvSpPr>
            <a:spLocks noGrp="1"/>
          </p:cNvSpPr>
          <p:nvPr>
            <p:ph type="body" sz="quarter" idx="11"/>
          </p:nvPr>
        </p:nvSpPr>
        <p:spPr>
          <a:xfrm>
            <a:off x="504202" y="1644034"/>
            <a:ext cx="10849598" cy="3917012"/>
          </a:xfrm>
        </p:spPr>
        <p:txBody>
          <a:bodyPr>
            <a:normAutofit/>
          </a:bodyPr>
          <a:lstStyle/>
          <a:p>
            <a:r>
              <a:rPr lang="en-US" sz="2400" kern="100" dirty="0">
                <a:effectLst/>
                <a:ea typeface="Times New Roman" panose="02020603050405020304" pitchFamily="18" charset="0"/>
                <a:cs typeface="Times New Roman" panose="02020603050405020304" pitchFamily="18" charset="0"/>
              </a:rPr>
              <a:t>General Overview of Priority Categories based on Order of Selection Manual from the Vocational Rehabilitation Technical Assistance Center on Quality Management.</a:t>
            </a:r>
          </a:p>
          <a:p>
            <a:r>
              <a:rPr lang="en-US" sz="2400" kern="100" dirty="0">
                <a:effectLst/>
                <a:ea typeface="Times New Roman" panose="02020603050405020304" pitchFamily="18" charset="0"/>
                <a:cs typeface="Times New Roman" panose="02020603050405020304" pitchFamily="18" charset="0"/>
              </a:rPr>
              <a:t>Priority Categories</a:t>
            </a:r>
          </a:p>
          <a:p>
            <a:pPr lvl="1"/>
            <a:r>
              <a:rPr lang="en-US" kern="100" dirty="0">
                <a:ea typeface="Times New Roman" panose="02020603050405020304" pitchFamily="18" charset="0"/>
                <a:cs typeface="Times New Roman" panose="02020603050405020304" pitchFamily="18" charset="0"/>
              </a:rPr>
              <a:t>General Overview of Current KY OVR and Duplicative Language</a:t>
            </a:r>
            <a:endParaRPr lang="en-US" kern="100" dirty="0">
              <a:effectLst/>
              <a:ea typeface="Times New Roman" panose="02020603050405020304" pitchFamily="18" charset="0"/>
              <a:cs typeface="Times New Roman" panose="02020603050405020304" pitchFamily="18" charset="0"/>
            </a:endParaRPr>
          </a:p>
          <a:p>
            <a:pPr lvl="1"/>
            <a:r>
              <a:rPr lang="en-US" kern="100" dirty="0">
                <a:effectLst/>
                <a:ea typeface="Times New Roman" panose="02020603050405020304" pitchFamily="18" charset="0"/>
                <a:cs typeface="Times New Roman" panose="02020603050405020304" pitchFamily="18" charset="0"/>
              </a:rPr>
              <a:t>Information from Other States in OOS</a:t>
            </a:r>
          </a:p>
          <a:p>
            <a:pPr lvl="1"/>
            <a:r>
              <a:rPr lang="en-US" kern="100" dirty="0">
                <a:effectLst/>
                <a:ea typeface="Times New Roman" panose="02020603050405020304" pitchFamily="18" charset="0"/>
                <a:cs typeface="Times New Roman" panose="02020603050405020304" pitchFamily="18" charset="0"/>
              </a:rPr>
              <a:t>Proposed Priority Category Definitions</a:t>
            </a:r>
            <a:endParaRPr lang="en-US" dirty="0"/>
          </a:p>
        </p:txBody>
      </p:sp>
      <p:sp>
        <p:nvSpPr>
          <p:cNvPr id="4" name="Slide Number Placeholder 3">
            <a:extLst>
              <a:ext uri="{FF2B5EF4-FFF2-40B4-BE49-F238E27FC236}">
                <a16:creationId xmlns:a16="http://schemas.microsoft.com/office/drawing/2014/main" id="{10E5C1DB-F21D-98FB-828E-E4101BF66F2B}"/>
              </a:ext>
            </a:extLst>
          </p:cNvPr>
          <p:cNvSpPr>
            <a:spLocks noGrp="1"/>
          </p:cNvSpPr>
          <p:nvPr>
            <p:ph type="sldNum" sz="quarter" idx="10"/>
          </p:nvPr>
        </p:nvSpPr>
        <p:spPr/>
        <p:txBody>
          <a:bodyPr/>
          <a:lstStyle/>
          <a:p>
            <a:fld id="{6420722D-409D-4A63-AECD-B618A6711DB6}" type="slidenum">
              <a:rPr lang="en-US" smtClean="0"/>
              <a:pPr/>
              <a:t>6</a:t>
            </a:fld>
            <a:endParaRPr lang="en-US" dirty="0"/>
          </a:p>
        </p:txBody>
      </p:sp>
    </p:spTree>
    <p:extLst>
      <p:ext uri="{BB962C8B-B14F-4D97-AF65-F5344CB8AC3E}">
        <p14:creationId xmlns:p14="http://schemas.microsoft.com/office/powerpoint/2010/main" val="3027499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7FCA69-DBFD-5943-F334-1B008C94C164}"/>
              </a:ext>
            </a:extLst>
          </p:cNvPr>
          <p:cNvSpPr>
            <a:spLocks noGrp="1"/>
          </p:cNvSpPr>
          <p:nvPr>
            <p:ph type="title"/>
          </p:nvPr>
        </p:nvSpPr>
        <p:spPr>
          <a:xfrm>
            <a:off x="831850" y="1227138"/>
            <a:ext cx="10515600" cy="2037355"/>
          </a:xfrm>
        </p:spPr>
        <p:txBody>
          <a:bodyPr>
            <a:normAutofit fontScale="90000"/>
          </a:bodyPr>
          <a:lstStyle/>
          <a:p>
            <a:r>
              <a:rPr lang="en-US" dirty="0"/>
              <a:t>General Overview of OOS and Priority Categories</a:t>
            </a:r>
          </a:p>
        </p:txBody>
      </p:sp>
      <p:sp>
        <p:nvSpPr>
          <p:cNvPr id="3" name="Text Placeholder 2">
            <a:extLst>
              <a:ext uri="{FF2B5EF4-FFF2-40B4-BE49-F238E27FC236}">
                <a16:creationId xmlns:a16="http://schemas.microsoft.com/office/drawing/2014/main" id="{A27D1799-92AA-32A4-6D7C-87C122CFE6DA}"/>
              </a:ext>
            </a:extLst>
          </p:cNvPr>
          <p:cNvSpPr>
            <a:spLocks noGrp="1"/>
          </p:cNvSpPr>
          <p:nvPr>
            <p:ph type="body" idx="1"/>
          </p:nvPr>
        </p:nvSpPr>
        <p:spPr>
          <a:xfrm>
            <a:off x="948582" y="3569697"/>
            <a:ext cx="10398867" cy="2037354"/>
          </a:xfrm>
        </p:spPr>
        <p:txBody>
          <a:bodyPr/>
          <a:lstStyle/>
          <a:p>
            <a:r>
              <a:rPr lang="en-US" dirty="0"/>
              <a:t>Cora McNabb - Presenter</a:t>
            </a:r>
          </a:p>
          <a:p>
            <a:r>
              <a:rPr lang="en-US" dirty="0"/>
              <a:t>OOS Manual from the Vocational Rehabilitation Technical Assistance Center on Quality Management</a:t>
            </a:r>
          </a:p>
        </p:txBody>
      </p:sp>
      <p:sp>
        <p:nvSpPr>
          <p:cNvPr id="4" name="Slide Number Placeholder 3">
            <a:extLst>
              <a:ext uri="{FF2B5EF4-FFF2-40B4-BE49-F238E27FC236}">
                <a16:creationId xmlns:a16="http://schemas.microsoft.com/office/drawing/2014/main" id="{1526440F-DC22-D5DE-910C-E9DB4733F118}"/>
              </a:ext>
            </a:extLst>
          </p:cNvPr>
          <p:cNvSpPr>
            <a:spLocks noGrp="1"/>
          </p:cNvSpPr>
          <p:nvPr>
            <p:ph type="sldNum" sz="quarter" idx="12"/>
          </p:nvPr>
        </p:nvSpPr>
        <p:spPr/>
        <p:txBody>
          <a:bodyPr/>
          <a:lstStyle/>
          <a:p>
            <a:fld id="{6420722D-409D-4A63-AECD-B618A6711DB6}" type="slidenum">
              <a:rPr lang="en-US" smtClean="0"/>
              <a:t>7</a:t>
            </a:fld>
            <a:endParaRPr lang="en-US" dirty="0"/>
          </a:p>
        </p:txBody>
      </p:sp>
    </p:spTree>
    <p:extLst>
      <p:ext uri="{BB962C8B-B14F-4D97-AF65-F5344CB8AC3E}">
        <p14:creationId xmlns:p14="http://schemas.microsoft.com/office/powerpoint/2010/main" val="591154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p:txBody>
          <a:bodyPr/>
          <a:lstStyle/>
          <a:p>
            <a:r>
              <a:rPr lang="en-US" dirty="0"/>
              <a:t>Basis for Order of Selection</a:t>
            </a:r>
          </a:p>
        </p:txBody>
      </p:sp>
      <p:sp>
        <p:nvSpPr>
          <p:cNvPr id="5" name="Content Placeholder 4">
            <a:extLst>
              <a:ext uri="{FF2B5EF4-FFF2-40B4-BE49-F238E27FC236}">
                <a16:creationId xmlns:a16="http://schemas.microsoft.com/office/drawing/2014/main" id="{9D6614A1-2D3B-F3A9-20A1-93685569A318}"/>
              </a:ext>
            </a:extLst>
          </p:cNvPr>
          <p:cNvSpPr>
            <a:spLocks noGrp="1"/>
          </p:cNvSpPr>
          <p:nvPr>
            <p:ph idx="1"/>
          </p:nvPr>
        </p:nvSpPr>
        <p:spPr/>
        <p:txBody>
          <a:bodyPr/>
          <a:lstStyle/>
          <a:p>
            <a:pPr marL="457200" indent="0">
              <a:buNone/>
            </a:pPr>
            <a:r>
              <a:rPr lang="en-US" sz="2800" dirty="0"/>
              <a:t>An order of selection must be based on a refinement of the three criteria in the definition of “individual with a significant disability” in section 7 (21) (A) of the Rehabilitation Act and 34 C.F.R. 361.5 (c) (30). </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8</a:t>
            </a:fld>
            <a:endParaRPr lang="en-US" dirty="0"/>
          </a:p>
        </p:txBody>
      </p:sp>
    </p:spTree>
    <p:extLst>
      <p:ext uri="{BB962C8B-B14F-4D97-AF65-F5344CB8AC3E}">
        <p14:creationId xmlns:p14="http://schemas.microsoft.com/office/powerpoint/2010/main" val="1916841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DB027-DDA3-CC57-9EF0-C00A913DC176}"/>
              </a:ext>
            </a:extLst>
          </p:cNvPr>
          <p:cNvSpPr>
            <a:spLocks noGrp="1"/>
          </p:cNvSpPr>
          <p:nvPr>
            <p:ph type="title"/>
          </p:nvPr>
        </p:nvSpPr>
        <p:spPr/>
        <p:txBody>
          <a:bodyPr>
            <a:noAutofit/>
          </a:bodyPr>
          <a:lstStyle/>
          <a:p>
            <a:r>
              <a:rPr lang="en-US" sz="3600" dirty="0"/>
              <a:t>State-Defined Criteria</a:t>
            </a:r>
          </a:p>
        </p:txBody>
      </p:sp>
      <p:sp>
        <p:nvSpPr>
          <p:cNvPr id="5" name="Content Placeholder 4">
            <a:extLst>
              <a:ext uri="{FF2B5EF4-FFF2-40B4-BE49-F238E27FC236}">
                <a16:creationId xmlns:a16="http://schemas.microsoft.com/office/drawing/2014/main" id="{073C4FB5-B41F-52B2-68FD-5B019EB7AA6F}"/>
              </a:ext>
            </a:extLst>
          </p:cNvPr>
          <p:cNvSpPr>
            <a:spLocks noGrp="1"/>
          </p:cNvSpPr>
          <p:nvPr>
            <p:ph idx="1"/>
          </p:nvPr>
        </p:nvSpPr>
        <p:spPr/>
        <p:txBody>
          <a:bodyPr/>
          <a:lstStyle/>
          <a:p>
            <a:pPr marL="457200" indent="0">
              <a:buNone/>
            </a:pPr>
            <a:r>
              <a:rPr lang="en-US" sz="3200" dirty="0"/>
              <a:t>The three criteria to be refined by the State VR agency include the following:</a:t>
            </a:r>
            <a:br>
              <a:rPr lang="en-US" sz="3200" dirty="0"/>
            </a:br>
            <a:r>
              <a:rPr lang="en-US" sz="3200" dirty="0"/>
              <a:t>	</a:t>
            </a:r>
            <a:r>
              <a:rPr lang="en-US" sz="2800" dirty="0"/>
              <a:t>1.  The number and degree of functional limitations;</a:t>
            </a:r>
            <a:br>
              <a:rPr lang="en-US" sz="2800" dirty="0"/>
            </a:br>
            <a:r>
              <a:rPr lang="en-US" sz="2800" dirty="0"/>
              <a:t>	2. </a:t>
            </a:r>
            <a:r>
              <a:rPr lang="en-US" dirty="0"/>
              <a:t> </a:t>
            </a:r>
            <a:r>
              <a:rPr lang="en-US" sz="2800" dirty="0"/>
              <a:t>The amount of time needed for VR services; and</a:t>
            </a:r>
            <a:br>
              <a:rPr lang="en-US" sz="2800" dirty="0"/>
            </a:br>
            <a:r>
              <a:rPr lang="en-US" sz="2800" dirty="0"/>
              <a:t>	3.  The number of VR services needed.</a:t>
            </a:r>
            <a:endParaRPr lang="en-US" dirty="0"/>
          </a:p>
        </p:txBody>
      </p:sp>
      <p:sp>
        <p:nvSpPr>
          <p:cNvPr id="4" name="Slide Number Placeholder 3">
            <a:extLst>
              <a:ext uri="{FF2B5EF4-FFF2-40B4-BE49-F238E27FC236}">
                <a16:creationId xmlns:a16="http://schemas.microsoft.com/office/drawing/2014/main" id="{F3B74482-6903-93D3-57AD-C58C9E9D35DF}"/>
              </a:ext>
            </a:extLst>
          </p:cNvPr>
          <p:cNvSpPr>
            <a:spLocks noGrp="1"/>
          </p:cNvSpPr>
          <p:nvPr>
            <p:ph type="sldNum" sz="quarter" idx="10"/>
          </p:nvPr>
        </p:nvSpPr>
        <p:spPr/>
        <p:txBody>
          <a:bodyPr/>
          <a:lstStyle/>
          <a:p>
            <a:fld id="{6420722D-409D-4A63-AECD-B618A6711DB6}" type="slidenum">
              <a:rPr lang="en-US" smtClean="0"/>
              <a:t>9</a:t>
            </a:fld>
            <a:endParaRPr lang="en-US" dirty="0"/>
          </a:p>
        </p:txBody>
      </p:sp>
    </p:spTree>
    <p:extLst>
      <p:ext uri="{BB962C8B-B14F-4D97-AF65-F5344CB8AC3E}">
        <p14:creationId xmlns:p14="http://schemas.microsoft.com/office/powerpoint/2010/main" val="2576691528"/>
      </p:ext>
    </p:extLst>
  </p:cSld>
  <p:clrMapOvr>
    <a:masterClrMapping/>
  </p:clrMapOvr>
</p:sld>
</file>

<file path=ppt/theme/theme1.xml><?xml version="1.0" encoding="utf-8"?>
<a:theme xmlns:a="http://schemas.openxmlformats.org/drawingml/2006/main" name="Office Theme">
  <a:themeElements>
    <a:clrScheme name="Custom 79">
      <a:dk1>
        <a:srgbClr val="000000"/>
      </a:dk1>
      <a:lt1>
        <a:sysClr val="window" lastClr="FFFFFF"/>
      </a:lt1>
      <a:dk2>
        <a:srgbClr val="093B60"/>
      </a:dk2>
      <a:lt2>
        <a:srgbClr val="E7E6E6"/>
      </a:lt2>
      <a:accent1>
        <a:srgbClr val="4472C4"/>
      </a:accent1>
      <a:accent2>
        <a:srgbClr val="ED7D31"/>
      </a:accent2>
      <a:accent3>
        <a:srgbClr val="A5A5A5"/>
      </a:accent3>
      <a:accent4>
        <a:srgbClr val="FFC000"/>
      </a:accent4>
      <a:accent5>
        <a:srgbClr val="5B9BD5"/>
      </a:accent5>
      <a:accent6>
        <a:srgbClr val="70AD47"/>
      </a:accent6>
      <a:hlink>
        <a:srgbClr val="2E36F2"/>
      </a:hlink>
      <a:folHlink>
        <a:srgbClr val="954F72"/>
      </a:folHlink>
    </a:clrScheme>
    <a:fontScheme name="Custom 91">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51A6BD3A-F0B8-4499-809A-FB75429CD2FB}" vid="{235AE26E-E65C-44DB-AFCE-3FFC5E6319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13AA8A2554E5C4FA7AD6F13F5858E84" ma:contentTypeVersion="2" ma:contentTypeDescription="Create a new document." ma:contentTypeScope="" ma:versionID="f0c3f6f9766a75a09bd3a7f32a294caf">
  <xsd:schema xmlns:xsd="http://www.w3.org/2001/XMLSchema" xmlns:xs="http://www.w3.org/2001/XMLSchema" xmlns:p="http://schemas.microsoft.com/office/2006/metadata/properties" xmlns:ns1="http://schemas.microsoft.com/sharepoint/v3" xmlns:ns2="62511544-38af-49c2-8996-37c0f6a636fd" targetNamespace="http://schemas.microsoft.com/office/2006/metadata/properties" ma:root="true" ma:fieldsID="ae98c3180133931dce84fabadd3aec07" ns1:_="" ns2:_="">
    <xsd:import namespace="http://schemas.microsoft.com/sharepoint/v3"/>
    <xsd:import namespace="62511544-38af-49c2-8996-37c0f6a636fd"/>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2511544-38af-49c2-8996-37c0f6a636f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D3ABDD8-6FC7-4366-A3B1-64C0106386A5}"/>
</file>

<file path=customXml/itemProps2.xml><?xml version="1.0" encoding="utf-8"?>
<ds:datastoreItem xmlns:ds="http://schemas.openxmlformats.org/officeDocument/2006/customXml" ds:itemID="{71D3AEB3-5046-4A7A-8178-B77C514D84F3}">
  <ds:schemaRefs>
    <ds:schemaRef ds:uri="http://www.w3.org/XML/1998/namespace"/>
    <ds:schemaRef ds:uri="http://schemas.microsoft.com/office/2006/documentManagement/types"/>
    <ds:schemaRef ds:uri="http://purl.org/dc/terms/"/>
    <ds:schemaRef ds:uri="http://purl.org/dc/dcmitype/"/>
    <ds:schemaRef ds:uri="39f451b4-86ff-4db0-8a29-081d9e382281"/>
    <ds:schemaRef ds:uri="http://schemas.microsoft.com/office/2006/metadata/properties"/>
    <ds:schemaRef ds:uri="http://purl.org/dc/elements/1.1/"/>
    <ds:schemaRef ds:uri="http://schemas.microsoft.com/office/infopath/2007/PartnerControls"/>
    <ds:schemaRef ds:uri="http://schemas.openxmlformats.org/package/2006/metadata/core-properties"/>
  </ds:schemaRefs>
</ds:datastoreItem>
</file>

<file path=customXml/itemProps3.xml><?xml version="1.0" encoding="utf-8"?>
<ds:datastoreItem xmlns:ds="http://schemas.openxmlformats.org/officeDocument/2006/customXml" ds:itemID="{BFF0EE3A-656E-4C49-AC03-5F56174893E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OVR KCC Branding (rev 4 - Dec 11 2024)</Template>
  <TotalTime>10606</TotalTime>
  <Words>2353</Words>
  <Application>Microsoft Office PowerPoint</Application>
  <PresentationFormat>Widescreen</PresentationFormat>
  <Paragraphs>171</Paragraphs>
  <Slides>34</Slides>
  <Notes>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Aptos</vt:lpstr>
      <vt:lpstr>Arial</vt:lpstr>
      <vt:lpstr>Arial Black</vt:lpstr>
      <vt:lpstr>Calibri</vt:lpstr>
      <vt:lpstr>Symbol</vt:lpstr>
      <vt:lpstr>Times New Roman</vt:lpstr>
      <vt:lpstr>Office Theme</vt:lpstr>
      <vt:lpstr>Public Hearing Priority Category Definitions</vt:lpstr>
      <vt:lpstr>Welcome and Introductions</vt:lpstr>
      <vt:lpstr>Accessibility Reminders</vt:lpstr>
      <vt:lpstr>Staff Introductions</vt:lpstr>
      <vt:lpstr>Public Hearing Format and Comment Procedures</vt:lpstr>
      <vt:lpstr>Hearing Agenda</vt:lpstr>
      <vt:lpstr>General Overview of OOS and Priority Categories</vt:lpstr>
      <vt:lpstr>Basis for Order of Selection</vt:lpstr>
      <vt:lpstr>State-Defined Criteria</vt:lpstr>
      <vt:lpstr>Defining Significant Disability</vt:lpstr>
      <vt:lpstr>Disability Occurrence Impact</vt:lpstr>
      <vt:lpstr>Perception of Disability in the Workplace  </vt:lpstr>
      <vt:lpstr>Functional Capacity</vt:lpstr>
      <vt:lpstr>What are the functional capacities? </vt:lpstr>
      <vt:lpstr>Functional Capacities (Continued)</vt:lpstr>
      <vt:lpstr>Defining Most Significant Disability</vt:lpstr>
      <vt:lpstr>Federal Definition of an Individual with a Significant Disability</vt:lpstr>
      <vt:lpstr>Federal Definition of an Individual with a Significant Disability (continued)</vt:lpstr>
      <vt:lpstr>Current KYOVR Categories</vt:lpstr>
      <vt:lpstr>Three Priority Categories</vt:lpstr>
      <vt:lpstr>Information from Other States in OOS</vt:lpstr>
      <vt:lpstr>Open and Closed Categories in OOS States</vt:lpstr>
      <vt:lpstr>States with Three Priority Categories</vt:lpstr>
      <vt:lpstr>Minnesota</vt:lpstr>
      <vt:lpstr>Connecticut (Not in OOS)  (Priority Category 1)</vt:lpstr>
      <vt:lpstr>Connecticut (Not in OOS)  (Priority Category 2)</vt:lpstr>
      <vt:lpstr>Connecticut (Not in OOS)  (Priority Category 3)</vt:lpstr>
      <vt:lpstr>Indiana (Not in OOS)</vt:lpstr>
      <vt:lpstr>Draft Priority Categories </vt:lpstr>
      <vt:lpstr># 1 KYOVR Proposed Priority Categories</vt:lpstr>
      <vt:lpstr># 2 KYOVR Proposed Priority Categories</vt:lpstr>
      <vt:lpstr># 3 KYOVR Proposed Priority Categories</vt:lpstr>
      <vt:lpstr>Remaining Time</vt:lpstr>
      <vt:lpstr>Public Meeting Participation and Comments</vt:lpstr>
    </vt:vector>
  </TitlesOfParts>
  <Company>Commonwealth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Public Hearing Priority Category Definitions</dc:title>
  <dc:creator>Edwards, Susie M  (ELC)</dc:creator>
  <cp:lastModifiedBy>Brown, Jimmy A (ELC)</cp:lastModifiedBy>
  <cp:revision>23</cp:revision>
  <dcterms:created xsi:type="dcterms:W3CDTF">2025-04-18T12:33:26Z</dcterms:created>
  <dcterms:modified xsi:type="dcterms:W3CDTF">2025-06-02T15:44:55Z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0x010100A13AA8A2554E5C4FA7AD6F13F5858E84</vt:lpwstr>
  </property>
</Properties>
</file>