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9" r:id="rId5"/>
  </p:sldMasterIdLst>
  <p:notesMasterIdLst>
    <p:notesMasterId r:id="rId40"/>
  </p:notesMasterIdLst>
  <p:sldIdLst>
    <p:sldId id="423" r:id="rId6"/>
    <p:sldId id="450" r:id="rId7"/>
    <p:sldId id="438" r:id="rId8"/>
    <p:sldId id="454" r:id="rId9"/>
    <p:sldId id="283" r:id="rId10"/>
    <p:sldId id="464" r:id="rId11"/>
    <p:sldId id="382" r:id="rId12"/>
    <p:sldId id="465" r:id="rId13"/>
    <p:sldId id="470" r:id="rId14"/>
    <p:sldId id="460" r:id="rId15"/>
    <p:sldId id="469" r:id="rId16"/>
    <p:sldId id="468" r:id="rId17"/>
    <p:sldId id="467" r:id="rId18"/>
    <p:sldId id="473" r:id="rId19"/>
    <p:sldId id="366" r:id="rId20"/>
    <p:sldId id="275" r:id="rId21"/>
    <p:sldId id="264" r:id="rId22"/>
    <p:sldId id="396" r:id="rId23"/>
    <p:sldId id="477" r:id="rId24"/>
    <p:sldId id="458" r:id="rId25"/>
    <p:sldId id="463" r:id="rId26"/>
    <p:sldId id="402" r:id="rId27"/>
    <p:sldId id="457" r:id="rId28"/>
    <p:sldId id="394" r:id="rId29"/>
    <p:sldId id="480" r:id="rId30"/>
    <p:sldId id="434" r:id="rId31"/>
    <p:sldId id="478" r:id="rId32"/>
    <p:sldId id="384" r:id="rId33"/>
    <p:sldId id="475" r:id="rId34"/>
    <p:sldId id="481" r:id="rId35"/>
    <p:sldId id="476" r:id="rId36"/>
    <p:sldId id="389" r:id="rId37"/>
    <p:sldId id="482" r:id="rId38"/>
    <p:sldId id="479" r:id="rId3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D89"/>
    <a:srgbClr val="124193"/>
    <a:srgbClr val="9BBAF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48070D-347F-45FF-9D7A-7DB9137D09D8}" v="6" dt="2024-07-18T18:46:41.0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53" autoAdjust="0"/>
    <p:restoredTop sz="86355" autoAdjust="0"/>
  </p:normalViewPr>
  <p:slideViewPr>
    <p:cSldViewPr snapToGrid="0">
      <p:cViewPr varScale="1">
        <p:scale>
          <a:sx n="92" d="100"/>
          <a:sy n="92" d="100"/>
        </p:scale>
        <p:origin x="1668" y="78"/>
      </p:cViewPr>
      <p:guideLst/>
    </p:cSldViewPr>
  </p:slideViewPr>
  <p:outlineViewPr>
    <p:cViewPr>
      <p:scale>
        <a:sx n="33" d="100"/>
        <a:sy n="33" d="100"/>
      </p:scale>
      <p:origin x="0" y="-233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ve Blanks" userId="a9d7118d-c227-44e4-90dd-2ac638b0b715" providerId="ADAL" clId="{F348070D-347F-45FF-9D7A-7DB9137D09D8}"/>
    <pc:docChg chg="undo custSel addSld delSld modSld sldOrd">
      <pc:chgData name="Steve Blanks" userId="a9d7118d-c227-44e4-90dd-2ac638b0b715" providerId="ADAL" clId="{F348070D-347F-45FF-9D7A-7DB9137D09D8}" dt="2024-07-18T18:47:02.166" v="194" actId="20577"/>
      <pc:docMkLst>
        <pc:docMk/>
      </pc:docMkLst>
      <pc:sldChg chg="modNotesTx">
        <pc:chgData name="Steve Blanks" userId="a9d7118d-c227-44e4-90dd-2ac638b0b715" providerId="ADAL" clId="{F348070D-347F-45FF-9D7A-7DB9137D09D8}" dt="2024-07-18T18:40:44.655" v="55" actId="20577"/>
        <pc:sldMkLst>
          <pc:docMk/>
          <pc:sldMk cId="2908955099" sldId="275"/>
        </pc:sldMkLst>
      </pc:sldChg>
      <pc:sldChg chg="modNotesTx">
        <pc:chgData name="Steve Blanks" userId="a9d7118d-c227-44e4-90dd-2ac638b0b715" providerId="ADAL" clId="{F348070D-347F-45FF-9D7A-7DB9137D09D8}" dt="2024-07-18T18:40:02.247" v="46" actId="20577"/>
        <pc:sldMkLst>
          <pc:docMk/>
          <pc:sldMk cId="3375826704" sldId="283"/>
        </pc:sldMkLst>
      </pc:sldChg>
      <pc:sldChg chg="modNotesTx">
        <pc:chgData name="Steve Blanks" userId="a9d7118d-c227-44e4-90dd-2ac638b0b715" providerId="ADAL" clId="{F348070D-347F-45FF-9D7A-7DB9137D09D8}" dt="2024-07-18T18:40:40.029" v="54" actId="20577"/>
        <pc:sldMkLst>
          <pc:docMk/>
          <pc:sldMk cId="3418218780" sldId="366"/>
        </pc:sldMkLst>
      </pc:sldChg>
      <pc:sldChg chg="modNotesTx">
        <pc:chgData name="Steve Blanks" userId="a9d7118d-c227-44e4-90dd-2ac638b0b715" providerId="ADAL" clId="{F348070D-347F-45FF-9D7A-7DB9137D09D8}" dt="2024-07-18T18:40:11.617" v="48" actId="20577"/>
        <pc:sldMkLst>
          <pc:docMk/>
          <pc:sldMk cId="3379122624" sldId="382"/>
        </pc:sldMkLst>
      </pc:sldChg>
      <pc:sldChg chg="modNotesTx">
        <pc:chgData name="Steve Blanks" userId="a9d7118d-c227-44e4-90dd-2ac638b0b715" providerId="ADAL" clId="{F348070D-347F-45FF-9D7A-7DB9137D09D8}" dt="2024-07-18T18:41:36.069" v="79" actId="20577"/>
        <pc:sldMkLst>
          <pc:docMk/>
          <pc:sldMk cId="2016681570" sldId="384"/>
        </pc:sldMkLst>
      </pc:sldChg>
      <pc:sldChg chg="modNotesTx">
        <pc:chgData name="Steve Blanks" userId="a9d7118d-c227-44e4-90dd-2ac638b0b715" providerId="ADAL" clId="{F348070D-347F-45FF-9D7A-7DB9137D09D8}" dt="2024-07-18T18:41:20.802" v="76" actId="20577"/>
        <pc:sldMkLst>
          <pc:docMk/>
          <pc:sldMk cId="1224512276" sldId="394"/>
        </pc:sldMkLst>
      </pc:sldChg>
      <pc:sldChg chg="modNotesTx">
        <pc:chgData name="Steve Blanks" userId="a9d7118d-c227-44e4-90dd-2ac638b0b715" providerId="ADAL" clId="{F348070D-347F-45FF-9D7A-7DB9137D09D8}" dt="2024-07-18T18:40:48.783" v="56" actId="20577"/>
        <pc:sldMkLst>
          <pc:docMk/>
          <pc:sldMk cId="625927643" sldId="396"/>
        </pc:sldMkLst>
      </pc:sldChg>
      <pc:sldChg chg="modNotesTx">
        <pc:chgData name="Steve Blanks" userId="a9d7118d-c227-44e4-90dd-2ac638b0b715" providerId="ADAL" clId="{F348070D-347F-45FF-9D7A-7DB9137D09D8}" dt="2024-07-18T18:41:05.424" v="60" actId="20577"/>
        <pc:sldMkLst>
          <pc:docMk/>
          <pc:sldMk cId="1630567880" sldId="402"/>
        </pc:sldMkLst>
      </pc:sldChg>
      <pc:sldChg chg="modNotesTx">
        <pc:chgData name="Steve Blanks" userId="a9d7118d-c227-44e4-90dd-2ac638b0b715" providerId="ADAL" clId="{F348070D-347F-45FF-9D7A-7DB9137D09D8}" dt="2024-07-18T18:39:37.555" v="42" actId="20577"/>
        <pc:sldMkLst>
          <pc:docMk/>
          <pc:sldMk cId="2169363465" sldId="423"/>
        </pc:sldMkLst>
      </pc:sldChg>
      <pc:sldChg chg="ord modNotesTx">
        <pc:chgData name="Steve Blanks" userId="a9d7118d-c227-44e4-90dd-2ac638b0b715" providerId="ADAL" clId="{F348070D-347F-45FF-9D7A-7DB9137D09D8}" dt="2024-07-18T18:41:28.797" v="78" actId="20577"/>
        <pc:sldMkLst>
          <pc:docMk/>
          <pc:sldMk cId="231560456" sldId="434"/>
        </pc:sldMkLst>
      </pc:sldChg>
      <pc:sldChg chg="del">
        <pc:chgData name="Steve Blanks" userId="a9d7118d-c227-44e4-90dd-2ac638b0b715" providerId="ADAL" clId="{F348070D-347F-45FF-9D7A-7DB9137D09D8}" dt="2024-07-18T18:36:23.235" v="2" actId="47"/>
        <pc:sldMkLst>
          <pc:docMk/>
          <pc:sldMk cId="3067253816" sldId="435"/>
        </pc:sldMkLst>
      </pc:sldChg>
      <pc:sldChg chg="modNotesTx">
        <pc:chgData name="Steve Blanks" userId="a9d7118d-c227-44e4-90dd-2ac638b0b715" providerId="ADAL" clId="{F348070D-347F-45FF-9D7A-7DB9137D09D8}" dt="2024-07-18T18:39:49.859" v="44" actId="20577"/>
        <pc:sldMkLst>
          <pc:docMk/>
          <pc:sldMk cId="3009140566" sldId="450"/>
        </pc:sldMkLst>
      </pc:sldChg>
      <pc:sldChg chg="modNotesTx">
        <pc:chgData name="Steve Blanks" userId="a9d7118d-c227-44e4-90dd-2ac638b0b715" providerId="ADAL" clId="{F348070D-347F-45FF-9D7A-7DB9137D09D8}" dt="2024-07-18T18:39:56.319" v="45" actId="20577"/>
        <pc:sldMkLst>
          <pc:docMk/>
          <pc:sldMk cId="1743468638" sldId="454"/>
        </pc:sldMkLst>
      </pc:sldChg>
      <pc:sldChg chg="del modNotesTx">
        <pc:chgData name="Steve Blanks" userId="a9d7118d-c227-44e4-90dd-2ac638b0b715" providerId="ADAL" clId="{F348070D-347F-45FF-9D7A-7DB9137D09D8}" dt="2024-07-18T18:41:57.230" v="82" actId="47"/>
        <pc:sldMkLst>
          <pc:docMk/>
          <pc:sldMk cId="3545120573" sldId="456"/>
        </pc:sldMkLst>
      </pc:sldChg>
      <pc:sldChg chg="modNotesTx">
        <pc:chgData name="Steve Blanks" userId="a9d7118d-c227-44e4-90dd-2ac638b0b715" providerId="ADAL" clId="{F348070D-347F-45FF-9D7A-7DB9137D09D8}" dt="2024-07-18T18:41:16.661" v="75" actId="20577"/>
        <pc:sldMkLst>
          <pc:docMk/>
          <pc:sldMk cId="2458552479" sldId="457"/>
        </pc:sldMkLst>
      </pc:sldChg>
      <pc:sldChg chg="modNotesTx">
        <pc:chgData name="Steve Blanks" userId="a9d7118d-c227-44e4-90dd-2ac638b0b715" providerId="ADAL" clId="{F348070D-347F-45FF-9D7A-7DB9137D09D8}" dt="2024-07-18T18:40:57.339" v="58" actId="20577"/>
        <pc:sldMkLst>
          <pc:docMk/>
          <pc:sldMk cId="4283792779" sldId="458"/>
        </pc:sldMkLst>
      </pc:sldChg>
      <pc:sldChg chg="del">
        <pc:chgData name="Steve Blanks" userId="a9d7118d-c227-44e4-90dd-2ac638b0b715" providerId="ADAL" clId="{F348070D-347F-45FF-9D7A-7DB9137D09D8}" dt="2024-07-18T18:41:50.266" v="81" actId="47"/>
        <pc:sldMkLst>
          <pc:docMk/>
          <pc:sldMk cId="3480257543" sldId="459"/>
        </pc:sldMkLst>
      </pc:sldChg>
      <pc:sldChg chg="modNotesTx">
        <pc:chgData name="Steve Blanks" userId="a9d7118d-c227-44e4-90dd-2ac638b0b715" providerId="ADAL" clId="{F348070D-347F-45FF-9D7A-7DB9137D09D8}" dt="2024-07-18T18:40:26.016" v="51" actId="20577"/>
        <pc:sldMkLst>
          <pc:docMk/>
          <pc:sldMk cId="2551785305" sldId="460"/>
        </pc:sldMkLst>
      </pc:sldChg>
      <pc:sldChg chg="modNotesTx">
        <pc:chgData name="Steve Blanks" userId="a9d7118d-c227-44e4-90dd-2ac638b0b715" providerId="ADAL" clId="{F348070D-347F-45FF-9D7A-7DB9137D09D8}" dt="2024-07-18T18:41:01.103" v="59" actId="20577"/>
        <pc:sldMkLst>
          <pc:docMk/>
          <pc:sldMk cId="3087372172" sldId="463"/>
        </pc:sldMkLst>
      </pc:sldChg>
      <pc:sldChg chg="modNotesTx">
        <pc:chgData name="Steve Blanks" userId="a9d7118d-c227-44e4-90dd-2ac638b0b715" providerId="ADAL" clId="{F348070D-347F-45FF-9D7A-7DB9137D09D8}" dt="2024-07-18T18:40:06.768" v="47" actId="20577"/>
        <pc:sldMkLst>
          <pc:docMk/>
          <pc:sldMk cId="314503973" sldId="464"/>
        </pc:sldMkLst>
      </pc:sldChg>
      <pc:sldChg chg="modNotesTx">
        <pc:chgData name="Steve Blanks" userId="a9d7118d-c227-44e4-90dd-2ac638b0b715" providerId="ADAL" clId="{F348070D-347F-45FF-9D7A-7DB9137D09D8}" dt="2024-07-18T18:40:16.734" v="49" actId="20577"/>
        <pc:sldMkLst>
          <pc:docMk/>
          <pc:sldMk cId="314086756" sldId="465"/>
        </pc:sldMkLst>
      </pc:sldChg>
      <pc:sldChg chg="modNotesTx">
        <pc:chgData name="Steve Blanks" userId="a9d7118d-c227-44e4-90dd-2ac638b0b715" providerId="ADAL" clId="{F348070D-347F-45FF-9D7A-7DB9137D09D8}" dt="2024-07-18T18:40:34.807" v="53" actId="20577"/>
        <pc:sldMkLst>
          <pc:docMk/>
          <pc:sldMk cId="2620635372" sldId="467"/>
        </pc:sldMkLst>
      </pc:sldChg>
      <pc:sldChg chg="modNotesTx">
        <pc:chgData name="Steve Blanks" userId="a9d7118d-c227-44e4-90dd-2ac638b0b715" providerId="ADAL" clId="{F348070D-347F-45FF-9D7A-7DB9137D09D8}" dt="2024-07-18T18:40:30.233" v="52" actId="20577"/>
        <pc:sldMkLst>
          <pc:docMk/>
          <pc:sldMk cId="4247761704" sldId="469"/>
        </pc:sldMkLst>
      </pc:sldChg>
      <pc:sldChg chg="modNotesTx">
        <pc:chgData name="Steve Blanks" userId="a9d7118d-c227-44e4-90dd-2ac638b0b715" providerId="ADAL" clId="{F348070D-347F-45FF-9D7A-7DB9137D09D8}" dt="2024-07-18T18:40:20.594" v="50" actId="20577"/>
        <pc:sldMkLst>
          <pc:docMk/>
          <pc:sldMk cId="229808419" sldId="470"/>
        </pc:sldMkLst>
      </pc:sldChg>
      <pc:sldChg chg="modNotesTx">
        <pc:chgData name="Steve Blanks" userId="a9d7118d-c227-44e4-90dd-2ac638b0b715" providerId="ADAL" clId="{F348070D-347F-45FF-9D7A-7DB9137D09D8}" dt="2024-07-18T18:41:43.093" v="80" actId="20577"/>
        <pc:sldMkLst>
          <pc:docMk/>
          <pc:sldMk cId="314634466" sldId="476"/>
        </pc:sldMkLst>
      </pc:sldChg>
      <pc:sldChg chg="modNotesTx">
        <pc:chgData name="Steve Blanks" userId="a9d7118d-c227-44e4-90dd-2ac638b0b715" providerId="ADAL" clId="{F348070D-347F-45FF-9D7A-7DB9137D09D8}" dt="2024-07-18T18:40:53.816" v="57" actId="20577"/>
        <pc:sldMkLst>
          <pc:docMk/>
          <pc:sldMk cId="3629165167" sldId="477"/>
        </pc:sldMkLst>
      </pc:sldChg>
      <pc:sldChg chg="modSp mod">
        <pc:chgData name="Steve Blanks" userId="a9d7118d-c227-44e4-90dd-2ac638b0b715" providerId="ADAL" clId="{F348070D-347F-45FF-9D7A-7DB9137D09D8}" dt="2024-07-18T18:47:02.166" v="194" actId="20577"/>
        <pc:sldMkLst>
          <pc:docMk/>
          <pc:sldMk cId="2964170015" sldId="479"/>
        </pc:sldMkLst>
        <pc:spChg chg="mod">
          <ac:chgData name="Steve Blanks" userId="a9d7118d-c227-44e4-90dd-2ac638b0b715" providerId="ADAL" clId="{F348070D-347F-45FF-9D7A-7DB9137D09D8}" dt="2024-07-18T18:47:02.166" v="194" actId="20577"/>
          <ac:spMkLst>
            <pc:docMk/>
            <pc:sldMk cId="2964170015" sldId="479"/>
            <ac:spMk id="3" creationId="{45F0CF76-2548-7052-BF77-4CFD75E4D229}"/>
          </ac:spMkLst>
        </pc:spChg>
      </pc:sldChg>
      <pc:sldChg chg="modNotesTx">
        <pc:chgData name="Steve Blanks" userId="a9d7118d-c227-44e4-90dd-2ac638b0b715" providerId="ADAL" clId="{F348070D-347F-45FF-9D7A-7DB9137D09D8}" dt="2024-07-18T18:41:24.366" v="77" actId="20577"/>
        <pc:sldMkLst>
          <pc:docMk/>
          <pc:sldMk cId="3992725530" sldId="480"/>
        </pc:sldMkLst>
      </pc:sldChg>
      <pc:sldChg chg="modSp add mod ord">
        <pc:chgData name="Steve Blanks" userId="a9d7118d-c227-44e4-90dd-2ac638b0b715" providerId="ADAL" clId="{F348070D-347F-45FF-9D7A-7DB9137D09D8}" dt="2024-07-18T18:46:20.024" v="177" actId="14100"/>
        <pc:sldMkLst>
          <pc:docMk/>
          <pc:sldMk cId="3861983869" sldId="482"/>
        </pc:sldMkLst>
        <pc:spChg chg="mod">
          <ac:chgData name="Steve Blanks" userId="a9d7118d-c227-44e4-90dd-2ac638b0b715" providerId="ADAL" clId="{F348070D-347F-45FF-9D7A-7DB9137D09D8}" dt="2024-07-18T18:46:20.024" v="177" actId="14100"/>
          <ac:spMkLst>
            <pc:docMk/>
            <pc:sldMk cId="3861983869" sldId="482"/>
            <ac:spMk id="3" creationId="{45F0CF76-2548-7052-BF77-4CFD75E4D229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Percent of Respondents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71F-4739-B055-C6DD04E156A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15C-4C12-B8E2-133C00D55E6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15C-4C12-B8E2-133C00D55E66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15C-4C12-B8E2-133C00D55E66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615C-4C12-B8E2-133C00D55E66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615C-4C12-B8E2-133C00D55E66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615C-4C12-B8E2-133C00D55E66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615C-4C12-B8E2-133C00D55E66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615C-4C12-B8E2-133C00D55E66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615C-4C12-B8E2-133C00D55E66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615C-4C12-B8E2-133C00D55E66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Create Digital Biz Card</c:v>
                </c:pt>
                <c:pt idx="1">
                  <c:v>Create Tracker</c:v>
                </c:pt>
                <c:pt idx="2">
                  <c:v>Explore Business Networking Intl.</c:v>
                </c:pt>
                <c:pt idx="3">
                  <c:v>Identify Agency Connections</c:v>
                </c:pt>
                <c:pt idx="4">
                  <c:v>Explore Weak/Dormant Ties</c:v>
                </c:pt>
                <c:pt idx="5">
                  <c:v>Attend Service Club</c:v>
                </c:pt>
                <c:pt idx="6">
                  <c:v>Practice Elevator Pitch</c:v>
                </c:pt>
                <c:pt idx="7">
                  <c:v>Attend Chamber Event</c:v>
                </c:pt>
                <c:pt idx="8">
                  <c:v>Identify Job Seeker Warm Connections</c:v>
                </c:pt>
                <c:pt idx="9">
                  <c:v>Create/Update LinkedIn Profile</c:v>
                </c:pt>
                <c:pt idx="10">
                  <c:v>Visit Small Business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12</c:v>
                </c:pt>
                <c:pt idx="1">
                  <c:v>12</c:v>
                </c:pt>
                <c:pt idx="2">
                  <c:v>12</c:v>
                </c:pt>
                <c:pt idx="3">
                  <c:v>22</c:v>
                </c:pt>
                <c:pt idx="4">
                  <c:v>24</c:v>
                </c:pt>
                <c:pt idx="5">
                  <c:v>28</c:v>
                </c:pt>
                <c:pt idx="6">
                  <c:v>31</c:v>
                </c:pt>
                <c:pt idx="7">
                  <c:v>39</c:v>
                </c:pt>
                <c:pt idx="8">
                  <c:v>42</c:v>
                </c:pt>
                <c:pt idx="9">
                  <c:v>57</c:v>
                </c:pt>
                <c:pt idx="10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1F-4739-B055-C6DD04E156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1660471584"/>
        <c:axId val="1660468704"/>
      </c:barChart>
      <c:valAx>
        <c:axId val="1660468704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0471584"/>
        <c:crosses val="autoZero"/>
        <c:crossBetween val="between"/>
      </c:valAx>
      <c:catAx>
        <c:axId val="16604715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046870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A2D7F6-4A25-4674-9B79-67F87FD76BBB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93F57C8D-E00F-4824-A042-78C0590C4843}">
      <dgm:prSet phldrT="[Text]"/>
      <dgm:spPr/>
      <dgm:t>
        <a:bodyPr/>
        <a:lstStyle/>
        <a:p>
          <a:r>
            <a:rPr lang="en-US" dirty="0"/>
            <a:t>1.  Connection</a:t>
          </a:r>
        </a:p>
      </dgm:t>
    </dgm:pt>
    <dgm:pt modelId="{84BCAA2C-E818-4362-BFC9-6EAA231B766B}" type="parTrans" cxnId="{1F44F772-A81B-402C-A4B5-05E8DF16B818}">
      <dgm:prSet/>
      <dgm:spPr/>
      <dgm:t>
        <a:bodyPr/>
        <a:lstStyle/>
        <a:p>
          <a:endParaRPr lang="en-US"/>
        </a:p>
      </dgm:t>
    </dgm:pt>
    <dgm:pt modelId="{33F728D4-2606-436E-AF16-C1FD1F779A83}" type="sibTrans" cxnId="{1F44F772-A81B-402C-A4B5-05E8DF16B818}">
      <dgm:prSet/>
      <dgm:spPr/>
      <dgm:t>
        <a:bodyPr/>
        <a:lstStyle/>
        <a:p>
          <a:endParaRPr lang="en-US"/>
        </a:p>
      </dgm:t>
    </dgm:pt>
    <dgm:pt modelId="{6526301E-2973-4B8A-8AD5-21DE485DD673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2. Consideration</a:t>
          </a:r>
        </a:p>
      </dgm:t>
    </dgm:pt>
    <dgm:pt modelId="{BC482AE7-8BC8-4F7E-9FE5-D007FB16821C}" type="parTrans" cxnId="{3B8C6737-73EC-41CF-9683-ECE24DF192B6}">
      <dgm:prSet/>
      <dgm:spPr/>
      <dgm:t>
        <a:bodyPr/>
        <a:lstStyle/>
        <a:p>
          <a:endParaRPr lang="en-US"/>
        </a:p>
      </dgm:t>
    </dgm:pt>
    <dgm:pt modelId="{8BB5E9CB-7ECA-440A-8F28-30531A0A1534}" type="sibTrans" cxnId="{3B8C6737-73EC-41CF-9683-ECE24DF192B6}">
      <dgm:prSet/>
      <dgm:spPr/>
      <dgm:t>
        <a:bodyPr/>
        <a:lstStyle/>
        <a:p>
          <a:endParaRPr lang="en-US"/>
        </a:p>
      </dgm:t>
    </dgm:pt>
    <dgm:pt modelId="{FD2143F8-ABEB-4E57-92ED-87FC3D66B19B}">
      <dgm:prSet phldrT="[Text]"/>
      <dgm:spPr/>
      <dgm:t>
        <a:bodyPr/>
        <a:lstStyle/>
        <a:p>
          <a:r>
            <a:rPr lang="en-US" dirty="0"/>
            <a:t>3.   Conversion</a:t>
          </a:r>
        </a:p>
      </dgm:t>
    </dgm:pt>
    <dgm:pt modelId="{90CF23E7-A530-4FD1-9626-326DEEBC4E7B}" type="parTrans" cxnId="{8F49F778-A774-45E8-9B37-F0A346151664}">
      <dgm:prSet/>
      <dgm:spPr/>
      <dgm:t>
        <a:bodyPr/>
        <a:lstStyle/>
        <a:p>
          <a:endParaRPr lang="en-US"/>
        </a:p>
      </dgm:t>
    </dgm:pt>
    <dgm:pt modelId="{5E23A670-F59E-4062-B28C-6558EFBA8C75}" type="sibTrans" cxnId="{8F49F778-A774-45E8-9B37-F0A346151664}">
      <dgm:prSet/>
      <dgm:spPr/>
      <dgm:t>
        <a:bodyPr/>
        <a:lstStyle/>
        <a:p>
          <a:endParaRPr lang="en-US"/>
        </a:p>
      </dgm:t>
    </dgm:pt>
    <dgm:pt modelId="{4B3B0C31-6484-4CBC-8CE9-A126EC225AD3}">
      <dgm:prSet phldrT="[Text]"/>
      <dgm:spPr>
        <a:solidFill>
          <a:srgbClr val="007D89"/>
        </a:solidFill>
      </dgm:spPr>
      <dgm:t>
        <a:bodyPr/>
        <a:lstStyle/>
        <a:p>
          <a:r>
            <a:rPr lang="en-US" dirty="0"/>
            <a:t>4. Continuation</a:t>
          </a:r>
        </a:p>
      </dgm:t>
    </dgm:pt>
    <dgm:pt modelId="{08E95E50-72D5-4333-B317-811C14B010F6}" type="parTrans" cxnId="{6EE26B39-CA44-490E-95AF-23804474C5C7}">
      <dgm:prSet/>
      <dgm:spPr/>
      <dgm:t>
        <a:bodyPr/>
        <a:lstStyle/>
        <a:p>
          <a:endParaRPr lang="en-US"/>
        </a:p>
      </dgm:t>
    </dgm:pt>
    <dgm:pt modelId="{7F96D6C5-AEF8-4241-95A1-C9EBD760D3ED}" type="sibTrans" cxnId="{6EE26B39-CA44-490E-95AF-23804474C5C7}">
      <dgm:prSet/>
      <dgm:spPr/>
      <dgm:t>
        <a:bodyPr/>
        <a:lstStyle/>
        <a:p>
          <a:endParaRPr lang="en-US"/>
        </a:p>
      </dgm:t>
    </dgm:pt>
    <dgm:pt modelId="{5965DDC2-6886-4A46-A63E-962D44A4C9B0}" type="pres">
      <dgm:prSet presAssocID="{D4A2D7F6-4A25-4674-9B79-67F87FD76BBB}" presName="CompostProcess" presStyleCnt="0">
        <dgm:presLayoutVars>
          <dgm:dir/>
          <dgm:resizeHandles val="exact"/>
        </dgm:presLayoutVars>
      </dgm:prSet>
      <dgm:spPr/>
    </dgm:pt>
    <dgm:pt modelId="{FE32C03A-45F1-487B-83ED-39787C5088A9}" type="pres">
      <dgm:prSet presAssocID="{D4A2D7F6-4A25-4674-9B79-67F87FD76BBB}" presName="arrow" presStyleLbl="bgShp" presStyleIdx="0" presStyleCnt="1" custScaleX="117647"/>
      <dgm:spPr/>
    </dgm:pt>
    <dgm:pt modelId="{060600A9-74BB-4CD7-98A6-DDE89A90A295}" type="pres">
      <dgm:prSet presAssocID="{D4A2D7F6-4A25-4674-9B79-67F87FD76BBB}" presName="linearProcess" presStyleCnt="0"/>
      <dgm:spPr/>
    </dgm:pt>
    <dgm:pt modelId="{4E333DF4-6DC7-4DF1-BCAA-FFBDB6F6FF8D}" type="pres">
      <dgm:prSet presAssocID="{93F57C8D-E00F-4824-A042-78C0590C4843}" presName="textNode" presStyleLbl="node1" presStyleIdx="0" presStyleCnt="4">
        <dgm:presLayoutVars>
          <dgm:bulletEnabled val="1"/>
        </dgm:presLayoutVars>
      </dgm:prSet>
      <dgm:spPr/>
    </dgm:pt>
    <dgm:pt modelId="{2542DECB-80A7-480C-94F8-84099E7DAF12}" type="pres">
      <dgm:prSet presAssocID="{33F728D4-2606-436E-AF16-C1FD1F779A83}" presName="sibTrans" presStyleCnt="0"/>
      <dgm:spPr/>
    </dgm:pt>
    <dgm:pt modelId="{12B18D74-78F2-45E4-9D0E-89048A04088B}" type="pres">
      <dgm:prSet presAssocID="{6526301E-2973-4B8A-8AD5-21DE485DD673}" presName="textNode" presStyleLbl="node1" presStyleIdx="1" presStyleCnt="4" custLinFactNeighborY="0">
        <dgm:presLayoutVars>
          <dgm:bulletEnabled val="1"/>
        </dgm:presLayoutVars>
      </dgm:prSet>
      <dgm:spPr/>
    </dgm:pt>
    <dgm:pt modelId="{766A11D4-FD8A-4747-B23A-EB0D997D05DD}" type="pres">
      <dgm:prSet presAssocID="{8BB5E9CB-7ECA-440A-8F28-30531A0A1534}" presName="sibTrans" presStyleCnt="0"/>
      <dgm:spPr/>
    </dgm:pt>
    <dgm:pt modelId="{7EA7E889-1B68-4B51-BB70-2F1015F9B211}" type="pres">
      <dgm:prSet presAssocID="{FD2143F8-ABEB-4E57-92ED-87FC3D66B19B}" presName="textNode" presStyleLbl="node1" presStyleIdx="2" presStyleCnt="4" custLinFactNeighborX="16290">
        <dgm:presLayoutVars>
          <dgm:bulletEnabled val="1"/>
        </dgm:presLayoutVars>
      </dgm:prSet>
      <dgm:spPr/>
    </dgm:pt>
    <dgm:pt modelId="{EBFA6C6F-E611-4EAF-97B4-EBE11AF6C00F}" type="pres">
      <dgm:prSet presAssocID="{5E23A670-F59E-4062-B28C-6558EFBA8C75}" presName="sibTrans" presStyleCnt="0"/>
      <dgm:spPr/>
    </dgm:pt>
    <dgm:pt modelId="{EC15E70F-EE22-4295-8AD8-DAA652B35701}" type="pres">
      <dgm:prSet presAssocID="{4B3B0C31-6484-4CBC-8CE9-A126EC225AD3}" presName="textNode" presStyleLbl="node1" presStyleIdx="3" presStyleCnt="4" custScaleX="99119">
        <dgm:presLayoutVars>
          <dgm:bulletEnabled val="1"/>
        </dgm:presLayoutVars>
      </dgm:prSet>
      <dgm:spPr/>
    </dgm:pt>
  </dgm:ptLst>
  <dgm:cxnLst>
    <dgm:cxn modelId="{3B8C6737-73EC-41CF-9683-ECE24DF192B6}" srcId="{D4A2D7F6-4A25-4674-9B79-67F87FD76BBB}" destId="{6526301E-2973-4B8A-8AD5-21DE485DD673}" srcOrd="1" destOrd="0" parTransId="{BC482AE7-8BC8-4F7E-9FE5-D007FB16821C}" sibTransId="{8BB5E9CB-7ECA-440A-8F28-30531A0A1534}"/>
    <dgm:cxn modelId="{6EE26B39-CA44-490E-95AF-23804474C5C7}" srcId="{D4A2D7F6-4A25-4674-9B79-67F87FD76BBB}" destId="{4B3B0C31-6484-4CBC-8CE9-A126EC225AD3}" srcOrd="3" destOrd="0" parTransId="{08E95E50-72D5-4333-B317-811C14B010F6}" sibTransId="{7F96D6C5-AEF8-4241-95A1-C9EBD760D3ED}"/>
    <dgm:cxn modelId="{7CC16441-73E0-4BF5-B1E3-267148E243B2}" type="presOf" srcId="{4B3B0C31-6484-4CBC-8CE9-A126EC225AD3}" destId="{EC15E70F-EE22-4295-8AD8-DAA652B35701}" srcOrd="0" destOrd="0" presId="urn:microsoft.com/office/officeart/2005/8/layout/hProcess9"/>
    <dgm:cxn modelId="{1F44F772-A81B-402C-A4B5-05E8DF16B818}" srcId="{D4A2D7F6-4A25-4674-9B79-67F87FD76BBB}" destId="{93F57C8D-E00F-4824-A042-78C0590C4843}" srcOrd="0" destOrd="0" parTransId="{84BCAA2C-E818-4362-BFC9-6EAA231B766B}" sibTransId="{33F728D4-2606-436E-AF16-C1FD1F779A83}"/>
    <dgm:cxn modelId="{8F49F778-A774-45E8-9B37-F0A346151664}" srcId="{D4A2D7F6-4A25-4674-9B79-67F87FD76BBB}" destId="{FD2143F8-ABEB-4E57-92ED-87FC3D66B19B}" srcOrd="2" destOrd="0" parTransId="{90CF23E7-A530-4FD1-9626-326DEEBC4E7B}" sibTransId="{5E23A670-F59E-4062-B28C-6558EFBA8C75}"/>
    <dgm:cxn modelId="{B0A0D78E-DB23-4439-9EDE-35644E6F53DE}" type="presOf" srcId="{93F57C8D-E00F-4824-A042-78C0590C4843}" destId="{4E333DF4-6DC7-4DF1-BCAA-FFBDB6F6FF8D}" srcOrd="0" destOrd="0" presId="urn:microsoft.com/office/officeart/2005/8/layout/hProcess9"/>
    <dgm:cxn modelId="{780C1392-0711-41FB-BDAC-748BA82C941C}" type="presOf" srcId="{FD2143F8-ABEB-4E57-92ED-87FC3D66B19B}" destId="{7EA7E889-1B68-4B51-BB70-2F1015F9B211}" srcOrd="0" destOrd="0" presId="urn:microsoft.com/office/officeart/2005/8/layout/hProcess9"/>
    <dgm:cxn modelId="{83E5DCE4-E018-4FB0-9287-ED690866C47D}" type="presOf" srcId="{6526301E-2973-4B8A-8AD5-21DE485DD673}" destId="{12B18D74-78F2-45E4-9D0E-89048A04088B}" srcOrd="0" destOrd="0" presId="urn:microsoft.com/office/officeart/2005/8/layout/hProcess9"/>
    <dgm:cxn modelId="{B1F829FF-9AF0-46A1-AF33-5C3512680A9A}" type="presOf" srcId="{D4A2D7F6-4A25-4674-9B79-67F87FD76BBB}" destId="{5965DDC2-6886-4A46-A63E-962D44A4C9B0}" srcOrd="0" destOrd="0" presId="urn:microsoft.com/office/officeart/2005/8/layout/hProcess9"/>
    <dgm:cxn modelId="{6418AA2F-F8F3-4B1D-8076-8D297BB85301}" type="presParOf" srcId="{5965DDC2-6886-4A46-A63E-962D44A4C9B0}" destId="{FE32C03A-45F1-487B-83ED-39787C5088A9}" srcOrd="0" destOrd="0" presId="urn:microsoft.com/office/officeart/2005/8/layout/hProcess9"/>
    <dgm:cxn modelId="{BB552788-8A37-4F96-932C-C8A8E20760A2}" type="presParOf" srcId="{5965DDC2-6886-4A46-A63E-962D44A4C9B0}" destId="{060600A9-74BB-4CD7-98A6-DDE89A90A295}" srcOrd="1" destOrd="0" presId="urn:microsoft.com/office/officeart/2005/8/layout/hProcess9"/>
    <dgm:cxn modelId="{920FA9D1-6243-4DBA-87DC-F6BBB94F7EE3}" type="presParOf" srcId="{060600A9-74BB-4CD7-98A6-DDE89A90A295}" destId="{4E333DF4-6DC7-4DF1-BCAA-FFBDB6F6FF8D}" srcOrd="0" destOrd="0" presId="urn:microsoft.com/office/officeart/2005/8/layout/hProcess9"/>
    <dgm:cxn modelId="{BB7D07C5-6535-470B-AB02-C602D57D15EA}" type="presParOf" srcId="{060600A9-74BB-4CD7-98A6-DDE89A90A295}" destId="{2542DECB-80A7-480C-94F8-84099E7DAF12}" srcOrd="1" destOrd="0" presId="urn:microsoft.com/office/officeart/2005/8/layout/hProcess9"/>
    <dgm:cxn modelId="{57B9077E-226C-437E-83ED-FEAA9067AAF1}" type="presParOf" srcId="{060600A9-74BB-4CD7-98A6-DDE89A90A295}" destId="{12B18D74-78F2-45E4-9D0E-89048A04088B}" srcOrd="2" destOrd="0" presId="urn:microsoft.com/office/officeart/2005/8/layout/hProcess9"/>
    <dgm:cxn modelId="{52922BF0-DEDB-47D3-B2F2-D13849F0AAB1}" type="presParOf" srcId="{060600A9-74BB-4CD7-98A6-DDE89A90A295}" destId="{766A11D4-FD8A-4747-B23A-EB0D997D05DD}" srcOrd="3" destOrd="0" presId="urn:microsoft.com/office/officeart/2005/8/layout/hProcess9"/>
    <dgm:cxn modelId="{67A74593-E15D-4027-B2B4-C4AB815FD2A4}" type="presParOf" srcId="{060600A9-74BB-4CD7-98A6-DDE89A90A295}" destId="{7EA7E889-1B68-4B51-BB70-2F1015F9B211}" srcOrd="4" destOrd="0" presId="urn:microsoft.com/office/officeart/2005/8/layout/hProcess9"/>
    <dgm:cxn modelId="{E95CED25-7102-4AFA-B44E-9D22233D3260}" type="presParOf" srcId="{060600A9-74BB-4CD7-98A6-DDE89A90A295}" destId="{EBFA6C6F-E611-4EAF-97B4-EBE11AF6C00F}" srcOrd="5" destOrd="0" presId="urn:microsoft.com/office/officeart/2005/8/layout/hProcess9"/>
    <dgm:cxn modelId="{A6FF2BFC-1B6F-4653-9EC7-20AE3768620D}" type="presParOf" srcId="{060600A9-74BB-4CD7-98A6-DDE89A90A295}" destId="{EC15E70F-EE22-4295-8AD8-DAA652B35701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F247B4-89CE-49C3-9574-B0E9AEED45F7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28CFC58-70F4-462E-BA15-3D0F18ED6437}">
      <dgm:prSet phldrT="[Text]"/>
      <dgm:spPr/>
      <dgm:t>
        <a:bodyPr/>
        <a:lstStyle/>
        <a:p>
          <a:r>
            <a:rPr lang="en-US"/>
            <a:t>Partner</a:t>
          </a:r>
        </a:p>
      </dgm:t>
    </dgm:pt>
    <dgm:pt modelId="{CD207FE1-D8E8-4694-8418-A13CEC6D2FA9}" type="parTrans" cxnId="{C9BBF278-5F37-4475-B2F1-A22326E214DE}">
      <dgm:prSet/>
      <dgm:spPr/>
      <dgm:t>
        <a:bodyPr/>
        <a:lstStyle/>
        <a:p>
          <a:endParaRPr lang="en-US"/>
        </a:p>
      </dgm:t>
    </dgm:pt>
    <dgm:pt modelId="{F4A5E06C-ACD2-4DAD-AC38-27ECBDB4AD27}" type="sibTrans" cxnId="{C9BBF278-5F37-4475-B2F1-A22326E214DE}">
      <dgm:prSet/>
      <dgm:spPr/>
      <dgm:t>
        <a:bodyPr/>
        <a:lstStyle/>
        <a:p>
          <a:endParaRPr lang="en-US"/>
        </a:p>
      </dgm:t>
    </dgm:pt>
    <dgm:pt modelId="{18737CF9-EA51-4DA9-8065-35462CB3B5CE}">
      <dgm:prSet phldrT="[Text]"/>
      <dgm:spPr/>
      <dgm:t>
        <a:bodyPr/>
        <a:lstStyle/>
        <a:p>
          <a:r>
            <a:rPr lang="en-US"/>
            <a:t>Friend</a:t>
          </a:r>
        </a:p>
      </dgm:t>
    </dgm:pt>
    <dgm:pt modelId="{2BD2CE94-729A-4AAE-96F7-F47674AEAF34}" type="parTrans" cxnId="{E42A52E9-BE61-4C44-BD0D-F20D9373D1DE}">
      <dgm:prSet/>
      <dgm:spPr/>
      <dgm:t>
        <a:bodyPr/>
        <a:lstStyle/>
        <a:p>
          <a:endParaRPr lang="en-US"/>
        </a:p>
      </dgm:t>
    </dgm:pt>
    <dgm:pt modelId="{324917FA-582E-4E8E-9063-8A87C6A31DDB}" type="sibTrans" cxnId="{E42A52E9-BE61-4C44-BD0D-F20D9373D1DE}">
      <dgm:prSet/>
      <dgm:spPr/>
      <dgm:t>
        <a:bodyPr/>
        <a:lstStyle/>
        <a:p>
          <a:endParaRPr lang="en-US"/>
        </a:p>
      </dgm:t>
    </dgm:pt>
    <dgm:pt modelId="{DD06CC54-4110-4983-92EB-DC8911B4D227}">
      <dgm:prSet phldrT="[Text]"/>
      <dgm:spPr/>
      <dgm:t>
        <a:bodyPr/>
        <a:lstStyle/>
        <a:p>
          <a:r>
            <a:rPr lang="en-US" dirty="0"/>
            <a:t>Trusted Advisor</a:t>
          </a:r>
        </a:p>
      </dgm:t>
    </dgm:pt>
    <dgm:pt modelId="{7B1B0E17-7CF4-42D9-8069-5F4FE59A2971}" type="parTrans" cxnId="{6B31BD37-0D45-4EF7-B13F-0471E9C96E84}">
      <dgm:prSet/>
      <dgm:spPr/>
      <dgm:t>
        <a:bodyPr/>
        <a:lstStyle/>
        <a:p>
          <a:endParaRPr lang="en-US"/>
        </a:p>
      </dgm:t>
    </dgm:pt>
    <dgm:pt modelId="{F7BF3207-2CD6-4284-A4FB-3947C1D252E2}" type="sibTrans" cxnId="{6B31BD37-0D45-4EF7-B13F-0471E9C96E84}">
      <dgm:prSet/>
      <dgm:spPr/>
      <dgm:t>
        <a:bodyPr/>
        <a:lstStyle/>
        <a:p>
          <a:endParaRPr lang="en-US"/>
        </a:p>
      </dgm:t>
    </dgm:pt>
    <dgm:pt modelId="{73D25BA9-0A63-4BDD-86EB-2E7C0E00473B}">
      <dgm:prSet phldrT="[Text]"/>
      <dgm:spPr/>
      <dgm:t>
        <a:bodyPr/>
        <a:lstStyle/>
        <a:p>
          <a:r>
            <a:rPr lang="en-US"/>
            <a:t>Champion</a:t>
          </a:r>
        </a:p>
      </dgm:t>
    </dgm:pt>
    <dgm:pt modelId="{6B0281C9-46E1-496F-B5E0-40B69D6A6098}" type="parTrans" cxnId="{B229AA25-A070-47D7-9325-E0B972FB1EFC}">
      <dgm:prSet/>
      <dgm:spPr/>
      <dgm:t>
        <a:bodyPr/>
        <a:lstStyle/>
        <a:p>
          <a:endParaRPr lang="en-US"/>
        </a:p>
      </dgm:t>
    </dgm:pt>
    <dgm:pt modelId="{7E36263B-3B42-40FE-821F-776C3816DA59}" type="sibTrans" cxnId="{B229AA25-A070-47D7-9325-E0B972FB1EFC}">
      <dgm:prSet/>
      <dgm:spPr/>
      <dgm:t>
        <a:bodyPr/>
        <a:lstStyle/>
        <a:p>
          <a:endParaRPr lang="en-US"/>
        </a:p>
      </dgm:t>
    </dgm:pt>
    <dgm:pt modelId="{5AD3F1DA-C098-4B89-A5D6-12468160E02D}">
      <dgm:prSet phldrT="[Text]"/>
      <dgm:spPr/>
      <dgm:t>
        <a:bodyPr/>
        <a:lstStyle/>
        <a:p>
          <a:r>
            <a:rPr lang="en-US"/>
            <a:t>Customer</a:t>
          </a:r>
        </a:p>
      </dgm:t>
    </dgm:pt>
    <dgm:pt modelId="{91F7B79B-024F-41C0-A7F3-9F19BB0431F9}" type="parTrans" cxnId="{53E94BED-3EAB-4F2A-87FF-F39BA8C87174}">
      <dgm:prSet/>
      <dgm:spPr/>
      <dgm:t>
        <a:bodyPr/>
        <a:lstStyle/>
        <a:p>
          <a:endParaRPr lang="en-US"/>
        </a:p>
      </dgm:t>
    </dgm:pt>
    <dgm:pt modelId="{DE72B434-9495-41C3-97C3-5090B2AD6571}" type="sibTrans" cxnId="{53E94BED-3EAB-4F2A-87FF-F39BA8C87174}">
      <dgm:prSet/>
      <dgm:spPr/>
      <dgm:t>
        <a:bodyPr/>
        <a:lstStyle/>
        <a:p>
          <a:endParaRPr lang="en-US"/>
        </a:p>
      </dgm:t>
    </dgm:pt>
    <dgm:pt modelId="{E235396E-6F43-4F64-A01F-E7DC98B4A6BE}" type="pres">
      <dgm:prSet presAssocID="{B4F247B4-89CE-49C3-9574-B0E9AEED45F7}" presName="compositeShape" presStyleCnt="0">
        <dgm:presLayoutVars>
          <dgm:dir/>
          <dgm:resizeHandles/>
        </dgm:presLayoutVars>
      </dgm:prSet>
      <dgm:spPr/>
    </dgm:pt>
    <dgm:pt modelId="{BEAE3364-9986-4472-BED4-514BA0FEEEFD}" type="pres">
      <dgm:prSet presAssocID="{B4F247B4-89CE-49C3-9574-B0E9AEED45F7}" presName="pyramid" presStyleLbl="node1" presStyleIdx="0" presStyleCnt="1"/>
      <dgm:spPr/>
    </dgm:pt>
    <dgm:pt modelId="{113CAFE1-72E3-4966-9527-FC488B846487}" type="pres">
      <dgm:prSet presAssocID="{B4F247B4-89CE-49C3-9574-B0E9AEED45F7}" presName="theList" presStyleCnt="0"/>
      <dgm:spPr/>
    </dgm:pt>
    <dgm:pt modelId="{B71B43E5-CA20-4ACE-B9ED-9FA3FD8A48D6}" type="pres">
      <dgm:prSet presAssocID="{73D25BA9-0A63-4BDD-86EB-2E7C0E00473B}" presName="aNode" presStyleLbl="fgAcc1" presStyleIdx="0" presStyleCnt="5">
        <dgm:presLayoutVars>
          <dgm:bulletEnabled val="1"/>
        </dgm:presLayoutVars>
      </dgm:prSet>
      <dgm:spPr/>
    </dgm:pt>
    <dgm:pt modelId="{DC01F497-A1EA-4AC7-970F-5B23FBD5AA41}" type="pres">
      <dgm:prSet presAssocID="{73D25BA9-0A63-4BDD-86EB-2E7C0E00473B}" presName="aSpace" presStyleCnt="0"/>
      <dgm:spPr/>
    </dgm:pt>
    <dgm:pt modelId="{759233DF-18F4-4A27-83E5-B23B346C15C1}" type="pres">
      <dgm:prSet presAssocID="{DD06CC54-4110-4983-92EB-DC8911B4D227}" presName="aNode" presStyleLbl="fgAcc1" presStyleIdx="1" presStyleCnt="5">
        <dgm:presLayoutVars>
          <dgm:bulletEnabled val="1"/>
        </dgm:presLayoutVars>
      </dgm:prSet>
      <dgm:spPr/>
    </dgm:pt>
    <dgm:pt modelId="{72DE8E2C-9D98-4B31-A27B-702BC49CE382}" type="pres">
      <dgm:prSet presAssocID="{DD06CC54-4110-4983-92EB-DC8911B4D227}" presName="aSpace" presStyleCnt="0"/>
      <dgm:spPr/>
    </dgm:pt>
    <dgm:pt modelId="{D8D6E639-6286-422A-B0F3-B1FB9FA5C9D7}" type="pres">
      <dgm:prSet presAssocID="{928CFC58-70F4-462E-BA15-3D0F18ED6437}" presName="aNode" presStyleLbl="fgAcc1" presStyleIdx="2" presStyleCnt="5">
        <dgm:presLayoutVars>
          <dgm:bulletEnabled val="1"/>
        </dgm:presLayoutVars>
      </dgm:prSet>
      <dgm:spPr/>
    </dgm:pt>
    <dgm:pt modelId="{A892C4D1-E364-4245-8BA8-06A710F2F79B}" type="pres">
      <dgm:prSet presAssocID="{928CFC58-70F4-462E-BA15-3D0F18ED6437}" presName="aSpace" presStyleCnt="0"/>
      <dgm:spPr/>
    </dgm:pt>
    <dgm:pt modelId="{6B0084BC-3CA4-462D-A4BD-E35BF4189863}" type="pres">
      <dgm:prSet presAssocID="{18737CF9-EA51-4DA9-8065-35462CB3B5CE}" presName="aNode" presStyleLbl="fgAcc1" presStyleIdx="3" presStyleCnt="5">
        <dgm:presLayoutVars>
          <dgm:bulletEnabled val="1"/>
        </dgm:presLayoutVars>
      </dgm:prSet>
      <dgm:spPr/>
    </dgm:pt>
    <dgm:pt modelId="{80582E1A-F1C2-40BD-94F9-9102A1BD5BA1}" type="pres">
      <dgm:prSet presAssocID="{18737CF9-EA51-4DA9-8065-35462CB3B5CE}" presName="aSpace" presStyleCnt="0"/>
      <dgm:spPr/>
    </dgm:pt>
    <dgm:pt modelId="{F155D9B6-A2FE-4C15-9C40-ADC98BDE9424}" type="pres">
      <dgm:prSet presAssocID="{5AD3F1DA-C098-4B89-A5D6-12468160E02D}" presName="aNode" presStyleLbl="fgAcc1" presStyleIdx="4" presStyleCnt="5">
        <dgm:presLayoutVars>
          <dgm:bulletEnabled val="1"/>
        </dgm:presLayoutVars>
      </dgm:prSet>
      <dgm:spPr/>
    </dgm:pt>
    <dgm:pt modelId="{A2587446-AA88-4C8F-964C-1E0B6A8444F9}" type="pres">
      <dgm:prSet presAssocID="{5AD3F1DA-C098-4B89-A5D6-12468160E02D}" presName="aSpace" presStyleCnt="0"/>
      <dgm:spPr/>
    </dgm:pt>
  </dgm:ptLst>
  <dgm:cxnLst>
    <dgm:cxn modelId="{FC842800-263F-4024-A5A6-3FB02F5FA282}" type="presOf" srcId="{5AD3F1DA-C098-4B89-A5D6-12468160E02D}" destId="{F155D9B6-A2FE-4C15-9C40-ADC98BDE9424}" srcOrd="0" destOrd="0" presId="urn:microsoft.com/office/officeart/2005/8/layout/pyramid2"/>
    <dgm:cxn modelId="{A1262722-D41C-43A9-B8B6-779BB5C26603}" type="presOf" srcId="{928CFC58-70F4-462E-BA15-3D0F18ED6437}" destId="{D8D6E639-6286-422A-B0F3-B1FB9FA5C9D7}" srcOrd="0" destOrd="0" presId="urn:microsoft.com/office/officeart/2005/8/layout/pyramid2"/>
    <dgm:cxn modelId="{B229AA25-A070-47D7-9325-E0B972FB1EFC}" srcId="{B4F247B4-89CE-49C3-9574-B0E9AEED45F7}" destId="{73D25BA9-0A63-4BDD-86EB-2E7C0E00473B}" srcOrd="0" destOrd="0" parTransId="{6B0281C9-46E1-496F-B5E0-40B69D6A6098}" sibTransId="{7E36263B-3B42-40FE-821F-776C3816DA59}"/>
    <dgm:cxn modelId="{6B31BD37-0D45-4EF7-B13F-0471E9C96E84}" srcId="{B4F247B4-89CE-49C3-9574-B0E9AEED45F7}" destId="{DD06CC54-4110-4983-92EB-DC8911B4D227}" srcOrd="1" destOrd="0" parTransId="{7B1B0E17-7CF4-42D9-8069-5F4FE59A2971}" sibTransId="{F7BF3207-2CD6-4284-A4FB-3947C1D252E2}"/>
    <dgm:cxn modelId="{1236085C-242E-47BB-81F8-9B08692E6323}" type="presOf" srcId="{DD06CC54-4110-4983-92EB-DC8911B4D227}" destId="{759233DF-18F4-4A27-83E5-B23B346C15C1}" srcOrd="0" destOrd="0" presId="urn:microsoft.com/office/officeart/2005/8/layout/pyramid2"/>
    <dgm:cxn modelId="{A55ABC4B-83CB-46F0-BAED-44FCFDFFB604}" type="presOf" srcId="{73D25BA9-0A63-4BDD-86EB-2E7C0E00473B}" destId="{B71B43E5-CA20-4ACE-B9ED-9FA3FD8A48D6}" srcOrd="0" destOrd="0" presId="urn:microsoft.com/office/officeart/2005/8/layout/pyramid2"/>
    <dgm:cxn modelId="{FEF3B450-CBD3-4B21-96CD-5AFE81E6D9FE}" type="presOf" srcId="{18737CF9-EA51-4DA9-8065-35462CB3B5CE}" destId="{6B0084BC-3CA4-462D-A4BD-E35BF4189863}" srcOrd="0" destOrd="0" presId="urn:microsoft.com/office/officeart/2005/8/layout/pyramid2"/>
    <dgm:cxn modelId="{C9BBF278-5F37-4475-B2F1-A22326E214DE}" srcId="{B4F247B4-89CE-49C3-9574-B0E9AEED45F7}" destId="{928CFC58-70F4-462E-BA15-3D0F18ED6437}" srcOrd="2" destOrd="0" parTransId="{CD207FE1-D8E8-4694-8418-A13CEC6D2FA9}" sibTransId="{F4A5E06C-ACD2-4DAD-AC38-27ECBDB4AD27}"/>
    <dgm:cxn modelId="{42E2AEBA-72E9-401B-8B74-9FA51D19AEA2}" type="presOf" srcId="{B4F247B4-89CE-49C3-9574-B0E9AEED45F7}" destId="{E235396E-6F43-4F64-A01F-E7DC98B4A6BE}" srcOrd="0" destOrd="0" presId="urn:microsoft.com/office/officeart/2005/8/layout/pyramid2"/>
    <dgm:cxn modelId="{E42A52E9-BE61-4C44-BD0D-F20D9373D1DE}" srcId="{B4F247B4-89CE-49C3-9574-B0E9AEED45F7}" destId="{18737CF9-EA51-4DA9-8065-35462CB3B5CE}" srcOrd="3" destOrd="0" parTransId="{2BD2CE94-729A-4AAE-96F7-F47674AEAF34}" sibTransId="{324917FA-582E-4E8E-9063-8A87C6A31DDB}"/>
    <dgm:cxn modelId="{53E94BED-3EAB-4F2A-87FF-F39BA8C87174}" srcId="{B4F247B4-89CE-49C3-9574-B0E9AEED45F7}" destId="{5AD3F1DA-C098-4B89-A5D6-12468160E02D}" srcOrd="4" destOrd="0" parTransId="{91F7B79B-024F-41C0-A7F3-9F19BB0431F9}" sibTransId="{DE72B434-9495-41C3-97C3-5090B2AD6571}"/>
    <dgm:cxn modelId="{4D8CDE9C-1171-4C71-A5C3-BCFF68EBB376}" type="presParOf" srcId="{E235396E-6F43-4F64-A01F-E7DC98B4A6BE}" destId="{BEAE3364-9986-4472-BED4-514BA0FEEEFD}" srcOrd="0" destOrd="0" presId="urn:microsoft.com/office/officeart/2005/8/layout/pyramid2"/>
    <dgm:cxn modelId="{3FA73F56-A19B-499D-AC01-EF181F354E09}" type="presParOf" srcId="{E235396E-6F43-4F64-A01F-E7DC98B4A6BE}" destId="{113CAFE1-72E3-4966-9527-FC488B846487}" srcOrd="1" destOrd="0" presId="urn:microsoft.com/office/officeart/2005/8/layout/pyramid2"/>
    <dgm:cxn modelId="{06D2C327-FC4B-4E65-AD7D-6DB3A8E3C9D0}" type="presParOf" srcId="{113CAFE1-72E3-4966-9527-FC488B846487}" destId="{B71B43E5-CA20-4ACE-B9ED-9FA3FD8A48D6}" srcOrd="0" destOrd="0" presId="urn:microsoft.com/office/officeart/2005/8/layout/pyramid2"/>
    <dgm:cxn modelId="{4702DC4A-4715-4198-8E61-27A35870F9C1}" type="presParOf" srcId="{113CAFE1-72E3-4966-9527-FC488B846487}" destId="{DC01F497-A1EA-4AC7-970F-5B23FBD5AA41}" srcOrd="1" destOrd="0" presId="urn:microsoft.com/office/officeart/2005/8/layout/pyramid2"/>
    <dgm:cxn modelId="{707AB84B-6913-4205-9780-34F1F8BC97C7}" type="presParOf" srcId="{113CAFE1-72E3-4966-9527-FC488B846487}" destId="{759233DF-18F4-4A27-83E5-B23B346C15C1}" srcOrd="2" destOrd="0" presId="urn:microsoft.com/office/officeart/2005/8/layout/pyramid2"/>
    <dgm:cxn modelId="{83D2795A-E8DC-43AF-91EF-9158F1035626}" type="presParOf" srcId="{113CAFE1-72E3-4966-9527-FC488B846487}" destId="{72DE8E2C-9D98-4B31-A27B-702BC49CE382}" srcOrd="3" destOrd="0" presId="urn:microsoft.com/office/officeart/2005/8/layout/pyramid2"/>
    <dgm:cxn modelId="{72224C79-E964-4026-BE4B-3C2EE5BE7644}" type="presParOf" srcId="{113CAFE1-72E3-4966-9527-FC488B846487}" destId="{D8D6E639-6286-422A-B0F3-B1FB9FA5C9D7}" srcOrd="4" destOrd="0" presId="urn:microsoft.com/office/officeart/2005/8/layout/pyramid2"/>
    <dgm:cxn modelId="{5E502F5B-9C92-4038-B61E-79BCF9198D94}" type="presParOf" srcId="{113CAFE1-72E3-4966-9527-FC488B846487}" destId="{A892C4D1-E364-4245-8BA8-06A710F2F79B}" srcOrd="5" destOrd="0" presId="urn:microsoft.com/office/officeart/2005/8/layout/pyramid2"/>
    <dgm:cxn modelId="{D100D3CB-9180-4002-BBB8-902D9E474D9E}" type="presParOf" srcId="{113CAFE1-72E3-4966-9527-FC488B846487}" destId="{6B0084BC-3CA4-462D-A4BD-E35BF4189863}" srcOrd="6" destOrd="0" presId="urn:microsoft.com/office/officeart/2005/8/layout/pyramid2"/>
    <dgm:cxn modelId="{83E8D172-5C22-462A-907D-1E0EA91328D3}" type="presParOf" srcId="{113CAFE1-72E3-4966-9527-FC488B846487}" destId="{80582E1A-F1C2-40BD-94F9-9102A1BD5BA1}" srcOrd="7" destOrd="0" presId="urn:microsoft.com/office/officeart/2005/8/layout/pyramid2"/>
    <dgm:cxn modelId="{B27D259B-E99C-4F24-BE2F-B36CC5E4D6E0}" type="presParOf" srcId="{113CAFE1-72E3-4966-9527-FC488B846487}" destId="{F155D9B6-A2FE-4C15-9C40-ADC98BDE9424}" srcOrd="8" destOrd="0" presId="urn:microsoft.com/office/officeart/2005/8/layout/pyramid2"/>
    <dgm:cxn modelId="{36A59012-8CC5-4173-A715-319909F0DBBA}" type="presParOf" srcId="{113CAFE1-72E3-4966-9527-FC488B846487}" destId="{A2587446-AA88-4C8F-964C-1E0B6A8444F9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32C03A-45F1-487B-83ED-39787C5088A9}">
      <dsp:nvSpPr>
        <dsp:cNvPr id="0" name=""/>
        <dsp:cNvSpPr/>
      </dsp:nvSpPr>
      <dsp:spPr>
        <a:xfrm>
          <a:off x="2" y="0"/>
          <a:ext cx="9632437" cy="4064001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333DF4-6DC7-4DF1-BCAA-FFBDB6F6FF8D}">
      <dsp:nvSpPr>
        <dsp:cNvPr id="0" name=""/>
        <dsp:cNvSpPr/>
      </dsp:nvSpPr>
      <dsp:spPr>
        <a:xfrm>
          <a:off x="12066" y="1219200"/>
          <a:ext cx="2273124" cy="162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1.  Connection</a:t>
          </a:r>
        </a:p>
      </dsp:txBody>
      <dsp:txXfrm>
        <a:off x="91421" y="1298555"/>
        <a:ext cx="2114414" cy="1466890"/>
      </dsp:txXfrm>
    </dsp:sp>
    <dsp:sp modelId="{12B18D74-78F2-45E4-9D0E-89048A04088B}">
      <dsp:nvSpPr>
        <dsp:cNvPr id="0" name=""/>
        <dsp:cNvSpPr/>
      </dsp:nvSpPr>
      <dsp:spPr>
        <a:xfrm>
          <a:off x="2463803" y="1219200"/>
          <a:ext cx="2273124" cy="1625600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2. Consideration</a:t>
          </a:r>
        </a:p>
      </dsp:txBody>
      <dsp:txXfrm>
        <a:off x="2543158" y="1298555"/>
        <a:ext cx="2114414" cy="1466890"/>
      </dsp:txXfrm>
    </dsp:sp>
    <dsp:sp modelId="{7EA7E889-1B68-4B51-BB70-2F1015F9B211}">
      <dsp:nvSpPr>
        <dsp:cNvPr id="0" name=""/>
        <dsp:cNvSpPr/>
      </dsp:nvSpPr>
      <dsp:spPr>
        <a:xfrm>
          <a:off x="4944636" y="1219200"/>
          <a:ext cx="2273124" cy="162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3.   Conversion</a:t>
          </a:r>
        </a:p>
      </dsp:txBody>
      <dsp:txXfrm>
        <a:off x="5023991" y="1298555"/>
        <a:ext cx="2114414" cy="1466890"/>
      </dsp:txXfrm>
    </dsp:sp>
    <dsp:sp modelId="{EC15E70F-EE22-4295-8AD8-DAA652B35701}">
      <dsp:nvSpPr>
        <dsp:cNvPr id="0" name=""/>
        <dsp:cNvSpPr/>
      </dsp:nvSpPr>
      <dsp:spPr>
        <a:xfrm>
          <a:off x="7367277" y="1219200"/>
          <a:ext cx="2253097" cy="1625600"/>
        </a:xfrm>
        <a:prstGeom prst="roundRect">
          <a:avLst/>
        </a:prstGeom>
        <a:solidFill>
          <a:srgbClr val="007D8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4. Continuation</a:t>
          </a:r>
        </a:p>
      </dsp:txBody>
      <dsp:txXfrm>
        <a:off x="7446632" y="1298555"/>
        <a:ext cx="2094387" cy="14668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AE3364-9986-4472-BED4-514BA0FEEEFD}">
      <dsp:nvSpPr>
        <dsp:cNvPr id="0" name=""/>
        <dsp:cNvSpPr/>
      </dsp:nvSpPr>
      <dsp:spPr>
        <a:xfrm>
          <a:off x="0" y="0"/>
          <a:ext cx="4365159" cy="4664739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1B43E5-CA20-4ACE-B9ED-9FA3FD8A48D6}">
      <dsp:nvSpPr>
        <dsp:cNvPr id="0" name=""/>
        <dsp:cNvSpPr/>
      </dsp:nvSpPr>
      <dsp:spPr>
        <a:xfrm>
          <a:off x="2182579" y="466929"/>
          <a:ext cx="2837353" cy="66326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Champion</a:t>
          </a:r>
        </a:p>
      </dsp:txBody>
      <dsp:txXfrm>
        <a:off x="2214957" y="499307"/>
        <a:ext cx="2772597" cy="598511"/>
      </dsp:txXfrm>
    </dsp:sp>
    <dsp:sp modelId="{759233DF-18F4-4A27-83E5-B23B346C15C1}">
      <dsp:nvSpPr>
        <dsp:cNvPr id="0" name=""/>
        <dsp:cNvSpPr/>
      </dsp:nvSpPr>
      <dsp:spPr>
        <a:xfrm>
          <a:off x="2182579" y="1213105"/>
          <a:ext cx="2837353" cy="66326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Trusted Advisor</a:t>
          </a:r>
        </a:p>
      </dsp:txBody>
      <dsp:txXfrm>
        <a:off x="2214957" y="1245483"/>
        <a:ext cx="2772597" cy="598511"/>
      </dsp:txXfrm>
    </dsp:sp>
    <dsp:sp modelId="{D8D6E639-6286-422A-B0F3-B1FB9FA5C9D7}">
      <dsp:nvSpPr>
        <dsp:cNvPr id="0" name=""/>
        <dsp:cNvSpPr/>
      </dsp:nvSpPr>
      <dsp:spPr>
        <a:xfrm>
          <a:off x="2182579" y="1959281"/>
          <a:ext cx="2837353" cy="66326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Partner</a:t>
          </a:r>
        </a:p>
      </dsp:txBody>
      <dsp:txXfrm>
        <a:off x="2214957" y="1991659"/>
        <a:ext cx="2772597" cy="598511"/>
      </dsp:txXfrm>
    </dsp:sp>
    <dsp:sp modelId="{6B0084BC-3CA4-462D-A4BD-E35BF4189863}">
      <dsp:nvSpPr>
        <dsp:cNvPr id="0" name=""/>
        <dsp:cNvSpPr/>
      </dsp:nvSpPr>
      <dsp:spPr>
        <a:xfrm>
          <a:off x="2182579" y="2705457"/>
          <a:ext cx="2837353" cy="66326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Friend</a:t>
          </a:r>
        </a:p>
      </dsp:txBody>
      <dsp:txXfrm>
        <a:off x="2214957" y="2737835"/>
        <a:ext cx="2772597" cy="598511"/>
      </dsp:txXfrm>
    </dsp:sp>
    <dsp:sp modelId="{F155D9B6-A2FE-4C15-9C40-ADC98BDE9424}">
      <dsp:nvSpPr>
        <dsp:cNvPr id="0" name=""/>
        <dsp:cNvSpPr/>
      </dsp:nvSpPr>
      <dsp:spPr>
        <a:xfrm>
          <a:off x="2182579" y="3451633"/>
          <a:ext cx="2837353" cy="66326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Customer</a:t>
          </a:r>
        </a:p>
      </dsp:txBody>
      <dsp:txXfrm>
        <a:off x="2214957" y="3484011"/>
        <a:ext cx="2772597" cy="5985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8475" cy="466725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9" y="1"/>
            <a:ext cx="3038475" cy="466725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r">
              <a:defRPr sz="1200"/>
            </a:lvl1pPr>
          </a:lstStyle>
          <a:p>
            <a:fld id="{64A75D7E-7FCD-4B53-9E30-3D9442B2C5E0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6" rIns="91430" bIns="4571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6"/>
            <a:ext cx="5607050" cy="3660775"/>
          </a:xfrm>
          <a:prstGeom prst="rect">
            <a:avLst/>
          </a:prstGeom>
        </p:spPr>
        <p:txBody>
          <a:bodyPr vert="horz" lIns="91430" tIns="45716" rIns="91430" bIns="4571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6"/>
            <a:ext cx="3038475" cy="466725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9" y="8829676"/>
            <a:ext cx="3038475" cy="466725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r">
              <a:defRPr sz="1200"/>
            </a:lvl1pPr>
          </a:lstStyle>
          <a:p>
            <a:fld id="{D2574615-D7C5-4A0C-AD31-0AD29DCB4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92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b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74615-D7C5-4A0C-AD31-0AD29DCB4C7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4318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74615-D7C5-4A0C-AD31-0AD29DCB4C7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414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74615-D7C5-4A0C-AD31-0AD29DCB4C7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06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74615-D7C5-4A0C-AD31-0AD29DCB4C7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5084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74615-D7C5-4A0C-AD31-0AD29DCB4C7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8021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74615-D7C5-4A0C-AD31-0AD29DCB4C7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140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574615-D7C5-4A0C-AD31-0AD29DCB4C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5459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574615-D7C5-4A0C-AD31-0AD29DCB4C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3676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74615-D7C5-4A0C-AD31-0AD29DCB4C7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6661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74615-D7C5-4A0C-AD31-0AD29DCB4C7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0849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74615-D7C5-4A0C-AD31-0AD29DCB4C7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64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74615-D7C5-4A0C-AD31-0AD29DCB4C7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833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74615-D7C5-4A0C-AD31-0AD29DCB4C7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4479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74615-D7C5-4A0C-AD31-0AD29DCB4C7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270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74615-D7C5-4A0C-AD31-0AD29DCB4C7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4509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 mins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74615-D7C5-4A0C-AD31-0AD29DCB4C7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930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74615-D7C5-4A0C-AD31-0AD29DCB4C7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578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74615-D7C5-4A0C-AD31-0AD29DCB4C7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5297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74615-D7C5-4A0C-AD31-0AD29DCB4C7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2145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Slide 27…..so these visits, the site tours, informational interviews….are critical…you are building a reference library of techniques, how work is organized or not….how work flows work or don’t….leveraging the idea of looking for those 8 DOWNTIME wastes will allow you to be a surprisingly good consultant…and also builds your mastery/knowledge and credibility….so spend sometime with the JAR/JSI, spend some time asking the questions (why is that there, what does that do, why do you do it that way)….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74615-D7C5-4A0C-AD31-0AD29DCB4C7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641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74615-D7C5-4A0C-AD31-0AD29DCB4C7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046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74615-D7C5-4A0C-AD31-0AD29DCB4C7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339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74615-D7C5-4A0C-AD31-0AD29DCB4C7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7666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74615-D7C5-4A0C-AD31-0AD29DCB4C7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595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74615-D7C5-4A0C-AD31-0AD29DCB4C7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833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74615-D7C5-4A0C-AD31-0AD29DCB4C7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880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74615-D7C5-4A0C-AD31-0AD29DCB4C7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6440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74615-D7C5-4A0C-AD31-0AD29DCB4C7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911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74615-D7C5-4A0C-AD31-0AD29DCB4C7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119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74615-D7C5-4A0C-AD31-0AD29DCB4C7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6461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74615-D7C5-4A0C-AD31-0AD29DCB4C7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48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74615-D7C5-4A0C-AD31-0AD29DCB4C7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06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74615-D7C5-4A0C-AD31-0AD29DCB4C7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406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74615-D7C5-4A0C-AD31-0AD29DCB4C7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919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package" Target="../embeddings/Microsoft_Word_Document1.docx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package" Target="../embeddings/Microsoft_Word_Document.docx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2914D97-DF2D-40AC-9BAE-B9812E7CFAF4}"/>
              </a:ext>
            </a:extLst>
          </p:cNvPr>
          <p:cNvSpPr/>
          <p:nvPr userDrawn="1"/>
        </p:nvSpPr>
        <p:spPr>
          <a:xfrm>
            <a:off x="8217243" y="1122363"/>
            <a:ext cx="3015049" cy="38326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B157E2-2875-4043-9490-3DDEA9B57E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6027506" cy="2387600"/>
          </a:xfrm>
        </p:spPr>
        <p:txBody>
          <a:bodyPr anchor="t">
            <a:normAutofit/>
          </a:bodyPr>
          <a:lstStyle>
            <a:lvl1pPr algn="ctr">
              <a:defRPr sz="5000">
                <a:solidFill>
                  <a:schemeClr val="bg1"/>
                </a:solidFill>
                <a:latin typeface="BentonSans" panose="0200080304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87A8EB-5741-428E-8597-E883A968D9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602038"/>
            <a:ext cx="6027505" cy="165576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5BC84C4F-3AC9-4DD8-821B-7ADC0059F0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137" y="1585420"/>
            <a:ext cx="2187259" cy="29065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D791746-29B3-4989-B6DE-716F0A87FF5C}"/>
              </a:ext>
            </a:extLst>
          </p:cNvPr>
          <p:cNvSpPr txBox="1"/>
          <p:nvPr userDrawn="1"/>
        </p:nvSpPr>
        <p:spPr>
          <a:xfrm>
            <a:off x="771383" y="6221473"/>
            <a:ext cx="106492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Seeking Employment, Equality and Community for People with Developmental Disabilities   |   seeconline.org</a:t>
            </a:r>
          </a:p>
        </p:txBody>
      </p:sp>
    </p:spTree>
    <p:extLst>
      <p:ext uri="{BB962C8B-B14F-4D97-AF65-F5344CB8AC3E}">
        <p14:creationId xmlns:p14="http://schemas.microsoft.com/office/powerpoint/2010/main" val="3060761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5BAAE-4BF6-454F-B605-E0AF6940C4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t"/>
          <a:lstStyle>
            <a:lvl1pPr>
              <a:defRPr sz="3200">
                <a:solidFill>
                  <a:srgbClr val="12419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19E16B-F44A-4C78-A5E6-9BD4F188FF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E2FA24-7FC9-4FF5-B914-7A9976A419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12419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C49A7C9-DBD3-441F-93A0-E717B56CAB0C}"/>
              </a:ext>
            </a:extLst>
          </p:cNvPr>
          <p:cNvSpPr txBox="1">
            <a:spLocks/>
          </p:cNvSpPr>
          <p:nvPr userDrawn="1"/>
        </p:nvSpPr>
        <p:spPr>
          <a:xfrm>
            <a:off x="9411128" y="6311900"/>
            <a:ext cx="1315948" cy="3614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C40244D-A2A5-4AA7-8211-A8A589A22616}" type="slidenum">
              <a:rPr lang="en-US" smtClean="0">
                <a:solidFill>
                  <a:srgbClr val="124193"/>
                </a:solidFill>
              </a:rPr>
              <a:pPr/>
              <a:t>‹#›</a:t>
            </a:fld>
            <a:endParaRPr lang="en-US">
              <a:solidFill>
                <a:srgbClr val="124193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06886C2D-AF0E-40A8-9813-4530CD3EA75F}"/>
              </a:ext>
            </a:extLst>
          </p:cNvPr>
          <p:cNvSpPr txBox="1">
            <a:spLocks/>
          </p:cNvSpPr>
          <p:nvPr userDrawn="1"/>
        </p:nvSpPr>
        <p:spPr>
          <a:xfrm>
            <a:off x="2277010" y="6311900"/>
            <a:ext cx="7637980" cy="3544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24193"/>
                </a:solidFill>
              </a:rPr>
              <a:t>SEEC   |   Seeking Employment, Equality and Community for People with Developmental Disabilities   |   seeconline.org</a:t>
            </a:r>
          </a:p>
        </p:txBody>
      </p:sp>
    </p:spTree>
    <p:extLst>
      <p:ext uri="{BB962C8B-B14F-4D97-AF65-F5344CB8AC3E}">
        <p14:creationId xmlns:p14="http://schemas.microsoft.com/office/powerpoint/2010/main" val="4116350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2914D97-DF2D-40AC-9BAE-B9812E7CFAF4}"/>
              </a:ext>
            </a:extLst>
          </p:cNvPr>
          <p:cNvSpPr/>
          <p:nvPr userDrawn="1"/>
        </p:nvSpPr>
        <p:spPr>
          <a:xfrm>
            <a:off x="8217243" y="1122363"/>
            <a:ext cx="3015049" cy="38326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B157E2-2875-4043-9490-3DDEA9B57E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6027506" cy="2387600"/>
          </a:xfrm>
        </p:spPr>
        <p:txBody>
          <a:bodyPr anchor="t">
            <a:normAutofit/>
          </a:bodyPr>
          <a:lstStyle>
            <a:lvl1pPr algn="ctr">
              <a:defRPr sz="5000">
                <a:solidFill>
                  <a:schemeClr val="bg1"/>
                </a:solidFill>
                <a:latin typeface="BentonSans" panose="0200080304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87A8EB-5741-428E-8597-E883A968D9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602038"/>
            <a:ext cx="6027505" cy="165576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5BC84C4F-3AC9-4DD8-821B-7ADC0059F0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137" y="1585420"/>
            <a:ext cx="2187259" cy="29065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D791746-29B3-4989-B6DE-716F0A87FF5C}"/>
              </a:ext>
            </a:extLst>
          </p:cNvPr>
          <p:cNvSpPr txBox="1"/>
          <p:nvPr userDrawn="1"/>
        </p:nvSpPr>
        <p:spPr>
          <a:xfrm>
            <a:off x="771383" y="6221473"/>
            <a:ext cx="106492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Seeking Employment, Equality and Community for People with Developmental Disabilities   |   seeconline.org</a:t>
            </a:r>
          </a:p>
        </p:txBody>
      </p:sp>
    </p:spTree>
    <p:extLst>
      <p:ext uri="{BB962C8B-B14F-4D97-AF65-F5344CB8AC3E}">
        <p14:creationId xmlns:p14="http://schemas.microsoft.com/office/powerpoint/2010/main" val="3250241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57C63-1E98-4996-9042-710BBD5627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12419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D2AC2-8138-4582-B9FC-3D3764C28D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24193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E1E48BE-46E1-4CF9-B456-24C1C2520BEE}"/>
              </a:ext>
            </a:extLst>
          </p:cNvPr>
          <p:cNvSpPr txBox="1">
            <a:spLocks/>
          </p:cNvSpPr>
          <p:nvPr userDrawn="1"/>
        </p:nvSpPr>
        <p:spPr>
          <a:xfrm>
            <a:off x="8610600" y="6311900"/>
            <a:ext cx="1303493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FDF81D-6A34-4751-834A-8F2D8293618D}" type="datetimeFigureOut">
              <a:rPr lang="en-US" smtClean="0">
                <a:solidFill>
                  <a:srgbClr val="FFFFFF"/>
                </a:solidFill>
              </a:rPr>
              <a:pPr/>
              <a:t>7/18/2024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06FE7C6-D78F-4594-BD8D-EE9863CA341A}"/>
              </a:ext>
            </a:extLst>
          </p:cNvPr>
          <p:cNvSpPr txBox="1">
            <a:spLocks/>
          </p:cNvSpPr>
          <p:nvPr userDrawn="1"/>
        </p:nvSpPr>
        <p:spPr>
          <a:xfrm>
            <a:off x="2276113" y="6311900"/>
            <a:ext cx="7637980" cy="3544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24193"/>
                </a:solidFill>
              </a:rPr>
              <a:t>SEEC   |   Seeking Employment, Equality and Community for People with Developmental Disabilities   |   seeconline.org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BDA110D-EF9B-46B1-AB89-DDDFB2DE4421}"/>
              </a:ext>
            </a:extLst>
          </p:cNvPr>
          <p:cNvSpPr txBox="1">
            <a:spLocks/>
          </p:cNvSpPr>
          <p:nvPr userDrawn="1"/>
        </p:nvSpPr>
        <p:spPr>
          <a:xfrm>
            <a:off x="9262346" y="6300377"/>
            <a:ext cx="1315948" cy="3614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C40244D-A2A5-4AA7-8211-A8A589A22616}" type="slidenum">
              <a:rPr lang="en-US" smtClean="0">
                <a:solidFill>
                  <a:srgbClr val="124193"/>
                </a:solidFill>
              </a:rPr>
              <a:pPr/>
              <a:t>‹#›</a:t>
            </a:fld>
            <a:endParaRPr lang="en-US">
              <a:solidFill>
                <a:srgbClr val="124193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EA3556-9D94-4F10-B54A-ED78EC9DE7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7" y="365125"/>
            <a:ext cx="834063" cy="110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39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D92CF-896D-498D-AFF9-514155E8B7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9347" y="771473"/>
            <a:ext cx="9816601" cy="1170344"/>
          </a:xfrm>
        </p:spPr>
        <p:txBody>
          <a:bodyPr anchor="t">
            <a:normAutofit/>
          </a:bodyPr>
          <a:lstStyle>
            <a:lvl1pPr>
              <a:defRPr sz="4800">
                <a:solidFill>
                  <a:srgbClr val="12419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D5FFEF-D479-402B-82C3-38BAEC8132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49347" y="2360960"/>
            <a:ext cx="9816601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7D89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25193B38-56E4-421E-93A3-79C1E031360F}"/>
              </a:ext>
            </a:extLst>
          </p:cNvPr>
          <p:cNvSpPr txBox="1">
            <a:spLocks/>
          </p:cNvSpPr>
          <p:nvPr userDrawn="1"/>
        </p:nvSpPr>
        <p:spPr>
          <a:xfrm>
            <a:off x="8610600" y="6311900"/>
            <a:ext cx="1303493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FDF81D-6A34-4751-834A-8F2D8293618D}" type="datetimeFigureOut">
              <a:rPr lang="en-US" smtClean="0">
                <a:solidFill>
                  <a:srgbClr val="FFFFFF"/>
                </a:solidFill>
              </a:rPr>
              <a:pPr/>
              <a:t>7/18/2024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5906609-F1E5-46A3-A23B-A84A4F82B681}"/>
              </a:ext>
            </a:extLst>
          </p:cNvPr>
          <p:cNvSpPr txBox="1">
            <a:spLocks/>
          </p:cNvSpPr>
          <p:nvPr userDrawn="1"/>
        </p:nvSpPr>
        <p:spPr>
          <a:xfrm>
            <a:off x="2276113" y="6311900"/>
            <a:ext cx="7637980" cy="3544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24193"/>
                </a:solidFill>
              </a:rPr>
              <a:t>SEEC   |   Seeking Employment, Equality and Community for People with Developmental Disabilities   |   seeconline.org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2DB4267C-62F1-498F-A559-16E4D6B34076}"/>
              </a:ext>
            </a:extLst>
          </p:cNvPr>
          <p:cNvSpPr txBox="1">
            <a:spLocks/>
          </p:cNvSpPr>
          <p:nvPr userDrawn="1"/>
        </p:nvSpPr>
        <p:spPr>
          <a:xfrm>
            <a:off x="9359758" y="6301225"/>
            <a:ext cx="1315948" cy="3614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C40244D-A2A5-4AA7-8211-A8A589A22616}" type="slidenum">
              <a:rPr lang="en-US" smtClean="0">
                <a:solidFill>
                  <a:srgbClr val="124193"/>
                </a:solidFill>
              </a:rPr>
              <a:pPr/>
              <a:t>‹#›</a:t>
            </a:fld>
            <a:endParaRPr lang="en-US">
              <a:solidFill>
                <a:srgbClr val="124193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A64BF0-7B15-4B89-88DB-A7B0A5AD8A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46" y="5147352"/>
            <a:ext cx="1015126" cy="134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036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B3DA0-6A25-4730-A919-2323666F93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12419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403CA-A90F-4D20-9EA6-841F98B8F2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124193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2B90AAAE-D9AC-49B7-88B2-7807744409EF}"/>
              </a:ext>
            </a:extLst>
          </p:cNvPr>
          <p:cNvSpPr txBox="1">
            <a:spLocks/>
          </p:cNvSpPr>
          <p:nvPr userDrawn="1"/>
        </p:nvSpPr>
        <p:spPr>
          <a:xfrm>
            <a:off x="8610600" y="6311900"/>
            <a:ext cx="1303493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FDF81D-6A34-4751-834A-8F2D8293618D}" type="datetimeFigureOut">
              <a:rPr lang="en-US" smtClean="0">
                <a:solidFill>
                  <a:srgbClr val="FFFFFF"/>
                </a:solidFill>
              </a:rPr>
              <a:pPr/>
              <a:t>7/18/2024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ED3C8A6-2441-49C2-9474-8A9A10D284FD}"/>
              </a:ext>
            </a:extLst>
          </p:cNvPr>
          <p:cNvSpPr txBox="1">
            <a:spLocks/>
          </p:cNvSpPr>
          <p:nvPr userDrawn="1"/>
        </p:nvSpPr>
        <p:spPr>
          <a:xfrm>
            <a:off x="2277907" y="6351876"/>
            <a:ext cx="7637980" cy="3544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24193"/>
                </a:solidFill>
              </a:rPr>
              <a:t>SEEC   |   Seeking Employment, Equality and Community for People with Developmental Disabilities   |   seeconline.org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396B6D-A956-476A-B5EF-A5816EBCFE37}"/>
              </a:ext>
            </a:extLst>
          </p:cNvPr>
          <p:cNvSpPr txBox="1">
            <a:spLocks/>
          </p:cNvSpPr>
          <p:nvPr userDrawn="1"/>
        </p:nvSpPr>
        <p:spPr>
          <a:xfrm>
            <a:off x="10037852" y="6315621"/>
            <a:ext cx="1315948" cy="3614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C40244D-A2A5-4AA7-8211-A8A589A22616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Media Placeholder 19">
            <a:extLst>
              <a:ext uri="{FF2B5EF4-FFF2-40B4-BE49-F238E27FC236}">
                <a16:creationId xmlns:a16="http://schemas.microsoft.com/office/drawing/2014/main" id="{BBA67895-E29D-48BA-AC28-414FC77444E1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6915150" y="2260600"/>
            <a:ext cx="4438650" cy="3287713"/>
          </a:xfrm>
        </p:spPr>
        <p:txBody>
          <a:bodyPr/>
          <a:lstStyle/>
          <a:p>
            <a:r>
              <a:rPr lang="en-US"/>
              <a:t>Click icon to add media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6F390F-8CB6-4BF5-92D6-97F1D34531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7" y="365125"/>
            <a:ext cx="834063" cy="110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28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BF290-B8BF-4765-B9DB-B4DBC5F8FB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5914" y="365125"/>
            <a:ext cx="10009473" cy="1325563"/>
          </a:xfrm>
        </p:spPr>
        <p:txBody>
          <a:bodyPr/>
          <a:lstStyle>
            <a:lvl1pPr>
              <a:defRPr>
                <a:solidFill>
                  <a:srgbClr val="12419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4BC888-F209-44A8-B641-CF5EC4F3F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t">
            <a:normAutofit/>
          </a:bodyPr>
          <a:lstStyle>
            <a:lvl1pPr marL="0" indent="0">
              <a:buNone/>
              <a:defRPr sz="2800" b="1">
                <a:solidFill>
                  <a:srgbClr val="1241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A699F1-1B89-4E41-9BB8-5C57C10806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400">
                <a:solidFill>
                  <a:srgbClr val="124193"/>
                </a:solidFill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20411-D227-40E7-A2AE-4B2D82B6E4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t">
            <a:normAutofit/>
          </a:bodyPr>
          <a:lstStyle>
            <a:lvl1pPr marL="0" indent="0">
              <a:buNone/>
              <a:defRPr sz="2800" b="1">
                <a:solidFill>
                  <a:srgbClr val="1241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1DDF4E-2E36-49C7-A5E5-8415CB79BE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sz="2400">
                <a:solidFill>
                  <a:srgbClr val="124193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2EE05E-26E3-4B2F-B59F-E22F00618A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7" y="365125"/>
            <a:ext cx="834063" cy="110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33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35D78-B78B-45CE-80A9-F9F9FEC14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12419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48787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3E8B792-DAB0-400F-B3DE-B4C721F640D5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554712517"/>
              </p:ext>
            </p:extLst>
          </p:nvPr>
        </p:nvGraphicFramePr>
        <p:xfrm>
          <a:off x="733425" y="2502313"/>
          <a:ext cx="10603552" cy="3761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055275" imgH="2123801" progId="Word.Document.12">
                  <p:embed/>
                </p:oleObj>
              </mc:Choice>
              <mc:Fallback>
                <p:oleObj name="Document" r:id="rId2" imgW="6055275" imgH="2123801" progId="Word.Documen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B3E8B792-DAB0-400F-B3DE-B4C721F640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33425" y="2502313"/>
                        <a:ext cx="10603552" cy="37612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4950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B4A8C-7787-45D7-B757-2972B78AA0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>
            <a:lvl1pPr>
              <a:defRPr>
                <a:solidFill>
                  <a:srgbClr val="12419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96900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B0D36-0FC8-49AF-B15C-25F2040171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77010" y="457200"/>
            <a:ext cx="3932237" cy="1600200"/>
          </a:xfrm>
        </p:spPr>
        <p:txBody>
          <a:bodyPr anchor="t"/>
          <a:lstStyle>
            <a:lvl1pPr>
              <a:defRPr sz="3200">
                <a:solidFill>
                  <a:srgbClr val="12419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0C18AE-0F98-45CA-A41D-394CEACE76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77009" y="2097745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12419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9FD190B-7BD0-42D0-83CB-EE95E437846D}"/>
              </a:ext>
            </a:extLst>
          </p:cNvPr>
          <p:cNvSpPr txBox="1">
            <a:spLocks/>
          </p:cNvSpPr>
          <p:nvPr userDrawn="1"/>
        </p:nvSpPr>
        <p:spPr>
          <a:xfrm>
            <a:off x="9328935" y="6325742"/>
            <a:ext cx="1315948" cy="3614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C40244D-A2A5-4AA7-8211-A8A589A22616}" type="slidenum">
              <a:rPr lang="en-US" smtClean="0">
                <a:solidFill>
                  <a:srgbClr val="124193"/>
                </a:solidFill>
              </a:rPr>
              <a:pPr/>
              <a:t>‹#›</a:t>
            </a:fld>
            <a:endParaRPr lang="en-US">
              <a:solidFill>
                <a:srgbClr val="124193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D3B665E-D6C5-4C6D-BF1A-4AF710F36597}"/>
              </a:ext>
            </a:extLst>
          </p:cNvPr>
          <p:cNvSpPr txBox="1">
            <a:spLocks/>
          </p:cNvSpPr>
          <p:nvPr userDrawn="1"/>
        </p:nvSpPr>
        <p:spPr>
          <a:xfrm>
            <a:off x="2277010" y="6332696"/>
            <a:ext cx="7637980" cy="3544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24193"/>
                </a:solidFill>
              </a:rPr>
              <a:t>SEEC   |   Seeking Employment, Equality and Community for People with Developmental Disabilities   |   seeconline.org</a:t>
            </a:r>
          </a:p>
        </p:txBody>
      </p:sp>
    </p:spTree>
    <p:extLst>
      <p:ext uri="{BB962C8B-B14F-4D97-AF65-F5344CB8AC3E}">
        <p14:creationId xmlns:p14="http://schemas.microsoft.com/office/powerpoint/2010/main" val="3151727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57C63-1E98-4996-9042-710BBD5627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12419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D2AC2-8138-4582-B9FC-3D3764C28D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24193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E1E48BE-46E1-4CF9-B456-24C1C2520BEE}"/>
              </a:ext>
            </a:extLst>
          </p:cNvPr>
          <p:cNvSpPr txBox="1">
            <a:spLocks/>
          </p:cNvSpPr>
          <p:nvPr userDrawn="1"/>
        </p:nvSpPr>
        <p:spPr>
          <a:xfrm>
            <a:off x="8610600" y="6311900"/>
            <a:ext cx="1303493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FDF81D-6A34-4751-834A-8F2D8293618D}" type="datetimeFigureOut">
              <a:rPr lang="en-US" smtClean="0">
                <a:solidFill>
                  <a:srgbClr val="FFFFFF"/>
                </a:solidFill>
              </a:rPr>
              <a:pPr/>
              <a:t>7/18/2024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06FE7C6-D78F-4594-BD8D-EE9863CA341A}"/>
              </a:ext>
            </a:extLst>
          </p:cNvPr>
          <p:cNvSpPr txBox="1">
            <a:spLocks/>
          </p:cNvSpPr>
          <p:nvPr userDrawn="1"/>
        </p:nvSpPr>
        <p:spPr>
          <a:xfrm>
            <a:off x="2276113" y="6311900"/>
            <a:ext cx="7637980" cy="3544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24193"/>
                </a:solidFill>
              </a:rPr>
              <a:t>SEEC   |   Seeking Employment, Equality and Community for People with Developmental Disabilities   |   seeconline.org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BDA110D-EF9B-46B1-AB89-DDDFB2DE4421}"/>
              </a:ext>
            </a:extLst>
          </p:cNvPr>
          <p:cNvSpPr txBox="1">
            <a:spLocks/>
          </p:cNvSpPr>
          <p:nvPr userDrawn="1"/>
        </p:nvSpPr>
        <p:spPr>
          <a:xfrm>
            <a:off x="9262346" y="6300377"/>
            <a:ext cx="1315948" cy="3614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C40244D-A2A5-4AA7-8211-A8A589A22616}" type="slidenum">
              <a:rPr lang="en-US" smtClean="0">
                <a:solidFill>
                  <a:srgbClr val="124193"/>
                </a:solidFill>
              </a:rPr>
              <a:pPr/>
              <a:t>‹#›</a:t>
            </a:fld>
            <a:endParaRPr lang="en-US">
              <a:solidFill>
                <a:srgbClr val="124193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EA3556-9D94-4F10-B54A-ED78EC9DE7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7" y="365125"/>
            <a:ext cx="834063" cy="110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061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5BAAE-4BF6-454F-B605-E0AF6940C4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t"/>
          <a:lstStyle>
            <a:lvl1pPr>
              <a:defRPr sz="3200">
                <a:solidFill>
                  <a:srgbClr val="12419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19E16B-F44A-4C78-A5E6-9BD4F188FF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E2FA24-7FC9-4FF5-B914-7A9976A419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12419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C49A7C9-DBD3-441F-93A0-E717B56CAB0C}"/>
              </a:ext>
            </a:extLst>
          </p:cNvPr>
          <p:cNvSpPr txBox="1">
            <a:spLocks/>
          </p:cNvSpPr>
          <p:nvPr userDrawn="1"/>
        </p:nvSpPr>
        <p:spPr>
          <a:xfrm>
            <a:off x="9411128" y="6311900"/>
            <a:ext cx="1315948" cy="3614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C40244D-A2A5-4AA7-8211-A8A589A22616}" type="slidenum">
              <a:rPr lang="en-US" smtClean="0">
                <a:solidFill>
                  <a:srgbClr val="124193"/>
                </a:solidFill>
              </a:rPr>
              <a:pPr/>
              <a:t>‹#›</a:t>
            </a:fld>
            <a:endParaRPr lang="en-US">
              <a:solidFill>
                <a:srgbClr val="124193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06886C2D-AF0E-40A8-9813-4530CD3EA75F}"/>
              </a:ext>
            </a:extLst>
          </p:cNvPr>
          <p:cNvSpPr txBox="1">
            <a:spLocks/>
          </p:cNvSpPr>
          <p:nvPr userDrawn="1"/>
        </p:nvSpPr>
        <p:spPr>
          <a:xfrm>
            <a:off x="2277010" y="6311900"/>
            <a:ext cx="7637980" cy="3544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24193"/>
                </a:solidFill>
              </a:rPr>
              <a:t>SEEC   |   Seeking Employment, Equality and Community for People with Developmental Disabilities   |   seeconline.org</a:t>
            </a:r>
          </a:p>
        </p:txBody>
      </p:sp>
    </p:spTree>
    <p:extLst>
      <p:ext uri="{BB962C8B-B14F-4D97-AF65-F5344CB8AC3E}">
        <p14:creationId xmlns:p14="http://schemas.microsoft.com/office/powerpoint/2010/main" val="42922802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5">
            <a:extLst>
              <a:ext uri="{FF2B5EF4-FFF2-40B4-BE49-F238E27FC236}">
                <a16:creationId xmlns:a16="http://schemas.microsoft.com/office/drawing/2014/main" id="{BFAC141F-0563-4715-A9BD-F14BD6A8CDF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065C6EA-34ED-4814-8CED-20B5052A8279}" type="slidenum"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89A5F6-B341-4603-9579-06557F6296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8078" y="1787055"/>
            <a:ext cx="8518922" cy="1590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Holder 2">
            <a:extLst>
              <a:ext uri="{FF2B5EF4-FFF2-40B4-BE49-F238E27FC236}">
                <a16:creationId xmlns:a16="http://schemas.microsoft.com/office/drawing/2014/main" id="{E1C1748A-83D7-44FE-ACDF-0B6758A832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03999" y="262061"/>
            <a:ext cx="9908288" cy="6093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48211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D92CF-896D-498D-AFF9-514155E8B7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9347" y="771473"/>
            <a:ext cx="9816601" cy="1170344"/>
          </a:xfrm>
        </p:spPr>
        <p:txBody>
          <a:bodyPr anchor="t">
            <a:normAutofit/>
          </a:bodyPr>
          <a:lstStyle>
            <a:lvl1pPr>
              <a:defRPr sz="4800">
                <a:solidFill>
                  <a:srgbClr val="12419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D5FFEF-D479-402B-82C3-38BAEC8132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49347" y="2360960"/>
            <a:ext cx="9816601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7D89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25193B38-56E4-421E-93A3-79C1E031360F}"/>
              </a:ext>
            </a:extLst>
          </p:cNvPr>
          <p:cNvSpPr txBox="1">
            <a:spLocks/>
          </p:cNvSpPr>
          <p:nvPr userDrawn="1"/>
        </p:nvSpPr>
        <p:spPr>
          <a:xfrm>
            <a:off x="8610600" y="6311900"/>
            <a:ext cx="1303493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FDF81D-6A34-4751-834A-8F2D8293618D}" type="datetimeFigureOut">
              <a:rPr lang="en-US" smtClean="0">
                <a:solidFill>
                  <a:srgbClr val="FFFFFF"/>
                </a:solidFill>
              </a:rPr>
              <a:pPr/>
              <a:t>7/18/2024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5906609-F1E5-46A3-A23B-A84A4F82B681}"/>
              </a:ext>
            </a:extLst>
          </p:cNvPr>
          <p:cNvSpPr txBox="1">
            <a:spLocks/>
          </p:cNvSpPr>
          <p:nvPr userDrawn="1"/>
        </p:nvSpPr>
        <p:spPr>
          <a:xfrm>
            <a:off x="2276113" y="6311900"/>
            <a:ext cx="7637980" cy="3544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24193"/>
                </a:solidFill>
              </a:rPr>
              <a:t>SEEC   |   Seeking Employment, Equality and Community for People with Developmental Disabilities   |   seeconline.org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2DB4267C-62F1-498F-A559-16E4D6B34076}"/>
              </a:ext>
            </a:extLst>
          </p:cNvPr>
          <p:cNvSpPr txBox="1">
            <a:spLocks/>
          </p:cNvSpPr>
          <p:nvPr userDrawn="1"/>
        </p:nvSpPr>
        <p:spPr>
          <a:xfrm>
            <a:off x="9359758" y="6301225"/>
            <a:ext cx="1315948" cy="3614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C40244D-A2A5-4AA7-8211-A8A589A22616}" type="slidenum">
              <a:rPr lang="en-US" smtClean="0">
                <a:solidFill>
                  <a:srgbClr val="124193"/>
                </a:solidFill>
              </a:rPr>
              <a:pPr/>
              <a:t>‹#›</a:t>
            </a:fld>
            <a:endParaRPr lang="en-US">
              <a:solidFill>
                <a:srgbClr val="124193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A64BF0-7B15-4B89-88DB-A7B0A5AD8A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46" y="5147352"/>
            <a:ext cx="1015126" cy="134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70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B3DA0-6A25-4730-A919-2323666F93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12419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403CA-A90F-4D20-9EA6-841F98B8F2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124193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2B90AAAE-D9AC-49B7-88B2-7807744409EF}"/>
              </a:ext>
            </a:extLst>
          </p:cNvPr>
          <p:cNvSpPr txBox="1">
            <a:spLocks/>
          </p:cNvSpPr>
          <p:nvPr userDrawn="1"/>
        </p:nvSpPr>
        <p:spPr>
          <a:xfrm>
            <a:off x="8610600" y="6311900"/>
            <a:ext cx="1303493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FDF81D-6A34-4751-834A-8F2D8293618D}" type="datetimeFigureOut">
              <a:rPr lang="en-US" smtClean="0">
                <a:solidFill>
                  <a:srgbClr val="FFFFFF"/>
                </a:solidFill>
              </a:rPr>
              <a:pPr/>
              <a:t>7/18/2024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ED3C8A6-2441-49C2-9474-8A9A10D284FD}"/>
              </a:ext>
            </a:extLst>
          </p:cNvPr>
          <p:cNvSpPr txBox="1">
            <a:spLocks/>
          </p:cNvSpPr>
          <p:nvPr userDrawn="1"/>
        </p:nvSpPr>
        <p:spPr>
          <a:xfrm>
            <a:off x="2277907" y="6351876"/>
            <a:ext cx="7637980" cy="3544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24193"/>
                </a:solidFill>
              </a:rPr>
              <a:t>SEEC   |   Seeking Employment, Equality and Community for People with Developmental Disabilities   |   seeconline.org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396B6D-A956-476A-B5EF-A5816EBCFE37}"/>
              </a:ext>
            </a:extLst>
          </p:cNvPr>
          <p:cNvSpPr txBox="1">
            <a:spLocks/>
          </p:cNvSpPr>
          <p:nvPr userDrawn="1"/>
        </p:nvSpPr>
        <p:spPr>
          <a:xfrm>
            <a:off x="10037852" y="6315621"/>
            <a:ext cx="1315948" cy="3614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C40244D-A2A5-4AA7-8211-A8A589A22616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Media Placeholder 19">
            <a:extLst>
              <a:ext uri="{FF2B5EF4-FFF2-40B4-BE49-F238E27FC236}">
                <a16:creationId xmlns:a16="http://schemas.microsoft.com/office/drawing/2014/main" id="{BBA67895-E29D-48BA-AC28-414FC77444E1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6915150" y="2260600"/>
            <a:ext cx="4438650" cy="3287713"/>
          </a:xfrm>
        </p:spPr>
        <p:txBody>
          <a:bodyPr/>
          <a:lstStyle/>
          <a:p>
            <a:r>
              <a:rPr lang="en-US"/>
              <a:t>Click icon to add media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6F390F-8CB6-4BF5-92D6-97F1D34531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7" y="365125"/>
            <a:ext cx="834063" cy="110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17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BF290-B8BF-4765-B9DB-B4DBC5F8FB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5914" y="365125"/>
            <a:ext cx="10009473" cy="1325563"/>
          </a:xfrm>
        </p:spPr>
        <p:txBody>
          <a:bodyPr/>
          <a:lstStyle>
            <a:lvl1pPr>
              <a:defRPr>
                <a:solidFill>
                  <a:srgbClr val="12419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4BC888-F209-44A8-B641-CF5EC4F3F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t">
            <a:normAutofit/>
          </a:bodyPr>
          <a:lstStyle>
            <a:lvl1pPr marL="0" indent="0">
              <a:buNone/>
              <a:defRPr sz="2800" b="1">
                <a:solidFill>
                  <a:srgbClr val="1241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A699F1-1B89-4E41-9BB8-5C57C10806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400">
                <a:solidFill>
                  <a:srgbClr val="124193"/>
                </a:solidFill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20411-D227-40E7-A2AE-4B2D82B6E4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t">
            <a:normAutofit/>
          </a:bodyPr>
          <a:lstStyle>
            <a:lvl1pPr marL="0" indent="0">
              <a:buNone/>
              <a:defRPr sz="2800" b="1">
                <a:solidFill>
                  <a:srgbClr val="1241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1DDF4E-2E36-49C7-A5E5-8415CB79BE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sz="2400">
                <a:solidFill>
                  <a:srgbClr val="124193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2EE05E-26E3-4B2F-B59F-E22F00618A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7" y="365125"/>
            <a:ext cx="834063" cy="110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578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35D78-B78B-45CE-80A9-F9F9FEC14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12419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7668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3E8B792-DAB0-400F-B3DE-B4C721F640D5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554712517"/>
              </p:ext>
            </p:extLst>
          </p:nvPr>
        </p:nvGraphicFramePr>
        <p:xfrm>
          <a:off x="733425" y="2502313"/>
          <a:ext cx="10603552" cy="3761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055275" imgH="2123801" progId="Word.Document.12">
                  <p:embed/>
                </p:oleObj>
              </mc:Choice>
              <mc:Fallback>
                <p:oleObj name="Document" r:id="rId2" imgW="6055275" imgH="2123801" progId="Word.Documen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B3E8B792-DAB0-400F-B3DE-B4C721F640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33425" y="2502313"/>
                        <a:ext cx="10603552" cy="37612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05823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B4A8C-7787-45D7-B757-2972B78AA0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>
            <a:lvl1pPr>
              <a:defRPr>
                <a:solidFill>
                  <a:srgbClr val="12419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44782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B0D36-0FC8-49AF-B15C-25F2040171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77010" y="457200"/>
            <a:ext cx="3932237" cy="1600200"/>
          </a:xfrm>
        </p:spPr>
        <p:txBody>
          <a:bodyPr anchor="t"/>
          <a:lstStyle>
            <a:lvl1pPr>
              <a:defRPr sz="3200">
                <a:solidFill>
                  <a:srgbClr val="12419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0C18AE-0F98-45CA-A41D-394CEACE76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77009" y="2097745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12419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9FD190B-7BD0-42D0-83CB-EE95E437846D}"/>
              </a:ext>
            </a:extLst>
          </p:cNvPr>
          <p:cNvSpPr txBox="1">
            <a:spLocks/>
          </p:cNvSpPr>
          <p:nvPr userDrawn="1"/>
        </p:nvSpPr>
        <p:spPr>
          <a:xfrm>
            <a:off x="9328935" y="6325742"/>
            <a:ext cx="1315948" cy="3614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C40244D-A2A5-4AA7-8211-A8A589A22616}" type="slidenum">
              <a:rPr lang="en-US" smtClean="0">
                <a:solidFill>
                  <a:srgbClr val="124193"/>
                </a:solidFill>
              </a:rPr>
              <a:pPr/>
              <a:t>‹#›</a:t>
            </a:fld>
            <a:endParaRPr lang="en-US">
              <a:solidFill>
                <a:srgbClr val="124193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D3B665E-D6C5-4C6D-BF1A-4AF710F36597}"/>
              </a:ext>
            </a:extLst>
          </p:cNvPr>
          <p:cNvSpPr txBox="1">
            <a:spLocks/>
          </p:cNvSpPr>
          <p:nvPr userDrawn="1"/>
        </p:nvSpPr>
        <p:spPr>
          <a:xfrm>
            <a:off x="2277010" y="6332696"/>
            <a:ext cx="7637980" cy="3544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24193"/>
                </a:solidFill>
              </a:rPr>
              <a:t>SEEC   |   Seeking Employment, Equality and Community for People with Developmental Disabilities   |   seeconline.org</a:t>
            </a:r>
          </a:p>
        </p:txBody>
      </p:sp>
    </p:spTree>
    <p:extLst>
      <p:ext uri="{BB962C8B-B14F-4D97-AF65-F5344CB8AC3E}">
        <p14:creationId xmlns:p14="http://schemas.microsoft.com/office/powerpoint/2010/main" val="3904015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81C41D-FB23-442E-8F86-61F2D311F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8930" y="256525"/>
            <a:ext cx="98948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C7567B-8131-45B9-A9C6-2B5DE56C8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89F11F6-EBC5-4D9D-9E26-0C3A0E5FE588}"/>
              </a:ext>
            </a:extLst>
          </p:cNvPr>
          <p:cNvGrpSpPr/>
          <p:nvPr userDrawn="1"/>
        </p:nvGrpSpPr>
        <p:grpSpPr>
          <a:xfrm>
            <a:off x="11170063" y="6151080"/>
            <a:ext cx="1402213" cy="794579"/>
            <a:chOff x="10800015" y="5903229"/>
            <a:chExt cx="1885278" cy="1068313"/>
          </a:xfrm>
        </p:grpSpPr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1BDFCB9A-0FE1-4359-BA70-0D40D08CE24B}"/>
                </a:ext>
              </a:extLst>
            </p:cNvPr>
            <p:cNvSpPr/>
            <p:nvPr userDrawn="1"/>
          </p:nvSpPr>
          <p:spPr>
            <a:xfrm rot="8142295">
              <a:off x="11075650" y="6154200"/>
              <a:ext cx="1609643" cy="817342"/>
            </a:xfrm>
            <a:prstGeom prst="triangle">
              <a:avLst/>
            </a:prstGeom>
            <a:solidFill>
              <a:srgbClr val="008B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C63AF8EE-B641-4177-8B1A-A7D35A4A34D5}"/>
                </a:ext>
              </a:extLst>
            </p:cNvPr>
            <p:cNvSpPr/>
            <p:nvPr userDrawn="1"/>
          </p:nvSpPr>
          <p:spPr>
            <a:xfrm rot="8142295">
              <a:off x="10800015" y="5903229"/>
              <a:ext cx="1609643" cy="817342"/>
            </a:xfrm>
            <a:prstGeom prst="triangle">
              <a:avLst/>
            </a:prstGeom>
            <a:solidFill>
              <a:srgbClr val="1241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8936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6" r:id="rId9"/>
    <p:sldLayoutId id="214748365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24193"/>
          </a:solidFill>
          <a:latin typeface="BentonSans" panose="02000803040000020004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24193"/>
          </a:solidFill>
          <a:latin typeface="Roboto" pitchFamily="2" charset="0"/>
          <a:ea typeface="Roboto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81C41D-FB23-442E-8F86-61F2D311F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8930" y="256525"/>
            <a:ext cx="98948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C7567B-8131-45B9-A9C6-2B5DE56C8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89F11F6-EBC5-4D9D-9E26-0C3A0E5FE588}"/>
              </a:ext>
            </a:extLst>
          </p:cNvPr>
          <p:cNvGrpSpPr/>
          <p:nvPr userDrawn="1"/>
        </p:nvGrpSpPr>
        <p:grpSpPr>
          <a:xfrm>
            <a:off x="11170063" y="6151080"/>
            <a:ext cx="1402213" cy="794579"/>
            <a:chOff x="10800015" y="5903229"/>
            <a:chExt cx="1885278" cy="1068313"/>
          </a:xfrm>
        </p:grpSpPr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1BDFCB9A-0FE1-4359-BA70-0D40D08CE24B}"/>
                </a:ext>
              </a:extLst>
            </p:cNvPr>
            <p:cNvSpPr/>
            <p:nvPr userDrawn="1"/>
          </p:nvSpPr>
          <p:spPr>
            <a:xfrm rot="8142295">
              <a:off x="11075650" y="6154200"/>
              <a:ext cx="1609643" cy="817342"/>
            </a:xfrm>
            <a:prstGeom prst="triangle">
              <a:avLst/>
            </a:prstGeom>
            <a:solidFill>
              <a:srgbClr val="008B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C63AF8EE-B641-4177-8B1A-A7D35A4A34D5}"/>
                </a:ext>
              </a:extLst>
            </p:cNvPr>
            <p:cNvSpPr/>
            <p:nvPr userDrawn="1"/>
          </p:nvSpPr>
          <p:spPr>
            <a:xfrm rot="8142295">
              <a:off x="10800015" y="5903229"/>
              <a:ext cx="1609643" cy="817342"/>
            </a:xfrm>
            <a:prstGeom prst="triangle">
              <a:avLst/>
            </a:prstGeom>
            <a:solidFill>
              <a:srgbClr val="1241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16823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24193"/>
          </a:solidFill>
          <a:latin typeface="BentonSans" panose="02000803040000020004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24193"/>
          </a:solidFill>
          <a:latin typeface="Roboto" pitchFamily="2" charset="0"/>
          <a:ea typeface="Roboto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diamart.com/proddetail/magnifying-lens-21505020130.html" TargetMode="External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ogosmarcas.net/google-logo/" TargetMode="External"/><Relationship Id="rId5" Type="http://schemas.openxmlformats.org/officeDocument/2006/relationships/image" Target="../media/image30.png"/><Relationship Id="rId4" Type="http://schemas.openxmlformats.org/officeDocument/2006/relationships/hyperlink" Target="https://logosmarcas.net/linkedin-logo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E7iBH4Y51Y?feature=oembed" TargetMode="Externa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aptrinhx.com/the-4-critical-questions-to-ask-remote-employees-129045408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sblanks@seeconline.org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hyperlink" Target="https://www.linkedin.com/in/steve-blanks-5a16474/details/skills/?detailScreenTabIndex=0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Curious-Mind-Secret-Bigger-Life/dp/1476730776" TargetMode="External"/><Relationship Id="rId7" Type="http://schemas.openxmlformats.org/officeDocument/2006/relationships/hyperlink" Target="https://a.co/d/2g9g09J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mazon.com/dp/0978440749?k=coaching%20habit&amp;ref_=nb_sb_ss_w_scx-ent-pd-bk-d_l_k0_1_14&amp;crid=23VZICJS9MCOB&amp;sprefix=coaching%20habit" TargetMode="External"/><Relationship Id="rId5" Type="http://schemas.openxmlformats.org/officeDocument/2006/relationships/hyperlink" Target="https://www.amazon.com/dp/1523092629?k=humble%20inquiry&amp;ref_=nb_sb_ss_w_scx-ent-pd-bk-d_l_k0_1_9&amp;crid=31SWX6TTS07R3&amp;sprefix=humble%20in" TargetMode="External"/><Relationship Id="rId4" Type="http://schemas.openxmlformats.org/officeDocument/2006/relationships/hyperlink" Target="https://www.amazon.com/Seek-Curiosity-Transform-Change-World/dp/153874080X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a.co/d/9DVZNka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ncrtm.ed.gov/sites/default/files/library/582/413.004B.pdf" TargetMode="External"/><Relationship Id="rId4" Type="http://schemas.openxmlformats.org/officeDocument/2006/relationships/hyperlink" Target="https://www.easterseals.com/southerncal/shared-components/document-library/workfirst-transition-project/job-analysis-record-jar.pdf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8.sv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2.svg"/><Relationship Id="rId10" Type="http://schemas.openxmlformats.org/officeDocument/2006/relationships/image" Target="../media/image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6.sv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strengthleader.com/back-to-the-business-basics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oonlibrary.org/2020/01/21/curious-george-my-senses-celebration/" TargetMode="External"/><Relationship Id="rId5" Type="http://schemas.openxmlformats.org/officeDocument/2006/relationships/image" Target="../media/image17.png"/><Relationship Id="rId4" Type="http://schemas.openxmlformats.org/officeDocument/2006/relationships/hyperlink" Target="https://www.artstation.com/artwork/Kay5JB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I5M7dAAQi4?feature=oembed" TargetMode="Externa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2FF34B-4017-4A8E-B678-E5767CA95A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234" y="1041400"/>
            <a:ext cx="7141603" cy="2387600"/>
          </a:xfrm>
        </p:spPr>
        <p:txBody>
          <a:bodyPr/>
          <a:lstStyle/>
          <a:p>
            <a:r>
              <a:rPr lang="en-US" dirty="0"/>
              <a:t>Sample Title Page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26EBC27-6BB4-4731-9113-182E37B3E9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2425" y="1803000"/>
            <a:ext cx="7753328" cy="2969025"/>
          </a:xfrm>
        </p:spPr>
        <p:txBody>
          <a:bodyPr vert="horz" lIns="91440" tIns="45720" rIns="91440" bIns="45720" rtlCol="0" anchor="t">
            <a:normAutofit fontScale="40000" lnSpcReduction="20000"/>
          </a:bodyPr>
          <a:lstStyle/>
          <a:p>
            <a:pPr>
              <a:lnSpc>
                <a:spcPct val="120000"/>
              </a:lnSpc>
            </a:pPr>
            <a:r>
              <a:rPr lang="en-US" sz="8000" dirty="0">
                <a:solidFill>
                  <a:schemeClr val="tx1"/>
                </a:solidFill>
              </a:rPr>
              <a:t>Employer Engagement Webinar Series</a:t>
            </a:r>
          </a:p>
          <a:p>
            <a:pPr>
              <a:lnSpc>
                <a:spcPct val="120000"/>
              </a:lnSpc>
            </a:pPr>
            <a:r>
              <a:rPr lang="en-US" sz="7400" dirty="0">
                <a:solidFill>
                  <a:schemeClr val="tx1"/>
                </a:solidFill>
              </a:rPr>
              <a:t>2. Consideration – Deepening the Employer Relationship</a:t>
            </a:r>
            <a:br>
              <a:rPr lang="en-US" sz="8000" dirty="0">
                <a:solidFill>
                  <a:schemeClr val="tx1"/>
                </a:solidFill>
              </a:rPr>
            </a:br>
            <a:endParaRPr lang="en-US" sz="800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5000" dirty="0">
                <a:solidFill>
                  <a:schemeClr val="tx1"/>
                </a:solidFill>
              </a:rPr>
              <a:t>Kentucky Employment First</a:t>
            </a:r>
          </a:p>
          <a:p>
            <a:pPr>
              <a:lnSpc>
                <a:spcPct val="120000"/>
              </a:lnSpc>
            </a:pPr>
            <a:r>
              <a:rPr lang="en-US" sz="4500" b="0" i="1" dirty="0">
                <a:solidFill>
                  <a:schemeClr val="tx1"/>
                </a:solidFill>
              </a:rPr>
              <a:t>July 18, 2024</a:t>
            </a:r>
          </a:p>
        </p:txBody>
      </p:sp>
    </p:spTree>
    <p:extLst>
      <p:ext uri="{BB962C8B-B14F-4D97-AF65-F5344CB8AC3E}">
        <p14:creationId xmlns:p14="http://schemas.microsoft.com/office/powerpoint/2010/main" val="2169363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with text and images">
            <a:extLst>
              <a:ext uri="{FF2B5EF4-FFF2-40B4-BE49-F238E27FC236}">
                <a16:creationId xmlns:a16="http://schemas.microsoft.com/office/drawing/2014/main" id="{2A761878-2302-D0E8-3179-09C63F99DF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551"/>
          <a:stretch/>
        </p:blipFill>
        <p:spPr>
          <a:xfrm>
            <a:off x="6208203" y="1053436"/>
            <a:ext cx="5459321" cy="5548039"/>
          </a:xfrm>
          <a:prstGeom prst="rect">
            <a:avLst/>
          </a:prstGeom>
        </p:spPr>
      </p:pic>
      <p:pic>
        <p:nvPicPr>
          <p:cNvPr id="6" name="Picture 5" descr="A poster of a mindful mindset">
            <a:extLst>
              <a:ext uri="{FF2B5EF4-FFF2-40B4-BE49-F238E27FC236}">
                <a16:creationId xmlns:a16="http://schemas.microsoft.com/office/drawing/2014/main" id="{49166126-DBC0-E640-C931-982F4560B4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3779"/>
          <a:stretch/>
        </p:blipFill>
        <p:spPr>
          <a:xfrm>
            <a:off x="308991" y="256525"/>
            <a:ext cx="5674808" cy="48906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F5586E-4C35-B8E4-C11F-15E51F962182}"/>
              </a:ext>
            </a:extLst>
          </p:cNvPr>
          <p:cNvSpPr txBox="1"/>
          <p:nvPr/>
        </p:nvSpPr>
        <p:spPr>
          <a:xfrm>
            <a:off x="308991" y="6232143"/>
            <a:ext cx="57870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i="1" dirty="0"/>
              <a:t>https://masterpieceleader.com/tag/humble-inquiry/</a:t>
            </a:r>
          </a:p>
        </p:txBody>
      </p:sp>
    </p:spTree>
    <p:extLst>
      <p:ext uri="{BB962C8B-B14F-4D97-AF65-F5344CB8AC3E}">
        <p14:creationId xmlns:p14="http://schemas.microsoft.com/office/powerpoint/2010/main" val="2551785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368FE-8517-19FC-4C8C-6F1C66CB3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Out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01A4F-61FE-1788-566F-19702DBEE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579" y="1661094"/>
            <a:ext cx="8999520" cy="4095469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3600" dirty="0"/>
              <a:t>Discuss questions you have/might ask to build rapport, get behind the scenes, to understand the business basics, and better understand their workforce needs</a:t>
            </a:r>
            <a:br>
              <a:rPr lang="en-US" sz="3600" dirty="0"/>
            </a:br>
            <a:r>
              <a:rPr lang="en-US" sz="3600" dirty="0"/>
              <a:t>AND deepen the connection!</a:t>
            </a:r>
          </a:p>
        </p:txBody>
      </p:sp>
      <p:pic>
        <p:nvPicPr>
          <p:cNvPr id="7" name="Graphic 6" descr="Questions with solid fill">
            <a:extLst>
              <a:ext uri="{FF2B5EF4-FFF2-40B4-BE49-F238E27FC236}">
                <a16:creationId xmlns:a16="http://schemas.microsoft.com/office/drawing/2014/main" id="{8628EBEB-641A-32D1-BB50-F6229CA0BB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91306" y="2337954"/>
            <a:ext cx="1537115" cy="153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61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5A199-03D4-0A94-DF55-221D12CF0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74C65-6281-F74E-49EF-32298D52C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8565" y="1818571"/>
            <a:ext cx="10515600" cy="4433230"/>
          </a:xfrm>
        </p:spPr>
        <p:txBody>
          <a:bodyPr/>
          <a:lstStyle/>
          <a:p>
            <a:r>
              <a:rPr lang="en-US" dirty="0"/>
              <a:t>How did you get into this business/industry? (and maybe why?)</a:t>
            </a:r>
          </a:p>
          <a:p>
            <a:r>
              <a:rPr lang="en-US" dirty="0"/>
              <a:t>How did the business start?</a:t>
            </a:r>
          </a:p>
          <a:p>
            <a:r>
              <a:rPr lang="en-US" dirty="0"/>
              <a:t>What are your business’ challenges, “pain points”?</a:t>
            </a:r>
          </a:p>
          <a:p>
            <a:r>
              <a:rPr lang="en-US" dirty="0"/>
              <a:t>What does the business look like in 5, 10 years?</a:t>
            </a:r>
          </a:p>
          <a:p>
            <a:r>
              <a:rPr lang="en-US" dirty="0"/>
              <a:t>How do you find good talent?</a:t>
            </a:r>
          </a:p>
          <a:p>
            <a:r>
              <a:rPr lang="en-US" dirty="0"/>
              <a:t>What makes a good employee at your business?</a:t>
            </a:r>
          </a:p>
          <a:p>
            <a:r>
              <a:rPr lang="en-US" dirty="0"/>
              <a:t>How do you ensure talent grows and stays at your business?</a:t>
            </a:r>
          </a:p>
        </p:txBody>
      </p:sp>
    </p:spTree>
    <p:extLst>
      <p:ext uri="{BB962C8B-B14F-4D97-AF65-F5344CB8AC3E}">
        <p14:creationId xmlns:p14="http://schemas.microsoft.com/office/powerpoint/2010/main" val="4210051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512B6-57A5-09FB-FEC9-AA30F7B8A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80" y="2766217"/>
            <a:ext cx="2408532" cy="1325563"/>
          </a:xfrm>
        </p:spPr>
        <p:txBody>
          <a:bodyPr/>
          <a:lstStyle/>
          <a:p>
            <a:r>
              <a:rPr lang="en-US" dirty="0"/>
              <a:t>Humble Inquiry</a:t>
            </a:r>
          </a:p>
        </p:txBody>
      </p:sp>
      <p:pic>
        <p:nvPicPr>
          <p:cNvPr id="4" name="Picture 3" descr="A diagram of about the 4 types of question types based on Humble Inquiry framework">
            <a:extLst>
              <a:ext uri="{FF2B5EF4-FFF2-40B4-BE49-F238E27FC236}">
                <a16:creationId xmlns:a16="http://schemas.microsoft.com/office/drawing/2014/main" id="{9C375658-2806-4EEC-957F-CAA550D97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112" y="133035"/>
            <a:ext cx="8789233" cy="6591925"/>
          </a:xfrm>
          <a:prstGeom prst="rect">
            <a:avLst/>
          </a:prstGeom>
        </p:spPr>
      </p:pic>
      <p:pic>
        <p:nvPicPr>
          <p:cNvPr id="3" name="Picture 2" descr="A book cover with two people of the book Humble Inquiry">
            <a:extLst>
              <a:ext uri="{FF2B5EF4-FFF2-40B4-BE49-F238E27FC236}">
                <a16:creationId xmlns:a16="http://schemas.microsoft.com/office/drawing/2014/main" id="{9DFBF99F-60E8-0447-2246-C2DA84384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80" y="2270234"/>
            <a:ext cx="2040058" cy="315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635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EDEBA-75DF-6FC8-2E03-33CE4FE48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6162" y="2432167"/>
            <a:ext cx="2139676" cy="1325563"/>
          </a:xfrm>
        </p:spPr>
        <p:txBody>
          <a:bodyPr/>
          <a:lstStyle/>
          <a:p>
            <a:r>
              <a:rPr lang="en-US" dirty="0"/>
              <a:t>Break</a:t>
            </a:r>
          </a:p>
        </p:txBody>
      </p:sp>
    </p:spTree>
    <p:extLst>
      <p:ext uri="{BB962C8B-B14F-4D97-AF65-F5344CB8AC3E}">
        <p14:creationId xmlns:p14="http://schemas.microsoft.com/office/powerpoint/2010/main" val="1430991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EB804D-E46C-4577-861F-D6258C9E1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48882"/>
            <a:ext cx="10094335" cy="609398"/>
          </a:xfrm>
        </p:spPr>
        <p:txBody>
          <a:bodyPr/>
          <a:lstStyle/>
          <a:p>
            <a:r>
              <a:rPr lang="en-US" dirty="0"/>
              <a:t>Partner Development</a:t>
            </a:r>
          </a:p>
        </p:txBody>
      </p:sp>
      <p:graphicFrame>
        <p:nvGraphicFramePr>
          <p:cNvPr id="4" name="Diagram 3" descr="A green pyramid overlaid with 5 text words highlighting the deepening of partnership with employers">
            <a:extLst>
              <a:ext uri="{FF2B5EF4-FFF2-40B4-BE49-F238E27FC236}">
                <a16:creationId xmlns:a16="http://schemas.microsoft.com/office/drawing/2014/main" id="{8AF66930-00B5-472F-A6F2-EC4F5B373E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4581555"/>
              </p:ext>
            </p:extLst>
          </p:nvPr>
        </p:nvGraphicFramePr>
        <p:xfrm>
          <a:off x="1300968" y="1372077"/>
          <a:ext cx="5019933" cy="46647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Arrow: Down 1" descr="A blue arrow facing up, showing as you go up the pyramid in partner relations">
            <a:extLst>
              <a:ext uri="{FF2B5EF4-FFF2-40B4-BE49-F238E27FC236}">
                <a16:creationId xmlns:a16="http://schemas.microsoft.com/office/drawing/2014/main" id="{150ED612-9AE6-0E75-3503-ECE2D3E2760B}"/>
              </a:ext>
            </a:extLst>
          </p:cNvPr>
          <p:cNvSpPr/>
          <p:nvPr/>
        </p:nvSpPr>
        <p:spPr>
          <a:xfrm rot="10800000">
            <a:off x="602468" y="1372077"/>
            <a:ext cx="698500" cy="4767852"/>
          </a:xfrm>
          <a:prstGeom prst="downArrow">
            <a:avLst/>
          </a:prstGeom>
          <a:solidFill>
            <a:srgbClr val="1241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n X and Y axis graph showing the Sweet Spot of Trust in the top right quadrant">
            <a:extLst>
              <a:ext uri="{FF2B5EF4-FFF2-40B4-BE49-F238E27FC236}">
                <a16:creationId xmlns:a16="http://schemas.microsoft.com/office/drawing/2014/main" id="{DDB44F35-A368-3FEF-9E14-CBF2B6746E8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31" t="3363" r="11745" b="4826"/>
          <a:stretch/>
        </p:blipFill>
        <p:spPr>
          <a:xfrm>
            <a:off x="6526785" y="1597981"/>
            <a:ext cx="5594191" cy="39949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18218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C0D9C-AE05-4F15-B11E-C041BDB1D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2323" y="320393"/>
            <a:ext cx="3142559" cy="1906613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Trusted </a:t>
            </a:r>
            <a:br>
              <a:rPr lang="en-US" sz="4800" dirty="0"/>
            </a:br>
            <a:r>
              <a:rPr lang="en-US" sz="4800" dirty="0"/>
              <a:t>Advisor</a:t>
            </a:r>
          </a:p>
        </p:txBody>
      </p:sp>
      <p:pic>
        <p:nvPicPr>
          <p:cNvPr id="6146" name="Picture 2" descr="Becoming a Trusted Advisor to your Client and Your Colleagues">
            <a:extLst>
              <a:ext uri="{FF2B5EF4-FFF2-40B4-BE49-F238E27FC236}">
                <a16:creationId xmlns:a16="http://schemas.microsoft.com/office/drawing/2014/main" id="{B205EFC0-A9E1-40FB-9612-60AB8DD4F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503" y="182996"/>
            <a:ext cx="5595941" cy="373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he Trust Equation: A Primer | Trusted Advisor Associates - Training,  Workshops, Trust Education">
            <a:extLst>
              <a:ext uri="{FF2B5EF4-FFF2-40B4-BE49-F238E27FC236}">
                <a16:creationId xmlns:a16="http://schemas.microsoft.com/office/drawing/2014/main" id="{53E46179-6419-41E1-8631-AF72BEB2F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6" y="3429000"/>
            <a:ext cx="8439150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C1D589-2427-8E70-8C55-D45E27C1C846}"/>
              </a:ext>
            </a:extLst>
          </p:cNvPr>
          <p:cNvSpPr txBox="1"/>
          <p:nvPr/>
        </p:nvSpPr>
        <p:spPr>
          <a:xfrm>
            <a:off x="73573" y="6563712"/>
            <a:ext cx="36313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Trusted Advisor, David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Maister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95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4512" y="462884"/>
            <a:ext cx="8752761" cy="859889"/>
          </a:xfrm>
        </p:spPr>
        <p:txBody>
          <a:bodyPr/>
          <a:lstStyle/>
          <a:p>
            <a:r>
              <a:rPr lang="en-US" dirty="0"/>
              <a:t>Think yourself a “Trusted Advisor”….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7694" y="1586273"/>
            <a:ext cx="4453208" cy="4195481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i="1" dirty="0"/>
              <a:t>Increase Credibility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Show you’ve done your homework.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Take a point of view.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highlight>
                  <a:srgbClr val="FFFF00"/>
                </a:highlight>
              </a:rPr>
              <a:t>Speak the truth</a:t>
            </a:r>
            <a:r>
              <a:rPr lang="en-US" sz="2400" dirty="0"/>
              <a:t> … always.</a:t>
            </a:r>
            <a:r>
              <a:rPr lang="en-US" sz="2000" dirty="0"/>
              <a:t> </a:t>
            </a:r>
            <a:br>
              <a:rPr lang="en-US" sz="2000" dirty="0"/>
            </a:br>
            <a:endParaRPr lang="en-US" sz="2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i="1" dirty="0"/>
              <a:t>Increase Reliability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Combine your words with presence.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Make lots of small promises.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highlight>
                  <a:srgbClr val="FFFF00"/>
                </a:highlight>
              </a:rPr>
              <a:t>Be on time.</a:t>
            </a:r>
            <a:r>
              <a:rPr lang="en-US" sz="2400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Use their terminology.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36845" y="1586273"/>
            <a:ext cx="6714045" cy="47139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800" b="1" i="1" dirty="0">
                <a:solidFill>
                  <a:srgbClr val="124193"/>
                </a:solidFill>
                <a:latin typeface="+mn-lt"/>
                <a:cs typeface="Calibri" panose="020F0502020204030204" pitchFamily="34" charset="0"/>
              </a:rPr>
              <a:t>Develop Intimacy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124193"/>
                </a:solidFill>
                <a:latin typeface="+mn-lt"/>
              </a:rPr>
              <a:t>Be willing to name the elephant in the room.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124193"/>
                </a:solidFill>
                <a:latin typeface="+mn-lt"/>
              </a:rPr>
              <a:t>Listen with empathy.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124193"/>
                </a:solidFill>
                <a:latin typeface="+mn-lt"/>
              </a:rPr>
              <a:t>Tell them something you appreciate about them.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124193"/>
                </a:solidFill>
                <a:latin typeface="+mn-lt"/>
              </a:rPr>
              <a:t>Address people by name.</a:t>
            </a:r>
            <a:br>
              <a:rPr lang="en-US" dirty="0">
                <a:solidFill>
                  <a:srgbClr val="124193"/>
                </a:solidFill>
                <a:latin typeface="+mn-lt"/>
              </a:rPr>
            </a:br>
            <a:endParaRPr lang="en-US" dirty="0">
              <a:solidFill>
                <a:srgbClr val="124193"/>
              </a:solidFill>
              <a:latin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b="1" i="1" dirty="0">
                <a:solidFill>
                  <a:srgbClr val="124193"/>
                </a:solidFill>
                <a:latin typeface="+mn-lt"/>
              </a:rPr>
              <a:t>Lower Self Orientation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124193"/>
                </a:solidFill>
                <a:highlight>
                  <a:srgbClr val="FFFF00"/>
                </a:highlight>
                <a:latin typeface="+mn-lt"/>
              </a:rPr>
              <a:t>Give away ideas.</a:t>
            </a:r>
            <a:r>
              <a:rPr lang="en-US" sz="2400" dirty="0">
                <a:solidFill>
                  <a:srgbClr val="124193"/>
                </a:solidFill>
                <a:latin typeface="+mn-lt"/>
              </a:rPr>
              <a:t>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124193"/>
                </a:solidFill>
                <a:latin typeface="+mn-lt"/>
              </a:rPr>
              <a:t>Build a shared agenda.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124193"/>
                </a:solidFill>
                <a:latin typeface="+mn-lt"/>
              </a:rPr>
              <a:t>Steer clear of premature problem-solving.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124193"/>
                </a:solidFill>
                <a:latin typeface="+mn-lt"/>
              </a:rPr>
              <a:t>Relax your mind.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573" y="6563712"/>
            <a:ext cx="36313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Trusted Advisor, David </a:t>
            </a:r>
            <a:r>
              <a:rPr lang="en-US" sz="1200" dirty="0" err="1"/>
              <a:t>Maister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18735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169B6-F420-735E-FA5D-295CC4CFB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be this curious?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558D8-6096-7F2C-C9C3-7D1AC6115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551" y="2119545"/>
            <a:ext cx="6029325" cy="3637612"/>
          </a:xfrm>
        </p:spPr>
        <p:txBody>
          <a:bodyPr/>
          <a:lstStyle/>
          <a:p>
            <a:r>
              <a:rPr lang="en-US" dirty="0"/>
              <a:t>Staffing solution</a:t>
            </a:r>
          </a:p>
          <a:p>
            <a:r>
              <a:rPr lang="en-US" dirty="0"/>
              <a:t>Customizing staffing</a:t>
            </a:r>
          </a:p>
          <a:p>
            <a:r>
              <a:rPr lang="en-US" dirty="0"/>
              <a:t>Prescreened</a:t>
            </a:r>
          </a:p>
          <a:p>
            <a:r>
              <a:rPr lang="en-US" dirty="0"/>
              <a:t>Matched</a:t>
            </a:r>
          </a:p>
          <a:p>
            <a:r>
              <a:rPr lang="en-US" dirty="0"/>
              <a:t>Qualified</a:t>
            </a:r>
          </a:p>
          <a:p>
            <a:r>
              <a:rPr lang="en-US" dirty="0"/>
              <a:t>Onboarding &amp; Orientation Support</a:t>
            </a:r>
          </a:p>
          <a:p>
            <a:r>
              <a:rPr lang="en-US" dirty="0"/>
              <a:t>Ongoing Support</a:t>
            </a:r>
          </a:p>
        </p:txBody>
      </p:sp>
      <p:sp>
        <p:nvSpPr>
          <p:cNvPr id="4" name="Arrow: Right 3" descr="Green arrow">
            <a:extLst>
              <a:ext uri="{FF2B5EF4-FFF2-40B4-BE49-F238E27FC236}">
                <a16:creationId xmlns:a16="http://schemas.microsoft.com/office/drawing/2014/main" id="{2461AA71-A91F-E312-3595-BB2A7F3799BF}"/>
              </a:ext>
            </a:extLst>
          </p:cNvPr>
          <p:cNvSpPr/>
          <p:nvPr/>
        </p:nvSpPr>
        <p:spPr>
          <a:xfrm>
            <a:off x="6198476" y="2990117"/>
            <a:ext cx="2257425" cy="11906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F8B0200-D551-329D-8568-F8D7295A391D}"/>
              </a:ext>
            </a:extLst>
          </p:cNvPr>
          <p:cNvSpPr txBox="1">
            <a:spLocks/>
          </p:cNvSpPr>
          <p:nvPr/>
        </p:nvSpPr>
        <p:spPr>
          <a:xfrm>
            <a:off x="8808326" y="2959542"/>
            <a:ext cx="3000375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24193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What do we need to know to be able to do this?</a:t>
            </a:r>
          </a:p>
        </p:txBody>
      </p:sp>
    </p:spTree>
    <p:extLst>
      <p:ext uri="{BB962C8B-B14F-4D97-AF65-F5344CB8AC3E}">
        <p14:creationId xmlns:p14="http://schemas.microsoft.com/office/powerpoint/2010/main" val="6259276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5AA25-1CB8-8047-13EB-AD053CE8D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Consideration in Practice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9F2F64F-DFD9-369B-B0BE-258D3913B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9082" y="1857791"/>
            <a:ext cx="6943725" cy="327961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See The Business &amp; Work Tasks</a:t>
            </a:r>
            <a:br>
              <a:rPr lang="en-US" dirty="0"/>
            </a:br>
            <a:endParaRPr lang="en-US" dirty="0"/>
          </a:p>
          <a:p>
            <a:r>
              <a:rPr lang="en-US" dirty="0"/>
              <a:t>Understand The Job &amp; Business</a:t>
            </a:r>
          </a:p>
          <a:p>
            <a:endParaRPr lang="en-US" dirty="0"/>
          </a:p>
          <a:p>
            <a:r>
              <a:rPr lang="en-US" dirty="0"/>
              <a:t>Find The Problem(s)</a:t>
            </a:r>
            <a:br>
              <a:rPr lang="en-US" dirty="0"/>
            </a:br>
            <a:endParaRPr lang="en-US" dirty="0"/>
          </a:p>
          <a:p>
            <a:r>
              <a:rPr lang="en-US" dirty="0"/>
              <a:t>Deepen the relationship</a:t>
            </a:r>
          </a:p>
        </p:txBody>
      </p:sp>
      <p:pic>
        <p:nvPicPr>
          <p:cNvPr id="4" name="Picture 3" descr="A cartoon of a person holding a magnifying glass">
            <a:extLst>
              <a:ext uri="{FF2B5EF4-FFF2-40B4-BE49-F238E27FC236}">
                <a16:creationId xmlns:a16="http://schemas.microsoft.com/office/drawing/2014/main" id="{B36D9C1E-DAFF-6AA6-E2D7-CD42E532F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7731" y="1582088"/>
            <a:ext cx="3831021" cy="383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165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26562-5884-BD61-6716-17EE91CCB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8930" y="256525"/>
            <a:ext cx="9894871" cy="532369"/>
          </a:xfrm>
        </p:spPr>
        <p:txBody>
          <a:bodyPr>
            <a:normAutofit fontScale="90000"/>
          </a:bodyPr>
          <a:lstStyle/>
          <a:p>
            <a:r>
              <a:rPr lang="en-US" dirty="0"/>
              <a:t>So how did you do…..</a:t>
            </a:r>
          </a:p>
        </p:txBody>
      </p:sp>
      <p:graphicFrame>
        <p:nvGraphicFramePr>
          <p:cNvPr id="6" name="Chart 5" descr="A chart showing the percentage of respondents from last webinar and their choice of action activities">
            <a:extLst>
              <a:ext uri="{FF2B5EF4-FFF2-40B4-BE49-F238E27FC236}">
                <a16:creationId xmlns:a16="http://schemas.microsoft.com/office/drawing/2014/main" id="{D41CB360-4C29-6CD8-D47B-CA1C123345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9449492"/>
              </p:ext>
            </p:extLst>
          </p:nvPr>
        </p:nvGraphicFramePr>
        <p:xfrm>
          <a:off x="236483" y="256525"/>
          <a:ext cx="11776841" cy="6449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091405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FBA7C-BD63-9B9F-BE56-74EFB4A39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You Go-Research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150A0-1E64-925A-B322-AEABEE20F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790" y="1582088"/>
            <a:ext cx="8791575" cy="455069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>
                <a:cs typeface="Roboto" panose="02000000000000000000" pitchFamily="2" charset="0"/>
              </a:rPr>
              <a:t>Basic web research about the company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Size, employees, services, customers, strategies,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Ancillary items- DEI, sustainability, community work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Beyond the company website…community news, economic development press, </a:t>
            </a:r>
          </a:p>
          <a:p>
            <a:pPr lvl="1">
              <a:lnSpc>
                <a:spcPct val="120000"/>
              </a:lnSpc>
            </a:pP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cs typeface="Roboto" panose="02000000000000000000" pitchFamily="2" charset="0"/>
              </a:rPr>
              <a:t>Research the individual you’re meeting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LinkedIn is the first, and premier way to learn about a professional</a:t>
            </a:r>
          </a:p>
          <a:p>
            <a:pPr lvl="2">
              <a:lnSpc>
                <a:spcPct val="120000"/>
              </a:lnSpc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Networks they are part of</a:t>
            </a:r>
          </a:p>
          <a:p>
            <a:pPr lvl="2">
              <a:lnSpc>
                <a:spcPct val="120000"/>
              </a:lnSpc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Volunteer groups</a:t>
            </a:r>
          </a:p>
          <a:p>
            <a:pPr lvl="2">
              <a:lnSpc>
                <a:spcPct val="120000"/>
              </a:lnSpc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Boards they maybe on</a:t>
            </a:r>
          </a:p>
          <a:p>
            <a:pPr lvl="2">
              <a:lnSpc>
                <a:spcPct val="120000"/>
              </a:lnSpc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Professional and personal interests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Google may provide beyond professional networks</a:t>
            </a:r>
          </a:p>
        </p:txBody>
      </p:sp>
      <p:pic>
        <p:nvPicPr>
          <p:cNvPr id="7" name="Picture 6" descr="A blue and white logo of LinkedIn">
            <a:extLst>
              <a:ext uri="{FF2B5EF4-FFF2-40B4-BE49-F238E27FC236}">
                <a16:creationId xmlns:a16="http://schemas.microsoft.com/office/drawing/2014/main" id="{7ABBE6F5-9271-FC9E-12ED-9B3C0F4A1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801420" y="3536359"/>
            <a:ext cx="3221401" cy="1812038"/>
          </a:xfrm>
          <a:prstGeom prst="rect">
            <a:avLst/>
          </a:prstGeom>
        </p:spPr>
      </p:pic>
      <p:pic>
        <p:nvPicPr>
          <p:cNvPr id="9" name="Picture 8" descr="A colorful logo on a black background">
            <a:extLst>
              <a:ext uri="{FF2B5EF4-FFF2-40B4-BE49-F238E27FC236}">
                <a16:creationId xmlns:a16="http://schemas.microsoft.com/office/drawing/2014/main" id="{E558CF98-35AB-923D-1755-723969B060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833134" y="4857044"/>
            <a:ext cx="1818254" cy="1022768"/>
          </a:xfrm>
          <a:prstGeom prst="rect">
            <a:avLst/>
          </a:prstGeom>
        </p:spPr>
      </p:pic>
      <p:pic>
        <p:nvPicPr>
          <p:cNvPr id="11" name="Picture 10" descr="A magnifying glass on a newspaper">
            <a:extLst>
              <a:ext uri="{FF2B5EF4-FFF2-40B4-BE49-F238E27FC236}">
                <a16:creationId xmlns:a16="http://schemas.microsoft.com/office/drawing/2014/main" id="{33F5BDF4-C60F-1667-BB82-2B7C0F14B7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305365" y="1361621"/>
            <a:ext cx="2555539" cy="192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792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94D11-E0FB-6F9A-4F31-564FD1A8D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and Site Analyses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9B66E-A9A8-CE2D-A758-73B906ED2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7675" y="1384189"/>
            <a:ext cx="6004034" cy="477585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Job Duties</a:t>
            </a:r>
          </a:p>
          <a:p>
            <a:r>
              <a:rPr lang="en-US" dirty="0"/>
              <a:t>Job Expectations</a:t>
            </a:r>
          </a:p>
          <a:p>
            <a:r>
              <a:rPr lang="en-US" dirty="0"/>
              <a:t>Judgement/Decision Making Required</a:t>
            </a:r>
          </a:p>
          <a:p>
            <a:r>
              <a:rPr lang="en-US" dirty="0"/>
              <a:t>Job Schedule</a:t>
            </a:r>
          </a:p>
          <a:p>
            <a:r>
              <a:rPr lang="en-US" dirty="0"/>
              <a:t>Dress Code</a:t>
            </a:r>
          </a:p>
          <a:p>
            <a:r>
              <a:rPr lang="en-US" dirty="0"/>
              <a:t>Environment &amp; Safety</a:t>
            </a:r>
          </a:p>
          <a:p>
            <a:r>
              <a:rPr lang="en-US" dirty="0"/>
              <a:t>Equipment used</a:t>
            </a:r>
          </a:p>
          <a:p>
            <a:r>
              <a:rPr lang="en-US" b="1" i="1" dirty="0">
                <a:highlight>
                  <a:srgbClr val="FFFF00"/>
                </a:highlight>
              </a:rPr>
              <a:t>Coworker/Supervisor Interaction</a:t>
            </a:r>
          </a:p>
          <a:p>
            <a:r>
              <a:rPr lang="en-US" b="1" i="1" dirty="0">
                <a:highlight>
                  <a:srgbClr val="FFFF00"/>
                </a:highlight>
              </a:rPr>
              <a:t>Culture</a:t>
            </a:r>
          </a:p>
          <a:p>
            <a:r>
              <a:rPr lang="en-US" dirty="0"/>
              <a:t>Pay</a:t>
            </a:r>
          </a:p>
          <a:p>
            <a:r>
              <a:rPr lang="en-US" dirty="0"/>
              <a:t>Benefits ($/non $)</a:t>
            </a:r>
          </a:p>
          <a:p>
            <a:r>
              <a:rPr lang="en-US" dirty="0"/>
              <a:t>Transportation</a:t>
            </a:r>
          </a:p>
        </p:txBody>
      </p:sp>
      <p:pic>
        <p:nvPicPr>
          <p:cNvPr id="4" name="Picture 3" descr="A Job Analysis Form">
            <a:extLst>
              <a:ext uri="{FF2B5EF4-FFF2-40B4-BE49-F238E27FC236}">
                <a16:creationId xmlns:a16="http://schemas.microsoft.com/office/drawing/2014/main" id="{EDA66CBD-0BAB-5035-E9DF-AB6AC28562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89" t="6274" r="7552" b="8640"/>
          <a:stretch/>
        </p:blipFill>
        <p:spPr>
          <a:xfrm>
            <a:off x="7126014" y="200235"/>
            <a:ext cx="4887310" cy="645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3721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8EED8-9C4D-4C7C-7BE0-A412275A5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665" y="304652"/>
            <a:ext cx="9947274" cy="756807"/>
          </a:xfrm>
        </p:spPr>
        <p:txBody>
          <a:bodyPr>
            <a:normAutofit/>
          </a:bodyPr>
          <a:lstStyle/>
          <a:p>
            <a:r>
              <a:rPr lang="en-US" dirty="0"/>
              <a:t>Using Lean Techniques to Find Problem</a:t>
            </a:r>
          </a:p>
        </p:txBody>
      </p:sp>
      <p:pic>
        <p:nvPicPr>
          <p:cNvPr id="4" name="Online Media 3" title="Lean: The 8 Wastes Explained">
            <a:hlinkClick r:id="" action="ppaction://media"/>
            <a:extLst>
              <a:ext uri="{FF2B5EF4-FFF2-40B4-BE49-F238E27FC236}">
                <a16:creationId xmlns:a16="http://schemas.microsoft.com/office/drawing/2014/main" id="{2410E512-B99B-AC86-8DC9-0CCE1EA62C8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46729" y="1061459"/>
            <a:ext cx="10103224" cy="570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6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366E7-CBC4-16B7-CE77-4A7359497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397" y="2074428"/>
            <a:ext cx="4130391" cy="3566800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3600" dirty="0"/>
              <a:t>How have you used ‘wastes’ to provide more value for your employer partner?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83D4A3A-7829-3DF6-7210-73779E995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Out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868D80-D821-5B86-09CB-EBF367B65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433" y="919306"/>
            <a:ext cx="7077458" cy="521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524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5BAA6-4573-0524-287A-20D804E28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8930" y="256525"/>
            <a:ext cx="6802201" cy="1325563"/>
          </a:xfrm>
        </p:spPr>
        <p:txBody>
          <a:bodyPr/>
          <a:lstStyle/>
          <a:p>
            <a:r>
              <a:rPr lang="en-US" dirty="0"/>
              <a:t>Remember you’re a Problem Finder……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88917-F819-2DC5-50E7-19F54F66A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245" y="2269842"/>
            <a:ext cx="9428202" cy="3652838"/>
          </a:xfrm>
        </p:spPr>
        <p:txBody>
          <a:bodyPr/>
          <a:lstStyle/>
          <a:p>
            <a:r>
              <a:rPr lang="en-US" dirty="0"/>
              <a:t>Lost folders at Accounting firm</a:t>
            </a:r>
            <a:br>
              <a:rPr lang="en-US" dirty="0"/>
            </a:br>
            <a:endParaRPr lang="en-US" dirty="0"/>
          </a:p>
          <a:p>
            <a:r>
              <a:rPr lang="en-US" dirty="0"/>
              <a:t>Towel maintenance at Hair Salon</a:t>
            </a:r>
            <a:br>
              <a:rPr lang="en-US" dirty="0"/>
            </a:br>
            <a:endParaRPr lang="en-US" dirty="0"/>
          </a:p>
          <a:p>
            <a:r>
              <a:rPr lang="en-US" dirty="0"/>
              <a:t>Empty crash carts at NIH</a:t>
            </a:r>
            <a:br>
              <a:rPr lang="en-US" dirty="0"/>
            </a:br>
            <a:endParaRPr lang="en-US" dirty="0"/>
          </a:p>
          <a:p>
            <a:r>
              <a:rPr lang="en-US" dirty="0"/>
              <a:t>Incorrect deliveries at Office Product supplier</a:t>
            </a:r>
          </a:p>
        </p:txBody>
      </p:sp>
      <p:pic>
        <p:nvPicPr>
          <p:cNvPr id="5" name="Picture 4" descr="A person in scrubs and hair net standing in a hospital">
            <a:extLst>
              <a:ext uri="{FF2B5EF4-FFF2-40B4-BE49-F238E27FC236}">
                <a16:creationId xmlns:a16="http://schemas.microsoft.com/office/drawing/2014/main" id="{C8679702-E336-4031-70B7-92BD3A3258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65" r="15148" b="17116"/>
          <a:stretch/>
        </p:blipFill>
        <p:spPr>
          <a:xfrm>
            <a:off x="8701125" y="174924"/>
            <a:ext cx="3281067" cy="4037831"/>
          </a:xfrm>
          <a:prstGeom prst="rect">
            <a:avLst/>
          </a:prstGeom>
        </p:spPr>
      </p:pic>
      <p:pic>
        <p:nvPicPr>
          <p:cNvPr id="4" name="Picture 3" descr="A person sitting at a desk with a computer">
            <a:extLst>
              <a:ext uri="{FF2B5EF4-FFF2-40B4-BE49-F238E27FC236}">
                <a16:creationId xmlns:a16="http://schemas.microsoft.com/office/drawing/2014/main" id="{579F9998-AD21-E7A6-D6F0-84481B44A2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544" r="4662"/>
          <a:stretch/>
        </p:blipFill>
        <p:spPr>
          <a:xfrm>
            <a:off x="8714601" y="3039197"/>
            <a:ext cx="3267192" cy="376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12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8D26F-7DF5-FF96-E5C2-DD40CF385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You Leave - Follow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87CAF-9475-1B3F-41F8-E6C1CEAF1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199" y="1731031"/>
            <a:ext cx="11004332" cy="5016609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r>
              <a:rPr lang="en-US" dirty="0"/>
              <a:t>“Thank you” communications – email most standard</a:t>
            </a:r>
            <a:br>
              <a:rPr lang="en-US" dirty="0"/>
            </a:br>
            <a:endParaRPr lang="en-US" dirty="0"/>
          </a:p>
          <a:p>
            <a:r>
              <a:rPr lang="en-US" dirty="0"/>
              <a:t>Within messaging try to pull out insights</a:t>
            </a:r>
          </a:p>
          <a:p>
            <a:pPr lvl="1"/>
            <a:r>
              <a:rPr lang="en-US" dirty="0"/>
              <a:t>“Was so interesting to learn about the detail required to complete task XYZ”</a:t>
            </a:r>
          </a:p>
          <a:p>
            <a:pPr lvl="1"/>
            <a:r>
              <a:rPr lang="en-US" dirty="0"/>
              <a:t>“Thank you for highlighting the credentialing needed for the ABC role”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Within messaging state some actions/follow up</a:t>
            </a:r>
          </a:p>
          <a:p>
            <a:pPr lvl="1"/>
            <a:r>
              <a:rPr lang="en-US" dirty="0"/>
              <a:t>“I noted that there seemed some opportunities….”</a:t>
            </a:r>
          </a:p>
          <a:p>
            <a:pPr lvl="1"/>
            <a:r>
              <a:rPr lang="en-US" dirty="0"/>
              <a:t>“I have a job seeker interested in XYZ task that I’d love to set up a work trial”</a:t>
            </a:r>
          </a:p>
          <a:p>
            <a:pPr lvl="1"/>
            <a:r>
              <a:rPr lang="en-US" dirty="0"/>
              <a:t>“As I noted, we’d be excited to come back and do an Inclusive Education…”</a:t>
            </a:r>
          </a:p>
          <a:p>
            <a:pPr lvl="1"/>
            <a:r>
              <a:rPr lang="en-US" dirty="0"/>
              <a:t>“As you may recall, we have our NDEAM event coming up, that we’d like to invite you..</a:t>
            </a:r>
          </a:p>
          <a:p>
            <a:pPr lvl="1"/>
            <a:endParaRPr lang="en-US" dirty="0"/>
          </a:p>
          <a:p>
            <a:r>
              <a:rPr lang="en-US" dirty="0"/>
              <a:t>Follow Up (within a week, within a month)</a:t>
            </a:r>
          </a:p>
        </p:txBody>
      </p:sp>
    </p:spTree>
    <p:extLst>
      <p:ext uri="{BB962C8B-B14F-4D97-AF65-F5344CB8AC3E}">
        <p14:creationId xmlns:p14="http://schemas.microsoft.com/office/powerpoint/2010/main" val="39927255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C6AD8-CDD3-21A9-06D4-023944E46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289" y="2027253"/>
            <a:ext cx="2756343" cy="3315350"/>
          </a:xfrm>
        </p:spPr>
        <p:txBody>
          <a:bodyPr/>
          <a:lstStyle/>
          <a:p>
            <a:r>
              <a:rPr lang="en-US" dirty="0"/>
              <a:t>Just remember</a:t>
            </a:r>
          </a:p>
        </p:txBody>
      </p:sp>
      <p:pic>
        <p:nvPicPr>
          <p:cNvPr id="1026" name="Picture 2" descr="incredible-sales-statistics">
            <a:extLst>
              <a:ext uri="{FF2B5EF4-FFF2-40B4-BE49-F238E27FC236}">
                <a16:creationId xmlns:a16="http://schemas.microsoft.com/office/drawing/2014/main" id="{AB8C8CD4-89E2-33B5-901B-D2F700511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26" y="380350"/>
            <a:ext cx="7839075" cy="587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 descr="Pointing out that 80% of sales are made on the 5th to 12th contact">
            <a:extLst>
              <a:ext uri="{FF2B5EF4-FFF2-40B4-BE49-F238E27FC236}">
                <a16:creationId xmlns:a16="http://schemas.microsoft.com/office/drawing/2014/main" id="{39F1C670-4738-BC5B-9DE3-7B5686FE89B6}"/>
              </a:ext>
            </a:extLst>
          </p:cNvPr>
          <p:cNvCxnSpPr/>
          <p:nvPr/>
        </p:nvCxnSpPr>
        <p:spPr>
          <a:xfrm>
            <a:off x="988142" y="5574890"/>
            <a:ext cx="2374490" cy="0"/>
          </a:xfrm>
          <a:prstGeom prst="straightConnector1">
            <a:avLst/>
          </a:prstGeom>
          <a:ln w="76200">
            <a:solidFill>
              <a:srgbClr val="007D8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5604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8A92F-4536-46D4-FE9C-948164DBC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Consultative Sales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FEC4E-C53B-13F8-6861-5103C907F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889124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Analyses and assessment is not for nought</a:t>
            </a:r>
            <a:br>
              <a:rPr lang="en-US" dirty="0"/>
            </a:br>
            <a:endParaRPr lang="en-US" dirty="0"/>
          </a:p>
          <a:p>
            <a:r>
              <a:rPr lang="en-US" dirty="0"/>
              <a:t>You’ve got a ready to go tool to </a:t>
            </a:r>
          </a:p>
          <a:p>
            <a:pPr lvl="1"/>
            <a:r>
              <a:rPr lang="en-US" dirty="0"/>
              <a:t>Help provide some insights to your employer partner</a:t>
            </a:r>
          </a:p>
          <a:p>
            <a:pPr lvl="1"/>
            <a:r>
              <a:rPr lang="en-US" dirty="0"/>
              <a:t>Help identify maybe some problems, gaps, </a:t>
            </a:r>
          </a:p>
          <a:p>
            <a:pPr lvl="1"/>
            <a:r>
              <a:rPr lang="en-US" dirty="0"/>
              <a:t>Help filter your job seekers to MATCH work tasks, culture,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Something credible to share with the </a:t>
            </a:r>
            <a:r>
              <a:rPr lang="en-US" dirty="0" err="1"/>
              <a:t>employerareas</a:t>
            </a:r>
            <a:r>
              <a:rPr lang="en-US" dirty="0"/>
              <a:t> for opportunity</a:t>
            </a:r>
          </a:p>
          <a:p>
            <a:pPr lvl="1"/>
            <a:r>
              <a:rPr lang="en-US" dirty="0"/>
              <a:t>Something for you to reference when visiting other similar businesses (good/better/best practices)</a:t>
            </a:r>
            <a:br>
              <a:rPr lang="en-US" dirty="0"/>
            </a:br>
            <a:endParaRPr lang="en-US" dirty="0"/>
          </a:p>
          <a:p>
            <a:r>
              <a:rPr lang="en-US" dirty="0"/>
              <a:t>So don’t throw this away</a:t>
            </a:r>
          </a:p>
        </p:txBody>
      </p:sp>
      <p:pic>
        <p:nvPicPr>
          <p:cNvPr id="7" name="Graphic 6" descr="Document with solid fill">
            <a:extLst>
              <a:ext uri="{FF2B5EF4-FFF2-40B4-BE49-F238E27FC236}">
                <a16:creationId xmlns:a16="http://schemas.microsoft.com/office/drawing/2014/main" id="{1D03E3A6-80DD-47EE-8037-EBBEB6975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53500" y="350783"/>
            <a:ext cx="3078217" cy="307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927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4C720-8C74-86AB-0AA4-D291D2D98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Consideration-</a:t>
            </a:r>
            <a:br>
              <a:rPr lang="en-US" dirty="0"/>
            </a:br>
            <a:r>
              <a:rPr lang="en-US" sz="3600" dirty="0"/>
              <a:t>Ways to further the conversation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FFB33-7D4A-200D-24F5-74FB16564D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8777"/>
            <a:ext cx="10515600" cy="391795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" name="Graphic 5" descr="Head with gears with solid fill">
            <a:extLst>
              <a:ext uri="{FF2B5EF4-FFF2-40B4-BE49-F238E27FC236}">
                <a16:creationId xmlns:a16="http://schemas.microsoft.com/office/drawing/2014/main" id="{A71ED186-6BC2-8F45-434F-F688A74C2C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60109" y="64705"/>
            <a:ext cx="1278194" cy="1278194"/>
          </a:xfrm>
          <a:prstGeom prst="rect">
            <a:avLst/>
          </a:prstGeom>
        </p:spPr>
      </p:pic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3E1E04E0-C10D-5288-502C-1451DC4269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066802"/>
              </p:ext>
            </p:extLst>
          </p:nvPr>
        </p:nvGraphicFramePr>
        <p:xfrm>
          <a:off x="491612" y="1731772"/>
          <a:ext cx="10862187" cy="4424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2303">
                  <a:extLst>
                    <a:ext uri="{9D8B030D-6E8A-4147-A177-3AD203B41FA5}">
                      <a16:colId xmlns:a16="http://schemas.microsoft.com/office/drawing/2014/main" val="3310158312"/>
                    </a:ext>
                  </a:extLst>
                </a:gridCol>
                <a:gridCol w="1422556">
                  <a:extLst>
                    <a:ext uri="{9D8B030D-6E8A-4147-A177-3AD203B41FA5}">
                      <a16:colId xmlns:a16="http://schemas.microsoft.com/office/drawing/2014/main" val="3936655135"/>
                    </a:ext>
                  </a:extLst>
                </a:gridCol>
                <a:gridCol w="1394035">
                  <a:extLst>
                    <a:ext uri="{9D8B030D-6E8A-4147-A177-3AD203B41FA5}">
                      <a16:colId xmlns:a16="http://schemas.microsoft.com/office/drawing/2014/main" val="30057002"/>
                    </a:ext>
                  </a:extLst>
                </a:gridCol>
                <a:gridCol w="1516914">
                  <a:extLst>
                    <a:ext uri="{9D8B030D-6E8A-4147-A177-3AD203B41FA5}">
                      <a16:colId xmlns:a16="http://schemas.microsoft.com/office/drawing/2014/main" val="1232494228"/>
                    </a:ext>
                  </a:extLst>
                </a:gridCol>
                <a:gridCol w="1634816">
                  <a:extLst>
                    <a:ext uri="{9D8B030D-6E8A-4147-A177-3AD203B41FA5}">
                      <a16:colId xmlns:a16="http://schemas.microsoft.com/office/drawing/2014/main" val="3466786918"/>
                    </a:ext>
                  </a:extLst>
                </a:gridCol>
                <a:gridCol w="1971563">
                  <a:extLst>
                    <a:ext uri="{9D8B030D-6E8A-4147-A177-3AD203B41FA5}">
                      <a16:colId xmlns:a16="http://schemas.microsoft.com/office/drawing/2014/main" val="13252943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Stakeholder Activities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Persons with Disabilities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Families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Providers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Sector/ Industry Leaders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State Officials/ Schools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8414785"/>
                  </a:ext>
                </a:extLst>
              </a:tr>
              <a:tr h="376369">
                <a:tc>
                  <a:txBody>
                    <a:bodyPr/>
                    <a:lstStyle/>
                    <a:p>
                      <a:r>
                        <a:rPr lang="en-US" sz="1600" dirty="0"/>
                        <a:t>Create Professional Mentoring Options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4000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Create Work-Based Learning Options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479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Establish Business Advisory Council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6675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Create Career Exploration Options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81917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Hear from Successful Employer Activities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3433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Invite to Education Activities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4428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Invite to Recognition/ Celebration Activities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4923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66815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0500D-E758-5663-3CAA-4EFBB215D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8930" y="256525"/>
            <a:ext cx="9894871" cy="848375"/>
          </a:xfrm>
        </p:spPr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81FE7-9D64-F706-6A94-2039CDF58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4972" y="1329489"/>
            <a:ext cx="10515600" cy="5320112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b="1" i="1" dirty="0"/>
              <a:t>Curiosity</a:t>
            </a:r>
            <a:r>
              <a:rPr lang="en-US" dirty="0"/>
              <a:t> is critical in relationship building</a:t>
            </a:r>
          </a:p>
          <a:p>
            <a:pPr>
              <a:lnSpc>
                <a:spcPct val="150000"/>
              </a:lnSpc>
            </a:pPr>
            <a:r>
              <a:rPr lang="en-US" dirty="0"/>
              <a:t>You want to be thought of as a </a:t>
            </a:r>
            <a:r>
              <a:rPr lang="en-US" b="1" i="1" dirty="0"/>
              <a:t>“Trusted Advisor”</a:t>
            </a:r>
          </a:p>
          <a:p>
            <a:pPr>
              <a:lnSpc>
                <a:spcPct val="150000"/>
              </a:lnSpc>
            </a:pPr>
            <a:r>
              <a:rPr lang="en-US" b="1" i="1" dirty="0"/>
              <a:t>Lean</a:t>
            </a:r>
            <a:r>
              <a:rPr lang="en-US" dirty="0"/>
              <a:t> into understanding their business</a:t>
            </a:r>
          </a:p>
          <a:p>
            <a:pPr>
              <a:lnSpc>
                <a:spcPct val="150000"/>
              </a:lnSpc>
            </a:pPr>
            <a:r>
              <a:rPr lang="en-US" dirty="0"/>
              <a:t>Work with your employer partner in </a:t>
            </a:r>
            <a:r>
              <a:rPr lang="en-US" b="1" i="1" dirty="0"/>
              <a:t>problem-finding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Be diligent in your job/business analyses</a:t>
            </a:r>
          </a:p>
          <a:p>
            <a:pPr>
              <a:lnSpc>
                <a:spcPct val="150000"/>
              </a:lnSpc>
            </a:pPr>
            <a:r>
              <a:rPr lang="en-US" dirty="0"/>
              <a:t>Follow up (and follow up)</a:t>
            </a:r>
          </a:p>
          <a:p>
            <a:pPr>
              <a:lnSpc>
                <a:spcPct val="150000"/>
              </a:lnSpc>
            </a:pPr>
            <a:r>
              <a:rPr lang="en-US" dirty="0"/>
              <a:t>Continue </a:t>
            </a:r>
            <a:r>
              <a:rPr lang="en-US" b="1" i="1" dirty="0"/>
              <a:t>giving</a:t>
            </a:r>
            <a:r>
              <a:rPr lang="en-US" dirty="0"/>
              <a:t> throughout the process</a:t>
            </a:r>
          </a:p>
        </p:txBody>
      </p:sp>
    </p:spTree>
    <p:extLst>
      <p:ext uri="{BB962C8B-B14F-4D97-AF65-F5344CB8AC3E}">
        <p14:creationId xmlns:p14="http://schemas.microsoft.com/office/powerpoint/2010/main" val="2630316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C69FC-9961-4362-F813-FEA2462B0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Connecting Fundamentals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93F7D-C5A5-E25F-0474-B0E59FFA3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16344"/>
            <a:ext cx="10959353" cy="367188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You are workforce development professionals</a:t>
            </a:r>
            <a:br>
              <a:rPr lang="en-US" dirty="0"/>
            </a:br>
            <a:endParaRPr lang="en-US" dirty="0"/>
          </a:p>
          <a:p>
            <a:r>
              <a:rPr lang="en-US" dirty="0"/>
              <a:t>You work in consultative sales</a:t>
            </a:r>
            <a:br>
              <a:rPr lang="en-US" dirty="0"/>
            </a:br>
            <a:endParaRPr lang="en-US" dirty="0"/>
          </a:p>
          <a:p>
            <a:r>
              <a:rPr lang="en-US" dirty="0"/>
              <a:t>You work to provide custom staffing solutions</a:t>
            </a:r>
            <a:br>
              <a:rPr lang="en-US" dirty="0"/>
            </a:br>
            <a:endParaRPr lang="en-US" dirty="0"/>
          </a:p>
          <a:p>
            <a:r>
              <a:rPr lang="en-US" dirty="0"/>
              <a:t>You strive to “add value” for the business customers</a:t>
            </a:r>
            <a:br>
              <a:rPr lang="en-US" dirty="0"/>
            </a:br>
            <a:endParaRPr lang="en-US" dirty="0"/>
          </a:p>
          <a:p>
            <a:r>
              <a:rPr lang="en-US" dirty="0"/>
              <a:t>You strive for long-term relationship building NOT just job hunting</a:t>
            </a:r>
          </a:p>
        </p:txBody>
      </p:sp>
      <p:pic>
        <p:nvPicPr>
          <p:cNvPr id="6" name="Picture 5" descr="Cartoon character of a superhero">
            <a:extLst>
              <a:ext uri="{FF2B5EF4-FFF2-40B4-BE49-F238E27FC236}">
                <a16:creationId xmlns:a16="http://schemas.microsoft.com/office/drawing/2014/main" id="{316BC7D9-E988-A874-CB81-4C35FCC09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0573" y="293944"/>
            <a:ext cx="2003779" cy="257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5490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olorful question marks">
            <a:extLst>
              <a:ext uri="{FF2B5EF4-FFF2-40B4-BE49-F238E27FC236}">
                <a16:creationId xmlns:a16="http://schemas.microsoft.com/office/drawing/2014/main" id="{F451CCCE-A214-BDAD-9D5C-1287AD4AB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219200" y="1385887"/>
            <a:ext cx="975360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898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26562-5884-BD61-6716-17EE91CCB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412" y="2675875"/>
            <a:ext cx="4691814" cy="1920188"/>
          </a:xfrm>
        </p:spPr>
        <p:txBody>
          <a:bodyPr>
            <a:normAutofit/>
          </a:bodyPr>
          <a:lstStyle/>
          <a:p>
            <a:r>
              <a:rPr lang="en-US" sz="5400" dirty="0"/>
              <a:t>So what you </a:t>
            </a:r>
            <a:br>
              <a:rPr lang="en-US" sz="5400" dirty="0"/>
            </a:br>
            <a:r>
              <a:rPr lang="en-US" sz="5400" dirty="0" err="1"/>
              <a:t>gonna</a:t>
            </a:r>
            <a:r>
              <a:rPr lang="en-US" sz="5400" dirty="0"/>
              <a:t> do……</a:t>
            </a:r>
          </a:p>
        </p:txBody>
      </p:sp>
      <p:pic>
        <p:nvPicPr>
          <p:cNvPr id="3074" name="Picture 2" descr="There is No Try - Inspiration Quotes Wall Decor, A Typographic Wall Decor  Print With Master Yoda Quotes For Living Room Decorations, Office ...">
            <a:extLst>
              <a:ext uri="{FF2B5EF4-FFF2-40B4-BE49-F238E27FC236}">
                <a16:creationId xmlns:a16="http://schemas.microsoft.com/office/drawing/2014/main" id="{D12161CF-EEB7-6D72-BEA3-8B792D179E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8" t="12500" r="18816" b="7862"/>
          <a:stretch/>
        </p:blipFill>
        <p:spPr bwMode="auto">
          <a:xfrm>
            <a:off x="6829427" y="500205"/>
            <a:ext cx="4311060" cy="550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344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4CBAD-4536-9EFC-ABAA-E00FFF565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5309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Steve Blanks</a:t>
            </a:r>
          </a:p>
          <a:p>
            <a:pPr marL="0" indent="0">
              <a:buNone/>
            </a:pPr>
            <a:r>
              <a:rPr lang="en-US" dirty="0"/>
              <a:t>Director of Partnerships</a:t>
            </a:r>
          </a:p>
          <a:p>
            <a:pPr marL="0" indent="0">
              <a:buNone/>
            </a:pPr>
            <a:r>
              <a:rPr lang="en-US" dirty="0"/>
              <a:t>SEEC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sblanks@seeconline.org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4"/>
              </a:rPr>
              <a:t>https://www.linkedin.com/in/steve-blanks-5a16474/details/skills/?detailScreenTabIndex=0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qr code with a dinosaur">
            <a:extLst>
              <a:ext uri="{FF2B5EF4-FFF2-40B4-BE49-F238E27FC236}">
                <a16:creationId xmlns:a16="http://schemas.microsoft.com/office/drawing/2014/main" id="{CE10EB0F-B1CE-6333-CE8F-1AFD90009F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040" y="2099177"/>
            <a:ext cx="3053514" cy="30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3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CFAA4-A24A-B433-094C-47779139D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0CF76-2548-7052-BF77-4CFD75E4D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8930" y="1444336"/>
            <a:ext cx="10272668" cy="4873336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b="1" i="1" dirty="0"/>
              <a:t>Curiosity &amp; Inquiry Books</a:t>
            </a:r>
          </a:p>
          <a:p>
            <a:pPr>
              <a:lnSpc>
                <a:spcPct val="120000"/>
              </a:lnSpc>
            </a:pPr>
            <a:r>
              <a:rPr lang="en-US" b="1" dirty="0"/>
              <a:t>A Curious Mind-Brian Grazer</a:t>
            </a:r>
            <a:br>
              <a:rPr lang="en-US" dirty="0"/>
            </a:br>
            <a:r>
              <a:rPr lang="en-US" dirty="0">
                <a:hlinkClick r:id="rId3"/>
              </a:rPr>
              <a:t>https://www.amazon.com/Curious-Mind-Secret-Bigger-Life/dp/1476730776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b="1" dirty="0"/>
              <a:t>SEEK-How Curiosity can Transform Your Life- Scott </a:t>
            </a:r>
            <a:r>
              <a:rPr lang="en-US" b="1" dirty="0" err="1"/>
              <a:t>Shigeoka</a:t>
            </a:r>
            <a:br>
              <a:rPr lang="en-US" dirty="0"/>
            </a:br>
            <a:r>
              <a:rPr lang="en-US" dirty="0">
                <a:hlinkClick r:id="rId4"/>
              </a:rPr>
              <a:t>https://www.amazon.com/Seek-Curiosity-Transform-Change-World/dp/153874080X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b="1" dirty="0"/>
              <a:t>Humble Inquiry –Edgar Schein</a:t>
            </a:r>
            <a:br>
              <a:rPr lang="en-US" dirty="0"/>
            </a:br>
            <a:r>
              <a:rPr lang="en-US" dirty="0">
                <a:hlinkClick r:id="rId5"/>
              </a:rPr>
              <a:t>https://www.amazon.com/dp/1523092629?k=humble%20inquiry&amp;ref_=nb_sb_ss_w_scx-ent-pd-bk-d_l_k0_1_9&amp;crid=31SWX6TTS07R3&amp;sprefix=humble%20in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b="1" dirty="0"/>
              <a:t>Coaching Habit –Michael Bungay Stanier</a:t>
            </a:r>
            <a:br>
              <a:rPr lang="en-US" dirty="0"/>
            </a:br>
            <a:r>
              <a:rPr lang="en-US" dirty="0">
                <a:hlinkClick r:id="rId6"/>
              </a:rPr>
              <a:t>https://www.amazon.com/dp/0978440749?k=coaching%20habit&amp;ref_=nb_sb_ss_w_scx-ent-pd-bk-d_l_k0_1_14&amp;crid=23VZICJS9MCOB&amp;sprefix=coaching%20habit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b="1" dirty="0"/>
              <a:t>How to Know a Person- Brooks, D</a:t>
            </a:r>
            <a:br>
              <a:rPr lang="en-US" b="1" dirty="0"/>
            </a:br>
            <a:r>
              <a:rPr lang="en-US" dirty="0">
                <a:hlinkClick r:id="rId7"/>
              </a:rPr>
              <a:t>https://a.co/d/2g9g09J</a:t>
            </a:r>
            <a:endParaRPr lang="en-US" dirty="0"/>
          </a:p>
          <a:p>
            <a:pPr marL="0" indent="0">
              <a:lnSpc>
                <a:spcPct val="12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9838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CFAA4-A24A-B433-094C-47779139D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0CF76-2548-7052-BF77-4CFD75E4D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841" y="1582088"/>
            <a:ext cx="11006959" cy="4558939"/>
          </a:xfrm>
          <a:solidFill>
            <a:schemeClr val="bg1"/>
          </a:solidFill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b="1" i="1" dirty="0"/>
              <a:t>Job Analyses</a:t>
            </a:r>
          </a:p>
          <a:p>
            <a:pPr>
              <a:lnSpc>
                <a:spcPct val="120000"/>
              </a:lnSpc>
            </a:pPr>
            <a:r>
              <a:rPr lang="en-US" dirty="0"/>
              <a:t>Job Developer’s Handbook- Griffin, </a:t>
            </a:r>
            <a:r>
              <a:rPr lang="en-US" dirty="0" err="1"/>
              <a:t>Hammis</a:t>
            </a:r>
            <a:r>
              <a:rPr lang="en-US" dirty="0"/>
              <a:t> and Geary</a:t>
            </a:r>
            <a:br>
              <a:rPr lang="en-US" dirty="0"/>
            </a:br>
            <a:r>
              <a:rPr lang="en-US" dirty="0">
                <a:hlinkClick r:id="rId3"/>
              </a:rPr>
              <a:t>https://a.co/d/9DVZNka</a:t>
            </a:r>
            <a:br>
              <a:rPr lang="en-US" dirty="0"/>
            </a:b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Griffin </a:t>
            </a:r>
            <a:r>
              <a:rPr lang="en-US" dirty="0" err="1"/>
              <a:t>Hammis</a:t>
            </a:r>
            <a:r>
              <a:rPr lang="en-US" dirty="0"/>
              <a:t> - Job Analyses Record</a:t>
            </a:r>
            <a:br>
              <a:rPr lang="en-US" dirty="0">
                <a:hlinkClick r:id="rId4"/>
              </a:rPr>
            </a:br>
            <a:r>
              <a:rPr lang="en-US" dirty="0">
                <a:hlinkClick r:id="rId4"/>
              </a:rPr>
              <a:t>https://www.easterseals.com/southerncal/shared-components/document-library/workfirst-transition-project/job-analysis-record-jar.pdf</a:t>
            </a:r>
            <a:br>
              <a:rPr lang="en-US" dirty="0"/>
            </a:b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McAllister</a:t>
            </a:r>
            <a:r>
              <a:rPr lang="en-US"/>
              <a:t>, Rick - </a:t>
            </a:r>
            <a:r>
              <a:rPr lang="en-US" dirty="0"/>
              <a:t>Job Skills Inventory</a:t>
            </a:r>
            <a:br>
              <a:rPr lang="en-US" dirty="0"/>
            </a:br>
            <a:r>
              <a:rPr lang="en-US" dirty="0">
                <a:hlinkClick r:id="rId5"/>
              </a:rPr>
              <a:t>https://ncrtm.ed.gov/sites/default/files/library/582/413.004B.pdf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170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868A3-54B7-4579-9DAD-F5C46088D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 Min Favor = Investment in relationship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F589D-DBA5-48FE-85AA-D83418E34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187" y="1657772"/>
            <a:ext cx="11233859" cy="466114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Share an article of interest (email, LinkedIn, </a:t>
            </a:r>
            <a:r>
              <a:rPr lang="en-US" sz="2400" dirty="0" err="1"/>
              <a:t>etc</a:t>
            </a:r>
            <a:r>
              <a:rPr lang="en-US" sz="2400" dirty="0"/>
              <a:t>)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Better still provide synthesis and share an article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Introduce them to someone of interest….a peer in their field, someone who may want their product/service, possible employees (beyond your job seekers)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Send them a referral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Recommend the business to a colleague, peer agency, </a:t>
            </a:r>
            <a:r>
              <a:rPr lang="en-US" sz="2400" dirty="0" err="1"/>
              <a:t>etc</a:t>
            </a:r>
            <a:endParaRPr lang="en-US" sz="2400" dirty="0"/>
          </a:p>
          <a:p>
            <a:pPr>
              <a:spcAft>
                <a:spcPts val="600"/>
              </a:spcAft>
            </a:pPr>
            <a:r>
              <a:rPr lang="en-US" sz="2400" dirty="0"/>
              <a:t>Share, comment, repost their social media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Offer valuable feedback (about website, about product, </a:t>
            </a:r>
            <a:r>
              <a:rPr lang="en-US" sz="2400" dirty="0" err="1"/>
              <a:t>etc</a:t>
            </a:r>
            <a:r>
              <a:rPr lang="en-US" sz="2400" dirty="0"/>
              <a:t>)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Send them a restaurant recommendation, movie, book</a:t>
            </a:r>
          </a:p>
          <a:p>
            <a:pPr marL="0" indent="0">
              <a:spcAft>
                <a:spcPts val="600"/>
              </a:spcAft>
              <a:buNone/>
            </a:pP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D59E76-8D85-4D05-8AC0-714F0329E59D}"/>
              </a:ext>
            </a:extLst>
          </p:cNvPr>
          <p:cNvSpPr txBox="1"/>
          <p:nvPr/>
        </p:nvSpPr>
        <p:spPr>
          <a:xfrm>
            <a:off x="290752" y="6394597"/>
            <a:ext cx="1013346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/>
              <a:t>https://www.forbes.com/sites/kareanderson/2013/07/17/pay-it-forward-with-the-five-minute-favor/</a:t>
            </a:r>
          </a:p>
        </p:txBody>
      </p:sp>
    </p:spTree>
    <p:extLst>
      <p:ext uri="{BB962C8B-B14F-4D97-AF65-F5344CB8AC3E}">
        <p14:creationId xmlns:p14="http://schemas.microsoft.com/office/powerpoint/2010/main" val="1743468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A208A-F57D-6CF6-7044-6000CA414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8930" y="256526"/>
            <a:ext cx="10059970" cy="1180842"/>
          </a:xfrm>
        </p:spPr>
        <p:txBody>
          <a:bodyPr/>
          <a:lstStyle/>
          <a:p>
            <a:r>
              <a:rPr lang="en-US" dirty="0"/>
              <a:t>Major Phases of the Employer Engagement</a:t>
            </a:r>
          </a:p>
        </p:txBody>
      </p:sp>
      <p:graphicFrame>
        <p:nvGraphicFramePr>
          <p:cNvPr id="4" name="Content Placeholder 3" descr="A large arrow in green with 4 rectangles on top of it ">
            <a:extLst>
              <a:ext uri="{FF2B5EF4-FFF2-40B4-BE49-F238E27FC236}">
                <a16:creationId xmlns:a16="http://schemas.microsoft.com/office/drawing/2014/main" id="{FAF26835-7CE3-F33B-A46F-A924AD073B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3109137"/>
              </p:ext>
            </p:extLst>
          </p:nvPr>
        </p:nvGraphicFramePr>
        <p:xfrm>
          <a:off x="1540383" y="1396999"/>
          <a:ext cx="9632442" cy="4064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6A3B4C7-9DCF-7230-96E0-01D6CF86026E}"/>
              </a:ext>
            </a:extLst>
          </p:cNvPr>
          <p:cNvSpPr txBox="1"/>
          <p:nvPr/>
        </p:nvSpPr>
        <p:spPr>
          <a:xfrm>
            <a:off x="39623" y="5912973"/>
            <a:ext cx="5271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Adapted from: How to Master All 5 Stages of Customer Journey</a:t>
            </a:r>
            <a:br>
              <a:rPr lang="en-US" sz="1200" i="1" dirty="0"/>
            </a:br>
            <a:r>
              <a:rPr lang="en-US" sz="1200" i="1" dirty="0"/>
              <a:t>https://www.goldenvineyardbranding.com/blog/stages-of-the-customer-journey/</a:t>
            </a:r>
          </a:p>
        </p:txBody>
      </p:sp>
      <p:pic>
        <p:nvPicPr>
          <p:cNvPr id="5" name="Graphic 4" descr="Connections with solid fill">
            <a:extLst>
              <a:ext uri="{FF2B5EF4-FFF2-40B4-BE49-F238E27FC236}">
                <a16:creationId xmlns:a16="http://schemas.microsoft.com/office/drawing/2014/main" id="{51E32D45-0C2B-4EE6-8643-FDB6E36AE1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68898" y="4546600"/>
            <a:ext cx="1013214" cy="1013214"/>
          </a:xfrm>
          <a:prstGeom prst="rect">
            <a:avLst/>
          </a:prstGeom>
        </p:spPr>
      </p:pic>
      <p:pic>
        <p:nvPicPr>
          <p:cNvPr id="10" name="Graphic 9" descr="Head with gears with solid fill">
            <a:extLst>
              <a:ext uri="{FF2B5EF4-FFF2-40B4-BE49-F238E27FC236}">
                <a16:creationId xmlns:a16="http://schemas.microsoft.com/office/drawing/2014/main" id="{B9F354E7-872C-2035-8FBB-894517C13A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90680" y="4496166"/>
            <a:ext cx="1112406" cy="1112406"/>
          </a:xfrm>
          <a:prstGeom prst="rect">
            <a:avLst/>
          </a:prstGeom>
        </p:spPr>
      </p:pic>
      <p:pic>
        <p:nvPicPr>
          <p:cNvPr id="11" name="Graphic 10" descr="Handshake with solid fill">
            <a:extLst>
              <a:ext uri="{FF2B5EF4-FFF2-40B4-BE49-F238E27FC236}">
                <a16:creationId xmlns:a16="http://schemas.microsoft.com/office/drawing/2014/main" id="{B4BEF60D-BE91-CD9E-7A7E-9A1B03F690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999533" y="4470136"/>
            <a:ext cx="1226559" cy="1226559"/>
          </a:xfrm>
          <a:prstGeom prst="rect">
            <a:avLst/>
          </a:prstGeom>
        </p:spPr>
      </p:pic>
      <p:pic>
        <p:nvPicPr>
          <p:cNvPr id="12" name="Graphic 11" descr="Repeat with solid fill">
            <a:extLst>
              <a:ext uri="{FF2B5EF4-FFF2-40B4-BE49-F238E27FC236}">
                <a16:creationId xmlns:a16="http://schemas.microsoft.com/office/drawing/2014/main" id="{60A9746D-C7A2-55E3-0024-509C468127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451600" y="4470136"/>
            <a:ext cx="1143004" cy="114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26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983AE-2E8B-E571-86A8-DC61D0F17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we trying to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6A119-25DC-EB15-6002-A4BCD5FAD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56976"/>
            <a:ext cx="10515600" cy="455612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Continue to develop &amp; deepen rapport</a:t>
            </a:r>
            <a:br>
              <a:rPr lang="en-US" dirty="0"/>
            </a:br>
            <a:endParaRPr lang="en-US" dirty="0"/>
          </a:p>
          <a:p>
            <a:r>
              <a:rPr lang="en-US" dirty="0"/>
              <a:t>Understand their fundamental business</a:t>
            </a:r>
            <a:br>
              <a:rPr lang="en-US" dirty="0"/>
            </a:br>
            <a:endParaRPr lang="en-US" dirty="0"/>
          </a:p>
          <a:p>
            <a:r>
              <a:rPr lang="en-US" dirty="0"/>
              <a:t>Understand their challenges, pain points, log jams, </a:t>
            </a:r>
            <a:r>
              <a:rPr lang="en-US" dirty="0" err="1"/>
              <a:t>etc</a:t>
            </a:r>
            <a:br>
              <a:rPr lang="en-US" dirty="0"/>
            </a:br>
            <a:endParaRPr lang="en-US" dirty="0"/>
          </a:p>
          <a:p>
            <a:r>
              <a:rPr lang="en-US" dirty="0"/>
              <a:t>Understand what they’re not getting to do, what not providing, what customers expecting</a:t>
            </a:r>
            <a:br>
              <a:rPr lang="en-US" dirty="0"/>
            </a:br>
            <a:endParaRPr lang="en-US" dirty="0"/>
          </a:p>
          <a:p>
            <a:r>
              <a:rPr lang="en-US" dirty="0"/>
              <a:t>Understand how their staff, recruit, onboard, </a:t>
            </a:r>
            <a:r>
              <a:rPr lang="en-US" dirty="0" err="1"/>
              <a:t>etc</a:t>
            </a:r>
            <a:br>
              <a:rPr lang="en-US" dirty="0"/>
            </a:br>
            <a:endParaRPr lang="en-US" dirty="0"/>
          </a:p>
          <a:p>
            <a:r>
              <a:rPr lang="en-US" dirty="0"/>
              <a:t>Understand how we can deliver value through a solid match</a:t>
            </a:r>
          </a:p>
        </p:txBody>
      </p:sp>
    </p:spTree>
    <p:extLst>
      <p:ext uri="{BB962C8B-B14F-4D97-AF65-F5344CB8AC3E}">
        <p14:creationId xmlns:p14="http://schemas.microsoft.com/office/powerpoint/2010/main" val="314503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8F860-EB9A-ABB9-6513-7A222F75E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Overview-Considering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C8ADA-3CBA-E2B6-6AA0-58AFDA9A3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8931" y="1405107"/>
            <a:ext cx="8849732" cy="4871652"/>
          </a:xfrm>
        </p:spPr>
        <p:txBody>
          <a:bodyPr>
            <a:normAutofit fontScale="77500" lnSpcReduction="20000"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Back to Business Thinking</a:t>
            </a:r>
            <a:b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Curiosity (and Humble Inquiry)</a:t>
            </a:r>
            <a:br>
              <a:rPr lang="en-US" sz="3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LEAN thinking </a:t>
            </a:r>
            <a:b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Problem Finding vs Problem Solving</a:t>
            </a:r>
            <a:br>
              <a:rPr lang="en-US" sz="3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Job and Task Analyses</a:t>
            </a:r>
            <a:br>
              <a:rPr lang="en-US" sz="3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Ways to engage in interim</a:t>
            </a:r>
            <a:br>
              <a:rPr lang="en-US" sz="3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to maintain relations for the longer term</a:t>
            </a:r>
            <a:br>
              <a:rPr lang="en-US" sz="3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erson holding a card">
            <a:extLst>
              <a:ext uri="{FF2B5EF4-FFF2-40B4-BE49-F238E27FC236}">
                <a16:creationId xmlns:a16="http://schemas.microsoft.com/office/drawing/2014/main" id="{4AC63F90-1D1E-A382-9648-566DECC8C9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781149" y="455425"/>
            <a:ext cx="2255520" cy="1505712"/>
          </a:xfrm>
          <a:prstGeom prst="rect">
            <a:avLst/>
          </a:prstGeom>
        </p:spPr>
      </p:pic>
      <p:pic>
        <p:nvPicPr>
          <p:cNvPr id="4" name="Picture 3" descr="A diagram of types of waste">
            <a:extLst>
              <a:ext uri="{FF2B5EF4-FFF2-40B4-BE49-F238E27FC236}">
                <a16:creationId xmlns:a16="http://schemas.microsoft.com/office/drawing/2014/main" id="{5B3647FD-F40B-0649-F9AF-58F1C4F461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3094" y="1850354"/>
            <a:ext cx="2636109" cy="2617076"/>
          </a:xfrm>
          <a:prstGeom prst="rect">
            <a:avLst/>
          </a:prstGeom>
        </p:spPr>
      </p:pic>
      <p:pic>
        <p:nvPicPr>
          <p:cNvPr id="6" name="Picture 5" descr="A person drawing a maze on a white board">
            <a:extLst>
              <a:ext uri="{FF2B5EF4-FFF2-40B4-BE49-F238E27FC236}">
                <a16:creationId xmlns:a16="http://schemas.microsoft.com/office/drawing/2014/main" id="{F0A81D05-69AC-31BB-D221-46B5C29B20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6956" y="4467430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122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9EC17-7AED-453C-3934-DF3073E78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Curiosity</a:t>
            </a:r>
          </a:p>
        </p:txBody>
      </p:sp>
      <p:pic>
        <p:nvPicPr>
          <p:cNvPr id="13" name="Picture 12" descr="Cartoon grim reaper with scythe and cat">
            <a:extLst>
              <a:ext uri="{FF2B5EF4-FFF2-40B4-BE49-F238E27FC236}">
                <a16:creationId xmlns:a16="http://schemas.microsoft.com/office/drawing/2014/main" id="{545A456C-D09A-7A3D-5A28-438AE230F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05837" y="1810872"/>
            <a:ext cx="5015091" cy="3948918"/>
          </a:xfrm>
          <a:prstGeom prst="rect">
            <a:avLst/>
          </a:prstGeom>
        </p:spPr>
      </p:pic>
      <p:pic>
        <p:nvPicPr>
          <p:cNvPr id="15" name="Picture 14" descr="A cartoon of a monkey holding a banana">
            <a:extLst>
              <a:ext uri="{FF2B5EF4-FFF2-40B4-BE49-F238E27FC236}">
                <a16:creationId xmlns:a16="http://schemas.microsoft.com/office/drawing/2014/main" id="{43E33EC0-8EEC-2C40-97E3-7305C745F0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582248" y="2277675"/>
            <a:ext cx="3028664" cy="287218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133A551-F598-0D28-DBCB-6A651DB333A1}"/>
              </a:ext>
            </a:extLst>
          </p:cNvPr>
          <p:cNvSpPr/>
          <p:nvPr/>
        </p:nvSpPr>
        <p:spPr>
          <a:xfrm>
            <a:off x="9541307" y="3144244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73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0A64E6-72BF-F21E-F184-6BA45DE30204}"/>
              </a:ext>
            </a:extLst>
          </p:cNvPr>
          <p:cNvSpPr txBox="1"/>
          <p:nvPr/>
        </p:nvSpPr>
        <p:spPr>
          <a:xfrm>
            <a:off x="408016" y="6232143"/>
            <a:ext cx="93993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i="1" dirty="0"/>
              <a:t>Source: Ignite Your Curiosity: https://youtu.be/E9HZyIT6Z-4?si=qV1pWQmVjZbcEvJJbibi</a:t>
            </a:r>
          </a:p>
        </p:txBody>
      </p:sp>
    </p:spTree>
    <p:extLst>
      <p:ext uri="{BB962C8B-B14F-4D97-AF65-F5344CB8AC3E}">
        <p14:creationId xmlns:p14="http://schemas.microsoft.com/office/powerpoint/2010/main" val="31408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051A2-3950-0D1C-6CD2-1FEF784FA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Curiosity is Beneficial</a:t>
            </a:r>
          </a:p>
        </p:txBody>
      </p:sp>
      <p:pic>
        <p:nvPicPr>
          <p:cNvPr id="4" name="Online Media 3" title="How being deeply curious can strengthen connections">
            <a:hlinkClick r:id="" action="ppaction://media"/>
            <a:extLst>
              <a:ext uri="{FF2B5EF4-FFF2-40B4-BE49-F238E27FC236}">
                <a16:creationId xmlns:a16="http://schemas.microsoft.com/office/drawing/2014/main" id="{D6432BE0-F974-9FAB-C26C-61B86DB189D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34518" y="256525"/>
            <a:ext cx="11522963" cy="651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0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SEEC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007D89"/>
      </a:accent1>
      <a:accent2>
        <a:srgbClr val="124193"/>
      </a:accent2>
      <a:accent3>
        <a:srgbClr val="96CD4B"/>
      </a:accent3>
      <a:accent4>
        <a:srgbClr val="61C7DD"/>
      </a:accent4>
      <a:accent5>
        <a:srgbClr val="2495CF"/>
      </a:accent5>
      <a:accent6>
        <a:srgbClr val="5A74D1"/>
      </a:accent6>
      <a:hlink>
        <a:srgbClr val="72CEBB"/>
      </a:hlink>
      <a:folHlink>
        <a:srgbClr val="98E6D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EC Branded PPT Template" id="{BE82BA48-59F8-4DC1-A54C-A3BCD29358CF}" vid="{CC193790-8968-4EA8-AFC6-13F952CE0AD0}"/>
    </a:ext>
  </a:extLst>
</a:theme>
</file>

<file path=ppt/theme/theme2.xml><?xml version="1.0" encoding="utf-8"?>
<a:theme xmlns:a="http://schemas.openxmlformats.org/drawingml/2006/main" name="1_Office Theme">
  <a:themeElements>
    <a:clrScheme name="SEEC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007D89"/>
      </a:accent1>
      <a:accent2>
        <a:srgbClr val="124193"/>
      </a:accent2>
      <a:accent3>
        <a:srgbClr val="96CD4B"/>
      </a:accent3>
      <a:accent4>
        <a:srgbClr val="61C7DD"/>
      </a:accent4>
      <a:accent5>
        <a:srgbClr val="2495CF"/>
      </a:accent5>
      <a:accent6>
        <a:srgbClr val="5A74D1"/>
      </a:accent6>
      <a:hlink>
        <a:srgbClr val="72CEBB"/>
      </a:hlink>
      <a:folHlink>
        <a:srgbClr val="98E6D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EC Branded PPT Template" id="{BE82BA48-59F8-4DC1-A54C-A3BCD29358CF}" vid="{CC193790-8968-4EA8-AFC6-13F952CE0AD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2511544-38af-49c2-8996-37c0f6a636fd">
      <UserInfo>
        <DisplayName>Edwin Chan</DisplayName>
        <AccountId>6</AccountId>
        <AccountType/>
      </UserInfo>
      <UserInfo>
        <DisplayName>Katy Barrett</DisplayName>
        <AccountId>116</AccountId>
        <AccountType/>
      </UserInfo>
    </SharedWithUsers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AE81DD8B4A334F87C64841A1DF08AD" ma:contentTypeVersion="2" ma:contentTypeDescription="Create a new document." ma:contentTypeScope="" ma:versionID="b79fab6ae58f34917b2bbd1bb2476054">
  <xsd:schema xmlns:xsd="http://www.w3.org/2001/XMLSchema" xmlns:xs="http://www.w3.org/2001/XMLSchema" xmlns:p="http://schemas.microsoft.com/office/2006/metadata/properties" xmlns:ns1="http://schemas.microsoft.com/sharepoint/v3" xmlns:ns2="62511544-38af-49c2-8996-37c0f6a636fd" targetNamespace="http://schemas.microsoft.com/office/2006/metadata/properties" ma:root="true" ma:fieldsID="ae98c3180133931dce84fabadd3aec07" ns1:_="" ns2:_="">
    <xsd:import namespace="http://schemas.microsoft.com/sharepoint/v3"/>
    <xsd:import namespace="62511544-38af-49c2-8996-37c0f6a636fd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511544-38af-49c2-8996-37c0f6a636f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F74123A-C980-4701-9353-CB403E97315B}">
  <ds:schemaRefs>
    <ds:schemaRef ds:uri="http://schemas.microsoft.com/office/2006/metadata/properties"/>
    <ds:schemaRef ds:uri="http://schemas.microsoft.com/office/2006/documentManagement/types"/>
    <ds:schemaRef ds:uri="http://purl.org/dc/dcmitype/"/>
    <ds:schemaRef ds:uri="http://www.w3.org/XML/1998/namespace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cab6ef68-1e25-4a44-b750-8473a10f9ba6"/>
    <ds:schemaRef ds:uri="ec5796d8-db09-4322-a491-2ded85b20ad1"/>
  </ds:schemaRefs>
</ds:datastoreItem>
</file>

<file path=customXml/itemProps2.xml><?xml version="1.0" encoding="utf-8"?>
<ds:datastoreItem xmlns:ds="http://schemas.openxmlformats.org/officeDocument/2006/customXml" ds:itemID="{AF67CEAB-1A39-4FDE-834D-3DA0B150710E}"/>
</file>

<file path=customXml/itemProps3.xml><?xml version="1.0" encoding="utf-8"?>
<ds:datastoreItem xmlns:ds="http://schemas.openxmlformats.org/officeDocument/2006/customXml" ds:itemID="{9E9A6698-C781-4B0A-9FAF-9A93C61B88B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SEEC Branded PPT Template</Template>
  <TotalTime>9858</TotalTime>
  <Words>1613</Words>
  <Application>Microsoft Office PowerPoint</Application>
  <PresentationFormat>Widescreen</PresentationFormat>
  <Paragraphs>271</Paragraphs>
  <Slides>34</Slides>
  <Notes>34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Aptos</vt:lpstr>
      <vt:lpstr>Arial</vt:lpstr>
      <vt:lpstr>BentonSans</vt:lpstr>
      <vt:lpstr>Calibri</vt:lpstr>
      <vt:lpstr>Roboto</vt:lpstr>
      <vt:lpstr>Symbol</vt:lpstr>
      <vt:lpstr>Wingdings</vt:lpstr>
      <vt:lpstr>Office Theme</vt:lpstr>
      <vt:lpstr>1_Office Theme</vt:lpstr>
      <vt:lpstr>Document</vt:lpstr>
      <vt:lpstr>Sample Title Page</vt:lpstr>
      <vt:lpstr>So how did you do…..</vt:lpstr>
      <vt:lpstr>Recap Connecting Fundamentals</vt:lpstr>
      <vt:lpstr>5 Min Favor = Investment in relationship</vt:lpstr>
      <vt:lpstr>Major Phases of the Employer Engagement</vt:lpstr>
      <vt:lpstr>What are we trying to do?</vt:lpstr>
      <vt:lpstr>Overview-Considering </vt:lpstr>
      <vt:lpstr>Curiosity</vt:lpstr>
      <vt:lpstr>Why Curiosity is Beneficial</vt:lpstr>
      <vt:lpstr>PowerPoint Presentation</vt:lpstr>
      <vt:lpstr>Break Out </vt:lpstr>
      <vt:lpstr>Sample Questions</vt:lpstr>
      <vt:lpstr>Humble Inquiry</vt:lpstr>
      <vt:lpstr>Break</vt:lpstr>
      <vt:lpstr>Partner Development</vt:lpstr>
      <vt:lpstr>Trusted  Advisor</vt:lpstr>
      <vt:lpstr>Think yourself a “Trusted Advisor”….</vt:lpstr>
      <vt:lpstr>Why be this curious? </vt:lpstr>
      <vt:lpstr>Consideration in Practice</vt:lpstr>
      <vt:lpstr>Before You Go-Research</vt:lpstr>
      <vt:lpstr>Job and Site Analyses </vt:lpstr>
      <vt:lpstr>Using Lean Techniques to Find Problem</vt:lpstr>
      <vt:lpstr>Break Out</vt:lpstr>
      <vt:lpstr>Remember you’re a Problem Finder……</vt:lpstr>
      <vt:lpstr>After You Leave - Follow Up</vt:lpstr>
      <vt:lpstr>Just remember</vt:lpstr>
      <vt:lpstr>Consultative Sales</vt:lpstr>
      <vt:lpstr>Consideration- Ways to further the conversation</vt:lpstr>
      <vt:lpstr>Recap</vt:lpstr>
      <vt:lpstr>PowerPoint Presentation</vt:lpstr>
      <vt:lpstr>So what you  gonna do……</vt:lpstr>
      <vt:lpstr>PowerPoint Presentation</vt:lpstr>
      <vt:lpstr>Resources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Sample Title Page</dc:title>
  <dc:creator>Steve Blanks</dc:creator>
  <cp:lastModifiedBy>Steve Blanks</cp:lastModifiedBy>
  <cp:revision>17</cp:revision>
  <cp:lastPrinted>2024-07-18T12:39:57Z</cp:lastPrinted>
  <dcterms:created xsi:type="dcterms:W3CDTF">2023-03-20T17:07:41Z</dcterms:created>
  <dcterms:modified xsi:type="dcterms:W3CDTF">2024-07-18T18:47:07Z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0x010100DFAE81DD8B4A334F87C64841A1DF08AD</vt:lpwstr>
  </property>
  <property fmtid="{D5CDD505-2E9C-101B-9397-08002B2CF9AE}" pid="3" name="MediaServiceImageTags">
    <vt:lpwstr/>
  </property>
</Properties>
</file>