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427" r:id="rId5"/>
    <p:sldId id="450" r:id="rId6"/>
    <p:sldId id="438" r:id="rId7"/>
    <p:sldId id="283" r:id="rId8"/>
    <p:sldId id="382" r:id="rId9"/>
    <p:sldId id="461" r:id="rId10"/>
    <p:sldId id="454" r:id="rId11"/>
    <p:sldId id="462" r:id="rId12"/>
    <p:sldId id="460" r:id="rId13"/>
    <p:sldId id="430" r:id="rId14"/>
    <p:sldId id="463" r:id="rId15"/>
    <p:sldId id="457" r:id="rId16"/>
    <p:sldId id="456" r:id="rId17"/>
    <p:sldId id="464" r:id="rId18"/>
    <p:sldId id="436" r:id="rId19"/>
    <p:sldId id="432" r:id="rId20"/>
    <p:sldId id="468" r:id="rId21"/>
    <p:sldId id="428" r:id="rId22"/>
    <p:sldId id="470" r:id="rId23"/>
    <p:sldId id="471" r:id="rId24"/>
    <p:sldId id="467" r:id="rId25"/>
    <p:sldId id="472" r:id="rId26"/>
    <p:sldId id="473" r:id="rId27"/>
    <p:sldId id="387" r:id="rId28"/>
    <p:sldId id="289" r:id="rId29"/>
    <p:sldId id="474" r:id="rId30"/>
    <p:sldId id="378" r:id="rId31"/>
    <p:sldId id="282" r:id="rId32"/>
    <p:sldId id="279" r:id="rId33"/>
    <p:sldId id="374" r:id="rId34"/>
    <p:sldId id="469" r:id="rId35"/>
    <p:sldId id="476" r:id="rId36"/>
    <p:sldId id="389" r:id="rId37"/>
    <p:sldId id="477"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89"/>
    <a:srgbClr val="124193"/>
    <a:srgbClr val="9BBA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2DD3C-D108-4453-9882-02E2518C4869}" v="6" dt="2024-08-20T22:13:59.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8" autoAdjust="0"/>
    <p:restoredTop sz="64721" autoAdjust="0"/>
  </p:normalViewPr>
  <p:slideViewPr>
    <p:cSldViewPr snapToGrid="0">
      <p:cViewPr varScale="1">
        <p:scale>
          <a:sx n="68" d="100"/>
          <a:sy n="68" d="100"/>
        </p:scale>
        <p:origin x="2160" y="60"/>
      </p:cViewPr>
      <p:guideLst/>
    </p:cSldViewPr>
  </p:slideViewPr>
  <p:outlineViewPr>
    <p:cViewPr>
      <p:scale>
        <a:sx n="33" d="100"/>
        <a:sy n="33" d="100"/>
      </p:scale>
      <p:origin x="0" y="-123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lanks" userId="a9d7118d-c227-44e4-90dd-2ac638b0b715" providerId="ADAL" clId="{F682DD3C-D108-4453-9882-02E2518C4869}"/>
    <pc:docChg chg="custSel addSld modSld">
      <pc:chgData name="Steve Blanks" userId="a9d7118d-c227-44e4-90dd-2ac638b0b715" providerId="ADAL" clId="{F682DD3C-D108-4453-9882-02E2518C4869}" dt="2024-08-20T22:17:43.411" v="295" actId="207"/>
      <pc:docMkLst>
        <pc:docMk/>
      </pc:docMkLst>
      <pc:sldChg chg="modNotesTx">
        <pc:chgData name="Steve Blanks" userId="a9d7118d-c227-44e4-90dd-2ac638b0b715" providerId="ADAL" clId="{F682DD3C-D108-4453-9882-02E2518C4869}" dt="2024-08-20T22:09:49.394" v="22" actId="20577"/>
        <pc:sldMkLst>
          <pc:docMk/>
          <pc:sldMk cId="382001310" sldId="282"/>
        </pc:sldMkLst>
      </pc:sldChg>
      <pc:sldChg chg="modNotesTx">
        <pc:chgData name="Steve Blanks" userId="a9d7118d-c227-44e4-90dd-2ac638b0b715" providerId="ADAL" clId="{F682DD3C-D108-4453-9882-02E2518C4869}" dt="2024-08-20T22:08:41.748" v="3" actId="20577"/>
        <pc:sldMkLst>
          <pc:docMk/>
          <pc:sldMk cId="3375826704" sldId="283"/>
        </pc:sldMkLst>
      </pc:sldChg>
      <pc:sldChg chg="modNotesTx">
        <pc:chgData name="Steve Blanks" userId="a9d7118d-c227-44e4-90dd-2ac638b0b715" providerId="ADAL" clId="{F682DD3C-D108-4453-9882-02E2518C4869}" dt="2024-08-20T22:09:43.059" v="20" actId="20577"/>
        <pc:sldMkLst>
          <pc:docMk/>
          <pc:sldMk cId="1652378446" sldId="289"/>
        </pc:sldMkLst>
      </pc:sldChg>
      <pc:sldChg chg="modNotesTx">
        <pc:chgData name="Steve Blanks" userId="a9d7118d-c227-44e4-90dd-2ac638b0b715" providerId="ADAL" clId="{F682DD3C-D108-4453-9882-02E2518C4869}" dt="2024-08-20T22:09:54.180" v="23" actId="20577"/>
        <pc:sldMkLst>
          <pc:docMk/>
          <pc:sldMk cId="1787049133" sldId="374"/>
        </pc:sldMkLst>
      </pc:sldChg>
      <pc:sldChg chg="modNotesTx">
        <pc:chgData name="Steve Blanks" userId="a9d7118d-c227-44e4-90dd-2ac638b0b715" providerId="ADAL" clId="{F682DD3C-D108-4453-9882-02E2518C4869}" dt="2024-08-20T22:08:45.011" v="5" actId="20577"/>
        <pc:sldMkLst>
          <pc:docMk/>
          <pc:sldMk cId="3379122624" sldId="382"/>
        </pc:sldMkLst>
      </pc:sldChg>
      <pc:sldChg chg="modNotesTx">
        <pc:chgData name="Steve Blanks" userId="a9d7118d-c227-44e4-90dd-2ac638b0b715" providerId="ADAL" clId="{F682DD3C-D108-4453-9882-02E2518C4869}" dt="2024-08-20T22:09:40.588" v="19" actId="20577"/>
        <pc:sldMkLst>
          <pc:docMk/>
          <pc:sldMk cId="3297372940" sldId="387"/>
        </pc:sldMkLst>
      </pc:sldChg>
      <pc:sldChg chg="modNotesTx">
        <pc:chgData name="Steve Blanks" userId="a9d7118d-c227-44e4-90dd-2ac638b0b715" providerId="ADAL" clId="{F682DD3C-D108-4453-9882-02E2518C4869}" dt="2024-08-20T22:09:29.302" v="17" actId="20577"/>
        <pc:sldMkLst>
          <pc:docMk/>
          <pc:sldMk cId="2038348599" sldId="428"/>
        </pc:sldMkLst>
      </pc:sldChg>
      <pc:sldChg chg="modNotesTx">
        <pc:chgData name="Steve Blanks" userId="a9d7118d-c227-44e4-90dd-2ac638b0b715" providerId="ADAL" clId="{F682DD3C-D108-4453-9882-02E2518C4869}" dt="2024-08-20T22:09:09.093" v="11" actId="20577"/>
        <pc:sldMkLst>
          <pc:docMk/>
          <pc:sldMk cId="2100487063" sldId="430"/>
        </pc:sldMkLst>
      </pc:sldChg>
      <pc:sldChg chg="modNotesTx">
        <pc:chgData name="Steve Blanks" userId="a9d7118d-c227-44e4-90dd-2ac638b0b715" providerId="ADAL" clId="{F682DD3C-D108-4453-9882-02E2518C4869}" dt="2024-08-20T22:09:27.624" v="16" actId="20577"/>
        <pc:sldMkLst>
          <pc:docMk/>
          <pc:sldMk cId="758636201" sldId="432"/>
        </pc:sldMkLst>
      </pc:sldChg>
      <pc:sldChg chg="modNotesTx">
        <pc:chgData name="Steve Blanks" userId="a9d7118d-c227-44e4-90dd-2ac638b0b715" providerId="ADAL" clId="{F682DD3C-D108-4453-9882-02E2518C4869}" dt="2024-08-20T22:08:38.292" v="1" actId="20577"/>
        <pc:sldMkLst>
          <pc:docMk/>
          <pc:sldMk cId="2835549091" sldId="438"/>
        </pc:sldMkLst>
      </pc:sldChg>
      <pc:sldChg chg="modNotesTx">
        <pc:chgData name="Steve Blanks" userId="a9d7118d-c227-44e4-90dd-2ac638b0b715" providerId="ADAL" clId="{F682DD3C-D108-4453-9882-02E2518C4869}" dt="2024-08-20T22:08:35.948" v="0" actId="20577"/>
        <pc:sldMkLst>
          <pc:docMk/>
          <pc:sldMk cId="3009140566" sldId="450"/>
        </pc:sldMkLst>
      </pc:sldChg>
      <pc:sldChg chg="modNotesTx">
        <pc:chgData name="Steve Blanks" userId="a9d7118d-c227-44e4-90dd-2ac638b0b715" providerId="ADAL" clId="{F682DD3C-D108-4453-9882-02E2518C4869}" dt="2024-08-20T22:08:57.693" v="8" actId="20577"/>
        <pc:sldMkLst>
          <pc:docMk/>
          <pc:sldMk cId="556678347" sldId="454"/>
        </pc:sldMkLst>
      </pc:sldChg>
      <pc:sldChg chg="modNotesTx">
        <pc:chgData name="Steve Blanks" userId="a9d7118d-c227-44e4-90dd-2ac638b0b715" providerId="ADAL" clId="{F682DD3C-D108-4453-9882-02E2518C4869}" dt="2024-08-20T22:09:17.732" v="14" actId="20577"/>
        <pc:sldMkLst>
          <pc:docMk/>
          <pc:sldMk cId="1315742944" sldId="456"/>
        </pc:sldMkLst>
      </pc:sldChg>
      <pc:sldChg chg="modNotesTx">
        <pc:chgData name="Steve Blanks" userId="a9d7118d-c227-44e4-90dd-2ac638b0b715" providerId="ADAL" clId="{F682DD3C-D108-4453-9882-02E2518C4869}" dt="2024-08-20T22:09:13.594" v="13" actId="20577"/>
        <pc:sldMkLst>
          <pc:docMk/>
          <pc:sldMk cId="2398452317" sldId="457"/>
        </pc:sldMkLst>
      </pc:sldChg>
      <pc:sldChg chg="modNotesTx">
        <pc:chgData name="Steve Blanks" userId="a9d7118d-c227-44e4-90dd-2ac638b0b715" providerId="ADAL" clId="{F682DD3C-D108-4453-9882-02E2518C4869}" dt="2024-08-20T22:09:05.842" v="10" actId="20577"/>
        <pc:sldMkLst>
          <pc:docMk/>
          <pc:sldMk cId="1283868757" sldId="460"/>
        </pc:sldMkLst>
      </pc:sldChg>
      <pc:sldChg chg="modNotesTx">
        <pc:chgData name="Steve Blanks" userId="a9d7118d-c227-44e4-90dd-2ac638b0b715" providerId="ADAL" clId="{F682DD3C-D108-4453-9882-02E2518C4869}" dt="2024-08-20T22:08:50.445" v="7" actId="20577"/>
        <pc:sldMkLst>
          <pc:docMk/>
          <pc:sldMk cId="1672093480" sldId="461"/>
        </pc:sldMkLst>
      </pc:sldChg>
      <pc:sldChg chg="modNotesTx">
        <pc:chgData name="Steve Blanks" userId="a9d7118d-c227-44e4-90dd-2ac638b0b715" providerId="ADAL" clId="{F682DD3C-D108-4453-9882-02E2518C4869}" dt="2024-08-20T22:09:00.604" v="9" actId="20577"/>
        <pc:sldMkLst>
          <pc:docMk/>
          <pc:sldMk cId="3916239779" sldId="462"/>
        </pc:sldMkLst>
      </pc:sldChg>
      <pc:sldChg chg="modNotesTx">
        <pc:chgData name="Steve Blanks" userId="a9d7118d-c227-44e4-90dd-2ac638b0b715" providerId="ADAL" clId="{F682DD3C-D108-4453-9882-02E2518C4869}" dt="2024-08-20T22:09:11.155" v="12" actId="20577"/>
        <pc:sldMkLst>
          <pc:docMk/>
          <pc:sldMk cId="63867835" sldId="463"/>
        </pc:sldMkLst>
      </pc:sldChg>
      <pc:sldChg chg="modNotesTx">
        <pc:chgData name="Steve Blanks" userId="a9d7118d-c227-44e4-90dd-2ac638b0b715" providerId="ADAL" clId="{F682DD3C-D108-4453-9882-02E2518C4869}" dt="2024-08-20T22:09:21.162" v="15" actId="20577"/>
        <pc:sldMkLst>
          <pc:docMk/>
          <pc:sldMk cId="2563420519" sldId="464"/>
        </pc:sldMkLst>
      </pc:sldChg>
      <pc:sldChg chg="modNotesTx">
        <pc:chgData name="Steve Blanks" userId="a9d7118d-c227-44e4-90dd-2ac638b0b715" providerId="ADAL" clId="{F682DD3C-D108-4453-9882-02E2518C4869}" dt="2024-08-20T22:09:45.275" v="21" actId="20577"/>
        <pc:sldMkLst>
          <pc:docMk/>
          <pc:sldMk cId="2639360468" sldId="474"/>
        </pc:sldMkLst>
      </pc:sldChg>
      <pc:sldChg chg="modNotesTx">
        <pc:chgData name="Steve Blanks" userId="a9d7118d-c227-44e4-90dd-2ac638b0b715" providerId="ADAL" clId="{F682DD3C-D108-4453-9882-02E2518C4869}" dt="2024-08-20T22:09:58.571" v="24" actId="20577"/>
        <pc:sldMkLst>
          <pc:docMk/>
          <pc:sldMk cId="598409124" sldId="476"/>
        </pc:sldMkLst>
      </pc:sldChg>
      <pc:sldChg chg="modSp new mod">
        <pc:chgData name="Steve Blanks" userId="a9d7118d-c227-44e4-90dd-2ac638b0b715" providerId="ADAL" clId="{F682DD3C-D108-4453-9882-02E2518C4869}" dt="2024-08-20T22:17:43.411" v="295" actId="207"/>
        <pc:sldMkLst>
          <pc:docMk/>
          <pc:sldMk cId="29330312" sldId="477"/>
        </pc:sldMkLst>
        <pc:spChg chg="mod">
          <ac:chgData name="Steve Blanks" userId="a9d7118d-c227-44e4-90dd-2ac638b0b715" providerId="ADAL" clId="{F682DD3C-D108-4453-9882-02E2518C4869}" dt="2024-08-20T22:14:45.016" v="255" actId="20577"/>
          <ac:spMkLst>
            <pc:docMk/>
            <pc:sldMk cId="29330312" sldId="477"/>
            <ac:spMk id="2" creationId="{F89EE778-501A-0314-56EC-4E4075FEEA06}"/>
          </ac:spMkLst>
        </pc:spChg>
        <pc:spChg chg="mod">
          <ac:chgData name="Steve Blanks" userId="a9d7118d-c227-44e4-90dd-2ac638b0b715" providerId="ADAL" clId="{F682DD3C-D108-4453-9882-02E2518C4869}" dt="2024-08-20T22:17:43.411" v="295" actId="207"/>
          <ac:spMkLst>
            <pc:docMk/>
            <pc:sldMk cId="29330312" sldId="477"/>
            <ac:spMk id="3" creationId="{A6C54C74-EAA2-3EDD-C728-AD32955752F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Number of Respondents</a:t>
            </a:r>
          </a:p>
        </c:rich>
      </c:tx>
      <c:layout>
        <c:manualLayout>
          <c:xMode val="edge"/>
          <c:yMode val="edge"/>
          <c:x val="0.37792112502835012"/>
          <c:y val="2.363129596104867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of Respondents</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71F-4739-B055-C6DD04E156A9}"/>
              </c:ext>
            </c:extLst>
          </c:dPt>
          <c:dPt>
            <c:idx val="1"/>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15C-4C12-B8E2-133C00D55E66}"/>
              </c:ext>
            </c:extLst>
          </c:dPt>
          <c:dPt>
            <c:idx val="2"/>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15C-4C12-B8E2-133C00D55E66}"/>
              </c:ext>
            </c:extLst>
          </c:dPt>
          <c:dPt>
            <c:idx val="3"/>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15C-4C12-B8E2-133C00D55E66}"/>
              </c:ext>
            </c:extLst>
          </c:dPt>
          <c:dPt>
            <c:idx val="4"/>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15C-4C12-B8E2-133C00D55E66}"/>
              </c:ext>
            </c:extLst>
          </c:dPt>
          <c:dPt>
            <c:idx val="5"/>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15C-4C12-B8E2-133C00D55E66}"/>
              </c:ext>
            </c:extLst>
          </c:dPt>
          <c:dPt>
            <c:idx val="6"/>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15C-4C12-B8E2-133C00D55E66}"/>
              </c:ext>
            </c:extLst>
          </c:dPt>
          <c:dPt>
            <c:idx val="7"/>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15C-4C12-B8E2-133C00D55E66}"/>
              </c:ext>
            </c:extLst>
          </c:dPt>
          <c:dPt>
            <c:idx val="8"/>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615C-4C12-B8E2-133C00D55E66}"/>
              </c:ext>
            </c:extLst>
          </c:dPt>
          <c:dPt>
            <c:idx val="9"/>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615C-4C12-B8E2-133C00D55E6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Share an Article</c:v>
                </c:pt>
                <c:pt idx="1">
                  <c:v>Invite Biz to be Professional Mentor</c:v>
                </c:pt>
                <c:pt idx="2">
                  <c:v>Ask for A Testimonial</c:v>
                </c:pt>
                <c:pt idx="3">
                  <c:v>Research Trusted Advisors</c:v>
                </c:pt>
                <c:pt idx="4">
                  <c:v>Research Humble Inquiry</c:v>
                </c:pt>
                <c:pt idx="5">
                  <c:v>Research Lean</c:v>
                </c:pt>
                <c:pt idx="6">
                  <c:v>Use Job Analyses</c:v>
                </c:pt>
                <c:pt idx="7">
                  <c:v>Develop List of Info Gathering Questions</c:v>
                </c:pt>
                <c:pt idx="8">
                  <c:v>Develop List of Rapport Questions</c:v>
                </c:pt>
                <c:pt idx="9">
                  <c:v>Set Up Tour with Business</c:v>
                </c:pt>
              </c:strCache>
            </c:strRef>
          </c:cat>
          <c:val>
            <c:numRef>
              <c:f>Sheet1!$B$2:$B$11</c:f>
              <c:numCache>
                <c:formatCode>General</c:formatCode>
                <c:ptCount val="10"/>
                <c:pt idx="0">
                  <c:v>6</c:v>
                </c:pt>
                <c:pt idx="1">
                  <c:v>11</c:v>
                </c:pt>
                <c:pt idx="2">
                  <c:v>12</c:v>
                </c:pt>
                <c:pt idx="3">
                  <c:v>14</c:v>
                </c:pt>
                <c:pt idx="4">
                  <c:v>16</c:v>
                </c:pt>
                <c:pt idx="5">
                  <c:v>16</c:v>
                </c:pt>
                <c:pt idx="6">
                  <c:v>22</c:v>
                </c:pt>
                <c:pt idx="7">
                  <c:v>31</c:v>
                </c:pt>
                <c:pt idx="8">
                  <c:v>33</c:v>
                </c:pt>
                <c:pt idx="9">
                  <c:v>35</c:v>
                </c:pt>
              </c:numCache>
            </c:numRef>
          </c:val>
          <c:extLst>
            <c:ext xmlns:c16="http://schemas.microsoft.com/office/drawing/2014/chart" uri="{C3380CC4-5D6E-409C-BE32-E72D297353CC}">
              <c16:uniqueId val="{00000000-A71F-4739-B055-C6DD04E156A9}"/>
            </c:ext>
          </c:extLst>
        </c:ser>
        <c:dLbls>
          <c:showLegendKey val="0"/>
          <c:showVal val="0"/>
          <c:showCatName val="0"/>
          <c:showSerName val="0"/>
          <c:showPercent val="0"/>
          <c:showBubbleSize val="0"/>
        </c:dLbls>
        <c:gapWidth val="75"/>
        <c:overlap val="40"/>
        <c:axId val="1660471584"/>
        <c:axId val="1660468704"/>
      </c:barChart>
      <c:valAx>
        <c:axId val="16604687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660471584"/>
        <c:crosses val="autoZero"/>
        <c:crossBetween val="between"/>
      </c:valAx>
      <c:catAx>
        <c:axId val="16604715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16604687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2D7F6-4A25-4674-9B79-67F87FD76BBB}" type="doc">
      <dgm:prSet loTypeId="urn:microsoft.com/office/officeart/2005/8/layout/hProcess9" loCatId="process" qsTypeId="urn:microsoft.com/office/officeart/2005/8/quickstyle/simple1" qsCatId="simple" csTypeId="urn:microsoft.com/office/officeart/2005/8/colors/accent1_2" csCatId="accent1" phldr="1"/>
      <dgm:spPr/>
    </dgm:pt>
    <dgm:pt modelId="{93F57C8D-E00F-4824-A042-78C0590C4843}">
      <dgm:prSet phldrT="[Text]"/>
      <dgm:spPr/>
      <dgm:t>
        <a:bodyPr/>
        <a:lstStyle/>
        <a:p>
          <a:r>
            <a:rPr lang="en-US" dirty="0"/>
            <a:t>1.  Connection</a:t>
          </a:r>
        </a:p>
      </dgm:t>
    </dgm:pt>
    <dgm:pt modelId="{84BCAA2C-E818-4362-BFC9-6EAA231B766B}" type="parTrans" cxnId="{1F44F772-A81B-402C-A4B5-05E8DF16B818}">
      <dgm:prSet/>
      <dgm:spPr/>
      <dgm:t>
        <a:bodyPr/>
        <a:lstStyle/>
        <a:p>
          <a:endParaRPr lang="en-US"/>
        </a:p>
      </dgm:t>
    </dgm:pt>
    <dgm:pt modelId="{33F728D4-2606-436E-AF16-C1FD1F779A83}" type="sibTrans" cxnId="{1F44F772-A81B-402C-A4B5-05E8DF16B818}">
      <dgm:prSet/>
      <dgm:spPr/>
      <dgm:t>
        <a:bodyPr/>
        <a:lstStyle/>
        <a:p>
          <a:endParaRPr lang="en-US"/>
        </a:p>
      </dgm:t>
    </dgm:pt>
    <dgm:pt modelId="{6526301E-2973-4B8A-8AD5-21DE485DD673}">
      <dgm:prSet phldrT="[Text]"/>
      <dgm:spPr>
        <a:solidFill>
          <a:srgbClr val="007D89"/>
        </a:solidFill>
      </dgm:spPr>
      <dgm:t>
        <a:bodyPr/>
        <a:lstStyle/>
        <a:p>
          <a:r>
            <a:rPr lang="en-US" dirty="0"/>
            <a:t>2. Consideration</a:t>
          </a:r>
        </a:p>
      </dgm:t>
    </dgm:pt>
    <dgm:pt modelId="{BC482AE7-8BC8-4F7E-9FE5-D007FB16821C}" type="parTrans" cxnId="{3B8C6737-73EC-41CF-9683-ECE24DF192B6}">
      <dgm:prSet/>
      <dgm:spPr/>
      <dgm:t>
        <a:bodyPr/>
        <a:lstStyle/>
        <a:p>
          <a:endParaRPr lang="en-US"/>
        </a:p>
      </dgm:t>
    </dgm:pt>
    <dgm:pt modelId="{8BB5E9CB-7ECA-440A-8F28-30531A0A1534}" type="sibTrans" cxnId="{3B8C6737-73EC-41CF-9683-ECE24DF192B6}">
      <dgm:prSet/>
      <dgm:spPr/>
      <dgm:t>
        <a:bodyPr/>
        <a:lstStyle/>
        <a:p>
          <a:endParaRPr lang="en-US"/>
        </a:p>
      </dgm:t>
    </dgm:pt>
    <dgm:pt modelId="{FD2143F8-ABEB-4E57-92ED-87FC3D66B19B}">
      <dgm:prSet phldrT="[Text]"/>
      <dgm:spPr>
        <a:solidFill>
          <a:srgbClr val="124193"/>
        </a:solidFill>
      </dgm:spPr>
      <dgm:t>
        <a:bodyPr/>
        <a:lstStyle/>
        <a:p>
          <a:r>
            <a:rPr lang="en-US" dirty="0"/>
            <a:t>3.   Conversion</a:t>
          </a:r>
        </a:p>
      </dgm:t>
    </dgm:pt>
    <dgm:pt modelId="{90CF23E7-A530-4FD1-9626-326DEEBC4E7B}" type="parTrans" cxnId="{8F49F778-A774-45E8-9B37-F0A346151664}">
      <dgm:prSet/>
      <dgm:spPr/>
      <dgm:t>
        <a:bodyPr/>
        <a:lstStyle/>
        <a:p>
          <a:endParaRPr lang="en-US"/>
        </a:p>
      </dgm:t>
    </dgm:pt>
    <dgm:pt modelId="{5E23A670-F59E-4062-B28C-6558EFBA8C75}" type="sibTrans" cxnId="{8F49F778-A774-45E8-9B37-F0A346151664}">
      <dgm:prSet/>
      <dgm:spPr/>
      <dgm:t>
        <a:bodyPr/>
        <a:lstStyle/>
        <a:p>
          <a:endParaRPr lang="en-US"/>
        </a:p>
      </dgm:t>
    </dgm:pt>
    <dgm:pt modelId="{4B3B0C31-6484-4CBC-8CE9-A126EC225AD3}">
      <dgm:prSet phldrT="[Text]"/>
      <dgm:spPr>
        <a:solidFill>
          <a:srgbClr val="124193"/>
        </a:solidFill>
      </dgm:spPr>
      <dgm:t>
        <a:bodyPr/>
        <a:lstStyle/>
        <a:p>
          <a:r>
            <a:rPr lang="en-US" dirty="0"/>
            <a:t>4. Continuation</a:t>
          </a:r>
        </a:p>
      </dgm:t>
    </dgm:pt>
    <dgm:pt modelId="{08E95E50-72D5-4333-B317-811C14B010F6}" type="parTrans" cxnId="{6EE26B39-CA44-490E-95AF-23804474C5C7}">
      <dgm:prSet/>
      <dgm:spPr/>
      <dgm:t>
        <a:bodyPr/>
        <a:lstStyle/>
        <a:p>
          <a:endParaRPr lang="en-US"/>
        </a:p>
      </dgm:t>
    </dgm:pt>
    <dgm:pt modelId="{7F96D6C5-AEF8-4241-95A1-C9EBD760D3ED}" type="sibTrans" cxnId="{6EE26B39-CA44-490E-95AF-23804474C5C7}">
      <dgm:prSet/>
      <dgm:spPr/>
      <dgm:t>
        <a:bodyPr/>
        <a:lstStyle/>
        <a:p>
          <a:endParaRPr lang="en-US"/>
        </a:p>
      </dgm:t>
    </dgm:pt>
    <dgm:pt modelId="{5965DDC2-6886-4A46-A63E-962D44A4C9B0}" type="pres">
      <dgm:prSet presAssocID="{D4A2D7F6-4A25-4674-9B79-67F87FD76BBB}" presName="CompostProcess" presStyleCnt="0">
        <dgm:presLayoutVars>
          <dgm:dir/>
          <dgm:resizeHandles val="exact"/>
        </dgm:presLayoutVars>
      </dgm:prSet>
      <dgm:spPr/>
    </dgm:pt>
    <dgm:pt modelId="{FE32C03A-45F1-487B-83ED-39787C5088A9}" type="pres">
      <dgm:prSet presAssocID="{D4A2D7F6-4A25-4674-9B79-67F87FD76BBB}" presName="arrow" presStyleLbl="bgShp" presStyleIdx="0" presStyleCnt="1" custScaleX="117647"/>
      <dgm:spPr/>
    </dgm:pt>
    <dgm:pt modelId="{060600A9-74BB-4CD7-98A6-DDE89A90A295}" type="pres">
      <dgm:prSet presAssocID="{D4A2D7F6-4A25-4674-9B79-67F87FD76BBB}" presName="linearProcess" presStyleCnt="0"/>
      <dgm:spPr/>
    </dgm:pt>
    <dgm:pt modelId="{4E333DF4-6DC7-4DF1-BCAA-FFBDB6F6FF8D}" type="pres">
      <dgm:prSet presAssocID="{93F57C8D-E00F-4824-A042-78C0590C4843}" presName="textNode" presStyleLbl="node1" presStyleIdx="0" presStyleCnt="4">
        <dgm:presLayoutVars>
          <dgm:bulletEnabled val="1"/>
        </dgm:presLayoutVars>
      </dgm:prSet>
      <dgm:spPr/>
    </dgm:pt>
    <dgm:pt modelId="{2542DECB-80A7-480C-94F8-84099E7DAF12}" type="pres">
      <dgm:prSet presAssocID="{33F728D4-2606-436E-AF16-C1FD1F779A83}" presName="sibTrans" presStyleCnt="0"/>
      <dgm:spPr/>
    </dgm:pt>
    <dgm:pt modelId="{12B18D74-78F2-45E4-9D0E-89048A04088B}" type="pres">
      <dgm:prSet presAssocID="{6526301E-2973-4B8A-8AD5-21DE485DD673}" presName="textNode" presStyleLbl="node1" presStyleIdx="1" presStyleCnt="4" custLinFactNeighborY="0">
        <dgm:presLayoutVars>
          <dgm:bulletEnabled val="1"/>
        </dgm:presLayoutVars>
      </dgm:prSet>
      <dgm:spPr/>
    </dgm:pt>
    <dgm:pt modelId="{766A11D4-FD8A-4747-B23A-EB0D997D05DD}" type="pres">
      <dgm:prSet presAssocID="{8BB5E9CB-7ECA-440A-8F28-30531A0A1534}" presName="sibTrans" presStyleCnt="0"/>
      <dgm:spPr/>
    </dgm:pt>
    <dgm:pt modelId="{7EA7E889-1B68-4B51-BB70-2F1015F9B211}" type="pres">
      <dgm:prSet presAssocID="{FD2143F8-ABEB-4E57-92ED-87FC3D66B19B}" presName="textNode" presStyleLbl="node1" presStyleIdx="2" presStyleCnt="4" custLinFactNeighborX="16290">
        <dgm:presLayoutVars>
          <dgm:bulletEnabled val="1"/>
        </dgm:presLayoutVars>
      </dgm:prSet>
      <dgm:spPr/>
    </dgm:pt>
    <dgm:pt modelId="{EBFA6C6F-E611-4EAF-97B4-EBE11AF6C00F}" type="pres">
      <dgm:prSet presAssocID="{5E23A670-F59E-4062-B28C-6558EFBA8C75}" presName="sibTrans" presStyleCnt="0"/>
      <dgm:spPr/>
    </dgm:pt>
    <dgm:pt modelId="{EC15E70F-EE22-4295-8AD8-DAA652B35701}" type="pres">
      <dgm:prSet presAssocID="{4B3B0C31-6484-4CBC-8CE9-A126EC225AD3}" presName="textNode" presStyleLbl="node1" presStyleIdx="3" presStyleCnt="4" custScaleX="99119">
        <dgm:presLayoutVars>
          <dgm:bulletEnabled val="1"/>
        </dgm:presLayoutVars>
      </dgm:prSet>
      <dgm:spPr/>
    </dgm:pt>
  </dgm:ptLst>
  <dgm:cxnLst>
    <dgm:cxn modelId="{3B8C6737-73EC-41CF-9683-ECE24DF192B6}" srcId="{D4A2D7F6-4A25-4674-9B79-67F87FD76BBB}" destId="{6526301E-2973-4B8A-8AD5-21DE485DD673}" srcOrd="1" destOrd="0" parTransId="{BC482AE7-8BC8-4F7E-9FE5-D007FB16821C}" sibTransId="{8BB5E9CB-7ECA-440A-8F28-30531A0A1534}"/>
    <dgm:cxn modelId="{6EE26B39-CA44-490E-95AF-23804474C5C7}" srcId="{D4A2D7F6-4A25-4674-9B79-67F87FD76BBB}" destId="{4B3B0C31-6484-4CBC-8CE9-A126EC225AD3}" srcOrd="3" destOrd="0" parTransId="{08E95E50-72D5-4333-B317-811C14B010F6}" sibTransId="{7F96D6C5-AEF8-4241-95A1-C9EBD760D3ED}"/>
    <dgm:cxn modelId="{7CC16441-73E0-4BF5-B1E3-267148E243B2}" type="presOf" srcId="{4B3B0C31-6484-4CBC-8CE9-A126EC225AD3}" destId="{EC15E70F-EE22-4295-8AD8-DAA652B35701}" srcOrd="0" destOrd="0" presId="urn:microsoft.com/office/officeart/2005/8/layout/hProcess9"/>
    <dgm:cxn modelId="{1F44F772-A81B-402C-A4B5-05E8DF16B818}" srcId="{D4A2D7F6-4A25-4674-9B79-67F87FD76BBB}" destId="{93F57C8D-E00F-4824-A042-78C0590C4843}" srcOrd="0" destOrd="0" parTransId="{84BCAA2C-E818-4362-BFC9-6EAA231B766B}" sibTransId="{33F728D4-2606-436E-AF16-C1FD1F779A83}"/>
    <dgm:cxn modelId="{8F49F778-A774-45E8-9B37-F0A346151664}" srcId="{D4A2D7F6-4A25-4674-9B79-67F87FD76BBB}" destId="{FD2143F8-ABEB-4E57-92ED-87FC3D66B19B}" srcOrd="2" destOrd="0" parTransId="{90CF23E7-A530-4FD1-9626-326DEEBC4E7B}" sibTransId="{5E23A670-F59E-4062-B28C-6558EFBA8C75}"/>
    <dgm:cxn modelId="{B0A0D78E-DB23-4439-9EDE-35644E6F53DE}" type="presOf" srcId="{93F57C8D-E00F-4824-A042-78C0590C4843}" destId="{4E333DF4-6DC7-4DF1-BCAA-FFBDB6F6FF8D}" srcOrd="0" destOrd="0" presId="urn:microsoft.com/office/officeart/2005/8/layout/hProcess9"/>
    <dgm:cxn modelId="{780C1392-0711-41FB-BDAC-748BA82C941C}" type="presOf" srcId="{FD2143F8-ABEB-4E57-92ED-87FC3D66B19B}" destId="{7EA7E889-1B68-4B51-BB70-2F1015F9B211}" srcOrd="0" destOrd="0" presId="urn:microsoft.com/office/officeart/2005/8/layout/hProcess9"/>
    <dgm:cxn modelId="{83E5DCE4-E018-4FB0-9287-ED690866C47D}" type="presOf" srcId="{6526301E-2973-4B8A-8AD5-21DE485DD673}" destId="{12B18D74-78F2-45E4-9D0E-89048A04088B}" srcOrd="0" destOrd="0" presId="urn:microsoft.com/office/officeart/2005/8/layout/hProcess9"/>
    <dgm:cxn modelId="{B1F829FF-9AF0-46A1-AF33-5C3512680A9A}" type="presOf" srcId="{D4A2D7F6-4A25-4674-9B79-67F87FD76BBB}" destId="{5965DDC2-6886-4A46-A63E-962D44A4C9B0}" srcOrd="0" destOrd="0" presId="urn:microsoft.com/office/officeart/2005/8/layout/hProcess9"/>
    <dgm:cxn modelId="{6418AA2F-F8F3-4B1D-8076-8D297BB85301}" type="presParOf" srcId="{5965DDC2-6886-4A46-A63E-962D44A4C9B0}" destId="{FE32C03A-45F1-487B-83ED-39787C5088A9}" srcOrd="0" destOrd="0" presId="urn:microsoft.com/office/officeart/2005/8/layout/hProcess9"/>
    <dgm:cxn modelId="{BB552788-8A37-4F96-932C-C8A8E20760A2}" type="presParOf" srcId="{5965DDC2-6886-4A46-A63E-962D44A4C9B0}" destId="{060600A9-74BB-4CD7-98A6-DDE89A90A295}" srcOrd="1" destOrd="0" presId="urn:microsoft.com/office/officeart/2005/8/layout/hProcess9"/>
    <dgm:cxn modelId="{920FA9D1-6243-4DBA-87DC-F6BBB94F7EE3}" type="presParOf" srcId="{060600A9-74BB-4CD7-98A6-DDE89A90A295}" destId="{4E333DF4-6DC7-4DF1-BCAA-FFBDB6F6FF8D}" srcOrd="0" destOrd="0" presId="urn:microsoft.com/office/officeart/2005/8/layout/hProcess9"/>
    <dgm:cxn modelId="{BB7D07C5-6535-470B-AB02-C602D57D15EA}" type="presParOf" srcId="{060600A9-74BB-4CD7-98A6-DDE89A90A295}" destId="{2542DECB-80A7-480C-94F8-84099E7DAF12}" srcOrd="1" destOrd="0" presId="urn:microsoft.com/office/officeart/2005/8/layout/hProcess9"/>
    <dgm:cxn modelId="{57B9077E-226C-437E-83ED-FEAA9067AAF1}" type="presParOf" srcId="{060600A9-74BB-4CD7-98A6-DDE89A90A295}" destId="{12B18D74-78F2-45E4-9D0E-89048A04088B}" srcOrd="2" destOrd="0" presId="urn:microsoft.com/office/officeart/2005/8/layout/hProcess9"/>
    <dgm:cxn modelId="{52922BF0-DEDB-47D3-B2F2-D13849F0AAB1}" type="presParOf" srcId="{060600A9-74BB-4CD7-98A6-DDE89A90A295}" destId="{766A11D4-FD8A-4747-B23A-EB0D997D05DD}" srcOrd="3" destOrd="0" presId="urn:microsoft.com/office/officeart/2005/8/layout/hProcess9"/>
    <dgm:cxn modelId="{67A74593-E15D-4027-B2B4-C4AB815FD2A4}" type="presParOf" srcId="{060600A9-74BB-4CD7-98A6-DDE89A90A295}" destId="{7EA7E889-1B68-4B51-BB70-2F1015F9B211}" srcOrd="4" destOrd="0" presId="urn:microsoft.com/office/officeart/2005/8/layout/hProcess9"/>
    <dgm:cxn modelId="{E95CED25-7102-4AFA-B44E-9D22233D3260}" type="presParOf" srcId="{060600A9-74BB-4CD7-98A6-DDE89A90A295}" destId="{EBFA6C6F-E611-4EAF-97B4-EBE11AF6C00F}" srcOrd="5" destOrd="0" presId="urn:microsoft.com/office/officeart/2005/8/layout/hProcess9"/>
    <dgm:cxn modelId="{A6FF2BFC-1B6F-4653-9EC7-20AE3768620D}" type="presParOf" srcId="{060600A9-74BB-4CD7-98A6-DDE89A90A295}" destId="{EC15E70F-EE22-4295-8AD8-DAA652B3570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B8500-C6A5-45EC-A5F5-D5CDA025C089}" type="doc">
      <dgm:prSet loTypeId="urn:microsoft.com/office/officeart/2005/8/layout/gear1" loCatId="cycle" qsTypeId="urn:microsoft.com/office/officeart/2005/8/quickstyle/simple1" qsCatId="simple" csTypeId="urn:microsoft.com/office/officeart/2005/8/colors/accent1_2" csCatId="accent1" phldr="1"/>
      <dgm:spPr/>
    </dgm:pt>
    <dgm:pt modelId="{2FCDF0C7-DDF5-40D6-A86D-0F27893E8F4E}">
      <dgm:prSet phldrT="[Text]"/>
      <dgm:spPr/>
      <dgm:t>
        <a:bodyPr/>
        <a:lstStyle/>
        <a:p>
          <a:r>
            <a:rPr lang="en-US" dirty="0"/>
            <a:t>What</a:t>
          </a:r>
        </a:p>
      </dgm:t>
    </dgm:pt>
    <dgm:pt modelId="{739BD828-88FB-4827-9716-28E6FB04C619}" type="parTrans" cxnId="{D3092343-3CD2-4D98-AD08-960AF48C386F}">
      <dgm:prSet/>
      <dgm:spPr/>
      <dgm:t>
        <a:bodyPr/>
        <a:lstStyle/>
        <a:p>
          <a:endParaRPr lang="en-US"/>
        </a:p>
      </dgm:t>
    </dgm:pt>
    <dgm:pt modelId="{D3B574DA-EEE4-4039-854B-A6DC442B7743}" type="sibTrans" cxnId="{D3092343-3CD2-4D98-AD08-960AF48C386F}">
      <dgm:prSet/>
      <dgm:spPr/>
      <dgm:t>
        <a:bodyPr/>
        <a:lstStyle/>
        <a:p>
          <a:endParaRPr lang="en-US"/>
        </a:p>
      </dgm:t>
    </dgm:pt>
    <dgm:pt modelId="{6B0235B3-13B6-4B6A-AB96-D1EA716704A3}">
      <dgm:prSet phldrT="[Text]"/>
      <dgm:spPr/>
      <dgm:t>
        <a:bodyPr/>
        <a:lstStyle/>
        <a:p>
          <a:r>
            <a:rPr lang="en-US" dirty="0"/>
            <a:t>Where</a:t>
          </a:r>
        </a:p>
      </dgm:t>
    </dgm:pt>
    <dgm:pt modelId="{78DAD3BB-E9B5-4B26-BA32-079EF63D9428}" type="parTrans" cxnId="{351D43D1-8D86-4AD9-A001-08E914B3F2E7}">
      <dgm:prSet/>
      <dgm:spPr/>
      <dgm:t>
        <a:bodyPr/>
        <a:lstStyle/>
        <a:p>
          <a:endParaRPr lang="en-US"/>
        </a:p>
      </dgm:t>
    </dgm:pt>
    <dgm:pt modelId="{FA22C06E-1507-4444-9474-45B5CD105A49}" type="sibTrans" cxnId="{351D43D1-8D86-4AD9-A001-08E914B3F2E7}">
      <dgm:prSet/>
      <dgm:spPr/>
      <dgm:t>
        <a:bodyPr/>
        <a:lstStyle/>
        <a:p>
          <a:endParaRPr lang="en-US"/>
        </a:p>
      </dgm:t>
    </dgm:pt>
    <dgm:pt modelId="{2BF5174E-C3EE-410A-BE56-562EE69F54AA}">
      <dgm:prSet phldrT="[Text]"/>
      <dgm:spPr/>
      <dgm:t>
        <a:bodyPr/>
        <a:lstStyle/>
        <a:p>
          <a:r>
            <a:rPr lang="en-US" dirty="0"/>
            <a:t>When</a:t>
          </a:r>
        </a:p>
      </dgm:t>
    </dgm:pt>
    <dgm:pt modelId="{C39AE9E3-6EA9-4F48-B565-D99537503B72}" type="parTrans" cxnId="{1925F940-37BA-462E-B7B2-EF746E6A6BB2}">
      <dgm:prSet/>
      <dgm:spPr/>
      <dgm:t>
        <a:bodyPr/>
        <a:lstStyle/>
        <a:p>
          <a:endParaRPr lang="en-US"/>
        </a:p>
      </dgm:t>
    </dgm:pt>
    <dgm:pt modelId="{CB4C8324-362C-4B5C-B6DE-603A53A5D163}" type="sibTrans" cxnId="{1925F940-37BA-462E-B7B2-EF746E6A6BB2}">
      <dgm:prSet/>
      <dgm:spPr/>
      <dgm:t>
        <a:bodyPr/>
        <a:lstStyle/>
        <a:p>
          <a:endParaRPr lang="en-US"/>
        </a:p>
      </dgm:t>
    </dgm:pt>
    <dgm:pt modelId="{8A0F4629-6235-453F-A906-B93E3D818906}" type="pres">
      <dgm:prSet presAssocID="{894B8500-C6A5-45EC-A5F5-D5CDA025C089}" presName="composite" presStyleCnt="0">
        <dgm:presLayoutVars>
          <dgm:chMax val="3"/>
          <dgm:animLvl val="lvl"/>
          <dgm:resizeHandles val="exact"/>
        </dgm:presLayoutVars>
      </dgm:prSet>
      <dgm:spPr/>
    </dgm:pt>
    <dgm:pt modelId="{63B9D066-02AC-43D4-9630-F68A5EA106D9}" type="pres">
      <dgm:prSet presAssocID="{2FCDF0C7-DDF5-40D6-A86D-0F27893E8F4E}" presName="gear1" presStyleLbl="node1" presStyleIdx="0" presStyleCnt="3">
        <dgm:presLayoutVars>
          <dgm:chMax val="1"/>
          <dgm:bulletEnabled val="1"/>
        </dgm:presLayoutVars>
      </dgm:prSet>
      <dgm:spPr/>
    </dgm:pt>
    <dgm:pt modelId="{A30CCCF8-697D-4D3E-B025-9253893E4C07}" type="pres">
      <dgm:prSet presAssocID="{2FCDF0C7-DDF5-40D6-A86D-0F27893E8F4E}" presName="gear1srcNode" presStyleLbl="node1" presStyleIdx="0" presStyleCnt="3"/>
      <dgm:spPr/>
    </dgm:pt>
    <dgm:pt modelId="{5E5A5951-C6CA-4EFA-BEBC-2E0CEBC3A85A}" type="pres">
      <dgm:prSet presAssocID="{2FCDF0C7-DDF5-40D6-A86D-0F27893E8F4E}" presName="gear1dstNode" presStyleLbl="node1" presStyleIdx="0" presStyleCnt="3"/>
      <dgm:spPr/>
    </dgm:pt>
    <dgm:pt modelId="{C97196C7-9722-46B5-AB09-AF22E93DD727}" type="pres">
      <dgm:prSet presAssocID="{6B0235B3-13B6-4B6A-AB96-D1EA716704A3}" presName="gear2" presStyleLbl="node1" presStyleIdx="1" presStyleCnt="3">
        <dgm:presLayoutVars>
          <dgm:chMax val="1"/>
          <dgm:bulletEnabled val="1"/>
        </dgm:presLayoutVars>
      </dgm:prSet>
      <dgm:spPr/>
    </dgm:pt>
    <dgm:pt modelId="{AD2BF922-A405-4B33-9918-3475BF31C934}" type="pres">
      <dgm:prSet presAssocID="{6B0235B3-13B6-4B6A-AB96-D1EA716704A3}" presName="gear2srcNode" presStyleLbl="node1" presStyleIdx="1" presStyleCnt="3"/>
      <dgm:spPr/>
    </dgm:pt>
    <dgm:pt modelId="{57DB4AB8-8CB9-4FF7-ADC6-405E4A01B5E2}" type="pres">
      <dgm:prSet presAssocID="{6B0235B3-13B6-4B6A-AB96-D1EA716704A3}" presName="gear2dstNode" presStyleLbl="node1" presStyleIdx="1" presStyleCnt="3"/>
      <dgm:spPr/>
    </dgm:pt>
    <dgm:pt modelId="{603BC2F0-3D33-4710-88D8-9363D87CD4D0}" type="pres">
      <dgm:prSet presAssocID="{2BF5174E-C3EE-410A-BE56-562EE69F54AA}" presName="gear3" presStyleLbl="node1" presStyleIdx="2" presStyleCnt="3"/>
      <dgm:spPr/>
    </dgm:pt>
    <dgm:pt modelId="{25DB4E0B-B632-4FE4-9711-31BDD9BACD97}" type="pres">
      <dgm:prSet presAssocID="{2BF5174E-C3EE-410A-BE56-562EE69F54AA}" presName="gear3tx" presStyleLbl="node1" presStyleIdx="2" presStyleCnt="3">
        <dgm:presLayoutVars>
          <dgm:chMax val="1"/>
          <dgm:bulletEnabled val="1"/>
        </dgm:presLayoutVars>
      </dgm:prSet>
      <dgm:spPr/>
    </dgm:pt>
    <dgm:pt modelId="{F3758FF6-ECEA-4233-83A1-751700C6E957}" type="pres">
      <dgm:prSet presAssocID="{2BF5174E-C3EE-410A-BE56-562EE69F54AA}" presName="gear3srcNode" presStyleLbl="node1" presStyleIdx="2" presStyleCnt="3"/>
      <dgm:spPr/>
    </dgm:pt>
    <dgm:pt modelId="{F8EA3A63-E06C-4578-BE85-51FD9A824AAA}" type="pres">
      <dgm:prSet presAssocID="{2BF5174E-C3EE-410A-BE56-562EE69F54AA}" presName="gear3dstNode" presStyleLbl="node1" presStyleIdx="2" presStyleCnt="3"/>
      <dgm:spPr/>
    </dgm:pt>
    <dgm:pt modelId="{658AC496-B096-47D7-8EE7-A7551A292FC0}" type="pres">
      <dgm:prSet presAssocID="{D3B574DA-EEE4-4039-854B-A6DC442B7743}" presName="connector1" presStyleLbl="sibTrans2D1" presStyleIdx="0" presStyleCnt="3"/>
      <dgm:spPr/>
    </dgm:pt>
    <dgm:pt modelId="{6803008B-3755-42F2-BC26-F6AF2A2998FC}" type="pres">
      <dgm:prSet presAssocID="{FA22C06E-1507-4444-9474-45B5CD105A49}" presName="connector2" presStyleLbl="sibTrans2D1" presStyleIdx="1" presStyleCnt="3"/>
      <dgm:spPr/>
    </dgm:pt>
    <dgm:pt modelId="{1F01E299-4CD1-4A8A-85B8-F667297B03CC}" type="pres">
      <dgm:prSet presAssocID="{CB4C8324-362C-4B5C-B6DE-603A53A5D163}" presName="connector3" presStyleLbl="sibTrans2D1" presStyleIdx="2" presStyleCnt="3"/>
      <dgm:spPr/>
    </dgm:pt>
  </dgm:ptLst>
  <dgm:cxnLst>
    <dgm:cxn modelId="{91E81331-1BC8-4DF0-B6D1-3C79142B5B40}" type="presOf" srcId="{FA22C06E-1507-4444-9474-45B5CD105A49}" destId="{6803008B-3755-42F2-BC26-F6AF2A2998FC}" srcOrd="0" destOrd="0" presId="urn:microsoft.com/office/officeart/2005/8/layout/gear1"/>
    <dgm:cxn modelId="{4645F637-7601-4B48-B7FE-C90E2F9823B9}" type="presOf" srcId="{D3B574DA-EEE4-4039-854B-A6DC442B7743}" destId="{658AC496-B096-47D7-8EE7-A7551A292FC0}" srcOrd="0" destOrd="0" presId="urn:microsoft.com/office/officeart/2005/8/layout/gear1"/>
    <dgm:cxn modelId="{0DEC7638-8FD5-464A-ACF1-534801F17B86}" type="presOf" srcId="{2FCDF0C7-DDF5-40D6-A86D-0F27893E8F4E}" destId="{A30CCCF8-697D-4D3E-B025-9253893E4C07}" srcOrd="1" destOrd="0" presId="urn:microsoft.com/office/officeart/2005/8/layout/gear1"/>
    <dgm:cxn modelId="{ADD8C23C-C1BA-4739-8ABB-96BB879DDB3C}" type="presOf" srcId="{2FCDF0C7-DDF5-40D6-A86D-0F27893E8F4E}" destId="{63B9D066-02AC-43D4-9630-F68A5EA106D9}" srcOrd="0" destOrd="0" presId="urn:microsoft.com/office/officeart/2005/8/layout/gear1"/>
    <dgm:cxn modelId="{1925F940-37BA-462E-B7B2-EF746E6A6BB2}" srcId="{894B8500-C6A5-45EC-A5F5-D5CDA025C089}" destId="{2BF5174E-C3EE-410A-BE56-562EE69F54AA}" srcOrd="2" destOrd="0" parTransId="{C39AE9E3-6EA9-4F48-B565-D99537503B72}" sibTransId="{CB4C8324-362C-4B5C-B6DE-603A53A5D163}"/>
    <dgm:cxn modelId="{3043705F-C0F0-4AA3-A0ED-1781CE63C090}" type="presOf" srcId="{CB4C8324-362C-4B5C-B6DE-603A53A5D163}" destId="{1F01E299-4CD1-4A8A-85B8-F667297B03CC}" srcOrd="0" destOrd="0" presId="urn:microsoft.com/office/officeart/2005/8/layout/gear1"/>
    <dgm:cxn modelId="{D3092343-3CD2-4D98-AD08-960AF48C386F}" srcId="{894B8500-C6A5-45EC-A5F5-D5CDA025C089}" destId="{2FCDF0C7-DDF5-40D6-A86D-0F27893E8F4E}" srcOrd="0" destOrd="0" parTransId="{739BD828-88FB-4827-9716-28E6FB04C619}" sibTransId="{D3B574DA-EEE4-4039-854B-A6DC442B7743}"/>
    <dgm:cxn modelId="{620F4D49-8B83-4C59-9800-9F04EAF0E703}" type="presOf" srcId="{6B0235B3-13B6-4B6A-AB96-D1EA716704A3}" destId="{57DB4AB8-8CB9-4FF7-ADC6-405E4A01B5E2}" srcOrd="2" destOrd="0" presId="urn:microsoft.com/office/officeart/2005/8/layout/gear1"/>
    <dgm:cxn modelId="{46FD349A-C23D-4D5F-8796-0B46CF9E645C}" type="presOf" srcId="{6B0235B3-13B6-4B6A-AB96-D1EA716704A3}" destId="{C97196C7-9722-46B5-AB09-AF22E93DD727}" srcOrd="0" destOrd="0" presId="urn:microsoft.com/office/officeart/2005/8/layout/gear1"/>
    <dgm:cxn modelId="{26280AA1-AE5A-4B76-88EA-48FEBC7C83D6}" type="presOf" srcId="{894B8500-C6A5-45EC-A5F5-D5CDA025C089}" destId="{8A0F4629-6235-453F-A906-B93E3D818906}" srcOrd="0" destOrd="0" presId="urn:microsoft.com/office/officeart/2005/8/layout/gear1"/>
    <dgm:cxn modelId="{57DC4CA2-1389-4504-86E6-537E99A9A07E}" type="presOf" srcId="{2BF5174E-C3EE-410A-BE56-562EE69F54AA}" destId="{F3758FF6-ECEA-4233-83A1-751700C6E957}" srcOrd="2" destOrd="0" presId="urn:microsoft.com/office/officeart/2005/8/layout/gear1"/>
    <dgm:cxn modelId="{DA84DEAC-583F-4372-BC36-115065A4B623}" type="presOf" srcId="{2FCDF0C7-DDF5-40D6-A86D-0F27893E8F4E}" destId="{5E5A5951-C6CA-4EFA-BEBC-2E0CEBC3A85A}" srcOrd="2" destOrd="0" presId="urn:microsoft.com/office/officeart/2005/8/layout/gear1"/>
    <dgm:cxn modelId="{351D43D1-8D86-4AD9-A001-08E914B3F2E7}" srcId="{894B8500-C6A5-45EC-A5F5-D5CDA025C089}" destId="{6B0235B3-13B6-4B6A-AB96-D1EA716704A3}" srcOrd="1" destOrd="0" parTransId="{78DAD3BB-E9B5-4B26-BA32-079EF63D9428}" sibTransId="{FA22C06E-1507-4444-9474-45B5CD105A49}"/>
    <dgm:cxn modelId="{101B43D8-5B7E-4896-9669-246F126C8194}" type="presOf" srcId="{2BF5174E-C3EE-410A-BE56-562EE69F54AA}" destId="{25DB4E0B-B632-4FE4-9711-31BDD9BACD97}" srcOrd="1" destOrd="0" presId="urn:microsoft.com/office/officeart/2005/8/layout/gear1"/>
    <dgm:cxn modelId="{411699DB-C24F-4482-ABFC-0FA57013BD1A}" type="presOf" srcId="{2BF5174E-C3EE-410A-BE56-562EE69F54AA}" destId="{F8EA3A63-E06C-4578-BE85-51FD9A824AAA}" srcOrd="3" destOrd="0" presId="urn:microsoft.com/office/officeart/2005/8/layout/gear1"/>
    <dgm:cxn modelId="{9D83E8F2-00FB-4610-8A24-AAB6878F3ACD}" type="presOf" srcId="{6B0235B3-13B6-4B6A-AB96-D1EA716704A3}" destId="{AD2BF922-A405-4B33-9918-3475BF31C934}" srcOrd="1" destOrd="0" presId="urn:microsoft.com/office/officeart/2005/8/layout/gear1"/>
    <dgm:cxn modelId="{90AC17FB-062E-4AD2-9732-2974A131CB26}" type="presOf" srcId="{2BF5174E-C3EE-410A-BE56-562EE69F54AA}" destId="{603BC2F0-3D33-4710-88D8-9363D87CD4D0}" srcOrd="0" destOrd="0" presId="urn:microsoft.com/office/officeart/2005/8/layout/gear1"/>
    <dgm:cxn modelId="{8B992DFA-DC20-4996-9AA5-5040585CAC9D}" type="presParOf" srcId="{8A0F4629-6235-453F-A906-B93E3D818906}" destId="{63B9D066-02AC-43D4-9630-F68A5EA106D9}" srcOrd="0" destOrd="0" presId="urn:microsoft.com/office/officeart/2005/8/layout/gear1"/>
    <dgm:cxn modelId="{C2234FD0-3A02-4552-AB87-220E3B9A671C}" type="presParOf" srcId="{8A0F4629-6235-453F-A906-B93E3D818906}" destId="{A30CCCF8-697D-4D3E-B025-9253893E4C07}" srcOrd="1" destOrd="0" presId="urn:microsoft.com/office/officeart/2005/8/layout/gear1"/>
    <dgm:cxn modelId="{7A0DD0D7-15CE-454E-8353-D2165EF52758}" type="presParOf" srcId="{8A0F4629-6235-453F-A906-B93E3D818906}" destId="{5E5A5951-C6CA-4EFA-BEBC-2E0CEBC3A85A}" srcOrd="2" destOrd="0" presId="urn:microsoft.com/office/officeart/2005/8/layout/gear1"/>
    <dgm:cxn modelId="{08297ED1-B3E2-4EB6-9128-8C961149A83F}" type="presParOf" srcId="{8A0F4629-6235-453F-A906-B93E3D818906}" destId="{C97196C7-9722-46B5-AB09-AF22E93DD727}" srcOrd="3" destOrd="0" presId="urn:microsoft.com/office/officeart/2005/8/layout/gear1"/>
    <dgm:cxn modelId="{AD42E7AF-AC18-4FD3-9E8A-33BFC1E83551}" type="presParOf" srcId="{8A0F4629-6235-453F-A906-B93E3D818906}" destId="{AD2BF922-A405-4B33-9918-3475BF31C934}" srcOrd="4" destOrd="0" presId="urn:microsoft.com/office/officeart/2005/8/layout/gear1"/>
    <dgm:cxn modelId="{07EDF6C6-CAB3-45BC-A3FD-F7AA37E6589E}" type="presParOf" srcId="{8A0F4629-6235-453F-A906-B93E3D818906}" destId="{57DB4AB8-8CB9-4FF7-ADC6-405E4A01B5E2}" srcOrd="5" destOrd="0" presId="urn:microsoft.com/office/officeart/2005/8/layout/gear1"/>
    <dgm:cxn modelId="{A064E201-CEEB-46BC-9ED2-02CE584C02E7}" type="presParOf" srcId="{8A0F4629-6235-453F-A906-B93E3D818906}" destId="{603BC2F0-3D33-4710-88D8-9363D87CD4D0}" srcOrd="6" destOrd="0" presId="urn:microsoft.com/office/officeart/2005/8/layout/gear1"/>
    <dgm:cxn modelId="{220C58D0-D472-4C8D-BE8B-8EB57E109E63}" type="presParOf" srcId="{8A0F4629-6235-453F-A906-B93E3D818906}" destId="{25DB4E0B-B632-4FE4-9711-31BDD9BACD97}" srcOrd="7" destOrd="0" presId="urn:microsoft.com/office/officeart/2005/8/layout/gear1"/>
    <dgm:cxn modelId="{FC7D8A97-BEE6-4879-9A90-381EE43EAD7F}" type="presParOf" srcId="{8A0F4629-6235-453F-A906-B93E3D818906}" destId="{F3758FF6-ECEA-4233-83A1-751700C6E957}" srcOrd="8" destOrd="0" presId="urn:microsoft.com/office/officeart/2005/8/layout/gear1"/>
    <dgm:cxn modelId="{76B5928D-DFDE-4500-9C14-92F11E76C970}" type="presParOf" srcId="{8A0F4629-6235-453F-A906-B93E3D818906}" destId="{F8EA3A63-E06C-4578-BE85-51FD9A824AAA}" srcOrd="9" destOrd="0" presId="urn:microsoft.com/office/officeart/2005/8/layout/gear1"/>
    <dgm:cxn modelId="{F5DDF936-6866-4051-B9CE-D1D11B8A1720}" type="presParOf" srcId="{8A0F4629-6235-453F-A906-B93E3D818906}" destId="{658AC496-B096-47D7-8EE7-A7551A292FC0}" srcOrd="10" destOrd="0" presId="urn:microsoft.com/office/officeart/2005/8/layout/gear1"/>
    <dgm:cxn modelId="{126542AB-671F-4A28-844C-E26C8609E83B}" type="presParOf" srcId="{8A0F4629-6235-453F-A906-B93E3D818906}" destId="{6803008B-3755-42F2-BC26-F6AF2A2998FC}" srcOrd="11" destOrd="0" presId="urn:microsoft.com/office/officeart/2005/8/layout/gear1"/>
    <dgm:cxn modelId="{2549EC20-C1EC-426D-B82A-E5631E124F2D}" type="presParOf" srcId="{8A0F4629-6235-453F-A906-B93E3D818906}" destId="{1F01E299-4CD1-4A8A-85B8-F667297B03C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2C03A-45F1-487B-83ED-39787C5088A9}">
      <dsp:nvSpPr>
        <dsp:cNvPr id="0" name=""/>
        <dsp:cNvSpPr/>
      </dsp:nvSpPr>
      <dsp:spPr>
        <a:xfrm>
          <a:off x="2" y="0"/>
          <a:ext cx="9632437" cy="40640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33DF4-6DC7-4DF1-BCAA-FFBDB6F6FF8D}">
      <dsp:nvSpPr>
        <dsp:cNvPr id="0" name=""/>
        <dsp:cNvSpPr/>
      </dsp:nvSpPr>
      <dsp:spPr>
        <a:xfrm>
          <a:off x="12066" y="1219200"/>
          <a:ext cx="227312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  Connection</a:t>
          </a:r>
        </a:p>
      </dsp:txBody>
      <dsp:txXfrm>
        <a:off x="91421" y="1298555"/>
        <a:ext cx="2114414" cy="1466890"/>
      </dsp:txXfrm>
    </dsp:sp>
    <dsp:sp modelId="{12B18D74-78F2-45E4-9D0E-89048A04088B}">
      <dsp:nvSpPr>
        <dsp:cNvPr id="0" name=""/>
        <dsp:cNvSpPr/>
      </dsp:nvSpPr>
      <dsp:spPr>
        <a:xfrm>
          <a:off x="2463803" y="1219200"/>
          <a:ext cx="2273124" cy="1625600"/>
        </a:xfrm>
        <a:prstGeom prst="roundRect">
          <a:avLst/>
        </a:prstGeom>
        <a:solidFill>
          <a:srgbClr val="007D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2. Consideration</a:t>
          </a:r>
        </a:p>
      </dsp:txBody>
      <dsp:txXfrm>
        <a:off x="2543158" y="1298555"/>
        <a:ext cx="2114414" cy="1466890"/>
      </dsp:txXfrm>
    </dsp:sp>
    <dsp:sp modelId="{7EA7E889-1B68-4B51-BB70-2F1015F9B211}">
      <dsp:nvSpPr>
        <dsp:cNvPr id="0" name=""/>
        <dsp:cNvSpPr/>
      </dsp:nvSpPr>
      <dsp:spPr>
        <a:xfrm>
          <a:off x="4944636" y="1219200"/>
          <a:ext cx="2273124" cy="1625600"/>
        </a:xfrm>
        <a:prstGeom prst="roundRect">
          <a:avLst/>
        </a:prstGeom>
        <a:solidFill>
          <a:srgbClr val="1241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3.   Conversion</a:t>
          </a:r>
        </a:p>
      </dsp:txBody>
      <dsp:txXfrm>
        <a:off x="5023991" y="1298555"/>
        <a:ext cx="2114414" cy="1466890"/>
      </dsp:txXfrm>
    </dsp:sp>
    <dsp:sp modelId="{EC15E70F-EE22-4295-8AD8-DAA652B35701}">
      <dsp:nvSpPr>
        <dsp:cNvPr id="0" name=""/>
        <dsp:cNvSpPr/>
      </dsp:nvSpPr>
      <dsp:spPr>
        <a:xfrm>
          <a:off x="7367277" y="1219200"/>
          <a:ext cx="2253097" cy="1625600"/>
        </a:xfrm>
        <a:prstGeom prst="roundRect">
          <a:avLst/>
        </a:prstGeom>
        <a:solidFill>
          <a:srgbClr val="1241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4. Continuation</a:t>
          </a:r>
        </a:p>
      </dsp:txBody>
      <dsp:txXfrm>
        <a:off x="7446632" y="1298555"/>
        <a:ext cx="2094387"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9D066-02AC-43D4-9630-F68A5EA106D9}">
      <dsp:nvSpPr>
        <dsp:cNvPr id="0" name=""/>
        <dsp:cNvSpPr/>
      </dsp:nvSpPr>
      <dsp:spPr>
        <a:xfrm>
          <a:off x="1727358" y="2243825"/>
          <a:ext cx="2111216" cy="211121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What</a:t>
          </a:r>
        </a:p>
      </dsp:txBody>
      <dsp:txXfrm>
        <a:off x="2151806" y="2738367"/>
        <a:ext cx="1262320" cy="1085209"/>
      </dsp:txXfrm>
    </dsp:sp>
    <dsp:sp modelId="{C97196C7-9722-46B5-AB09-AF22E93DD727}">
      <dsp:nvSpPr>
        <dsp:cNvPr id="0" name=""/>
        <dsp:cNvSpPr/>
      </dsp:nvSpPr>
      <dsp:spPr>
        <a:xfrm>
          <a:off x="499014" y="1744810"/>
          <a:ext cx="1535430" cy="153543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Where</a:t>
          </a:r>
        </a:p>
      </dsp:txBody>
      <dsp:txXfrm>
        <a:off x="885563" y="2133695"/>
        <a:ext cx="762332" cy="757660"/>
      </dsp:txXfrm>
    </dsp:sp>
    <dsp:sp modelId="{603BC2F0-3D33-4710-88D8-9363D87CD4D0}">
      <dsp:nvSpPr>
        <dsp:cNvPr id="0" name=""/>
        <dsp:cNvSpPr/>
      </dsp:nvSpPr>
      <dsp:spPr>
        <a:xfrm rot="20700000">
          <a:off x="1359012" y="685520"/>
          <a:ext cx="1504408" cy="150440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When</a:t>
          </a:r>
        </a:p>
      </dsp:txBody>
      <dsp:txXfrm rot="-20700000">
        <a:off x="1688973" y="1015481"/>
        <a:ext cx="844486" cy="844486"/>
      </dsp:txXfrm>
    </dsp:sp>
    <dsp:sp modelId="{658AC496-B096-47D7-8EE7-A7551A292FC0}">
      <dsp:nvSpPr>
        <dsp:cNvPr id="0" name=""/>
        <dsp:cNvSpPr/>
      </dsp:nvSpPr>
      <dsp:spPr>
        <a:xfrm>
          <a:off x="1561157" y="1927437"/>
          <a:ext cx="2702356" cy="2702356"/>
        </a:xfrm>
        <a:prstGeom prst="circularArrow">
          <a:avLst>
            <a:gd name="adj1" fmla="val 4687"/>
            <a:gd name="adj2" fmla="val 299029"/>
            <a:gd name="adj3" fmla="val 2507175"/>
            <a:gd name="adj4" fmla="val 1588078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03008B-3755-42F2-BC26-F6AF2A2998FC}">
      <dsp:nvSpPr>
        <dsp:cNvPr id="0" name=""/>
        <dsp:cNvSpPr/>
      </dsp:nvSpPr>
      <dsp:spPr>
        <a:xfrm>
          <a:off x="227093" y="1406604"/>
          <a:ext cx="1963431" cy="196343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01E299-4CD1-4A8A-85B8-F667297B03CC}">
      <dsp:nvSpPr>
        <dsp:cNvPr id="0" name=""/>
        <dsp:cNvSpPr/>
      </dsp:nvSpPr>
      <dsp:spPr>
        <a:xfrm>
          <a:off x="1011027" y="357525"/>
          <a:ext cx="2116974" cy="21169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30" tIns="45716" rIns="91430" bIns="45716" rtlCol="0"/>
          <a:lstStyle>
            <a:lvl1pPr algn="r">
              <a:defRPr sz="1200"/>
            </a:lvl1pPr>
          </a:lstStyle>
          <a:p>
            <a:fld id="{64A75D7E-7FCD-4B53-9E30-3D9442B2C5E0}" type="datetimeFigureOut">
              <a:rPr lang="en-US" smtClean="0"/>
              <a:t>8/20/2024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30" tIns="45716" rIns="91430" bIns="45716" rtlCol="0" anchor="b"/>
          <a:lstStyle>
            <a:lvl1pPr algn="r">
              <a:defRPr sz="1200"/>
            </a:lvl1pPr>
          </a:lstStyle>
          <a:p>
            <a:fld id="{D2574615-D7C5-4A0C-AD31-0AD29DCB4C73}" type="slidenum">
              <a:rPr lang="en-US" smtClean="0"/>
              <a:t>‹#›</a:t>
            </a:fld>
            <a:endParaRPr lang="en-US" dirty="0"/>
          </a:p>
        </p:txBody>
      </p:sp>
    </p:spTree>
    <p:extLst>
      <p:ext uri="{BB962C8B-B14F-4D97-AF65-F5344CB8AC3E}">
        <p14:creationId xmlns:p14="http://schemas.microsoft.com/office/powerpoint/2010/main" val="160449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a:t>
            </a:fld>
            <a:endParaRPr lang="en-US" dirty="0"/>
          </a:p>
        </p:txBody>
      </p:sp>
    </p:spTree>
    <p:extLst>
      <p:ext uri="{BB962C8B-B14F-4D97-AF65-F5344CB8AC3E}">
        <p14:creationId xmlns:p14="http://schemas.microsoft.com/office/powerpoint/2010/main" val="369019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2574615-D7C5-4A0C-AD31-0AD29DCB4C73}" type="slidenum">
              <a:rPr lang="en-US" smtClean="0"/>
              <a:t>10</a:t>
            </a:fld>
            <a:endParaRPr lang="en-US" dirty="0"/>
          </a:p>
        </p:txBody>
      </p:sp>
    </p:spTree>
    <p:extLst>
      <p:ext uri="{BB962C8B-B14F-4D97-AF65-F5344CB8AC3E}">
        <p14:creationId xmlns:p14="http://schemas.microsoft.com/office/powerpoint/2010/main" val="32662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11</a:t>
            </a:fld>
            <a:endParaRPr lang="en-US" dirty="0"/>
          </a:p>
        </p:txBody>
      </p:sp>
    </p:spTree>
    <p:extLst>
      <p:ext uri="{BB962C8B-B14F-4D97-AF65-F5344CB8AC3E}">
        <p14:creationId xmlns:p14="http://schemas.microsoft.com/office/powerpoint/2010/main" val="71455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12</a:t>
            </a:fld>
            <a:endParaRPr lang="en-US" dirty="0"/>
          </a:p>
        </p:txBody>
      </p:sp>
    </p:spTree>
    <p:extLst>
      <p:ext uri="{BB962C8B-B14F-4D97-AF65-F5344CB8AC3E}">
        <p14:creationId xmlns:p14="http://schemas.microsoft.com/office/powerpoint/2010/main" val="353650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13</a:t>
            </a:fld>
            <a:endParaRPr lang="en-US" dirty="0"/>
          </a:p>
        </p:txBody>
      </p:sp>
    </p:spTree>
    <p:extLst>
      <p:ext uri="{BB962C8B-B14F-4D97-AF65-F5344CB8AC3E}">
        <p14:creationId xmlns:p14="http://schemas.microsoft.com/office/powerpoint/2010/main" val="42492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14</a:t>
            </a:fld>
            <a:endParaRPr lang="en-US" dirty="0"/>
          </a:p>
        </p:txBody>
      </p:sp>
    </p:spTree>
    <p:extLst>
      <p:ext uri="{BB962C8B-B14F-4D97-AF65-F5344CB8AC3E}">
        <p14:creationId xmlns:p14="http://schemas.microsoft.com/office/powerpoint/2010/main" val="189214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15</a:t>
            </a:fld>
            <a:endParaRPr lang="en-US" dirty="0"/>
          </a:p>
        </p:txBody>
      </p:sp>
    </p:spTree>
    <p:extLst>
      <p:ext uri="{BB962C8B-B14F-4D97-AF65-F5344CB8AC3E}">
        <p14:creationId xmlns:p14="http://schemas.microsoft.com/office/powerpoint/2010/main" val="106173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16</a:t>
            </a:fld>
            <a:endParaRPr lang="en-US" dirty="0"/>
          </a:p>
        </p:txBody>
      </p:sp>
    </p:spTree>
    <p:extLst>
      <p:ext uri="{BB962C8B-B14F-4D97-AF65-F5344CB8AC3E}">
        <p14:creationId xmlns:p14="http://schemas.microsoft.com/office/powerpoint/2010/main" val="35306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selling we come across objections right….I can’t do this as my work is too hard, too complex, too unsafe, busy, noisy, etc…etc….and we’ve all heard about the various myths around hiring people with disabilities….well I will touch on some of the big ones, but the idea of handling objections or barriers is something we all have to think about….we always have 2 options…..cross our fingers and hope they don’t come up, and if they do bumble our way through some responses….not dieal….I do think we can all agree if we can foresee some of the typical objections that may come up (in a manufacturing area safety maybe a big one, in a highly controlled lab maybe complexity, etc)….we should resolve to have some answers in our back pocket….and if we get stumped, or new objections or unique challenges get raisesd…….I really liked this simple pneumonic SOLVE……</a:t>
            </a:r>
            <a:br>
              <a:rPr lang="en-US" dirty="0"/>
            </a:br>
            <a:br>
              <a:rPr lang="en-US" dirty="0"/>
            </a:br>
            <a:r>
              <a:rPr lang="en-US" dirty="0"/>
              <a:t>As we have always been told…..at first show empathy for the customer…..recognize and acknowledge their concern….try to obtain the why behind it by getting more information, more history, more insights….be curious…..maintain active listending and then reflecting….making sure you sound back to the employer what you believe you heard….to hone the reasons, to ensure the employer is fully heard…..and then (if you’re able) let them know how you will address….</a:t>
            </a:r>
            <a:br>
              <a:rPr lang="en-US" dirty="0"/>
            </a:br>
            <a:r>
              <a:rPr lang="en-US" dirty="0"/>
              <a:t> A lot of times we have the fortune of ongoing coaching as a solution….or adapted instruction guides that we help make….or technology for the job seeker…..and this is why work trials are critical as you really want to see THAT job seeker in THAT role and environment to truly understand the concern….general concerns can have general answers….</a:t>
            </a:r>
          </a:p>
        </p:txBody>
      </p:sp>
      <p:sp>
        <p:nvSpPr>
          <p:cNvPr id="4" name="Slide Number Placeholder 3"/>
          <p:cNvSpPr>
            <a:spLocks noGrp="1"/>
          </p:cNvSpPr>
          <p:nvPr>
            <p:ph type="sldNum" sz="quarter" idx="5"/>
          </p:nvPr>
        </p:nvSpPr>
        <p:spPr/>
        <p:txBody>
          <a:bodyPr/>
          <a:lstStyle/>
          <a:p>
            <a:fld id="{D2574615-D7C5-4A0C-AD31-0AD29DCB4C73}" type="slidenum">
              <a:rPr lang="en-US" smtClean="0"/>
              <a:t>17</a:t>
            </a:fld>
            <a:endParaRPr lang="en-US" dirty="0"/>
          </a:p>
        </p:txBody>
      </p:sp>
    </p:spTree>
    <p:extLst>
      <p:ext uri="{BB962C8B-B14F-4D97-AF65-F5344CB8AC3E}">
        <p14:creationId xmlns:p14="http://schemas.microsoft.com/office/powerpoint/2010/main" val="18860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18</a:t>
            </a:fld>
            <a:endParaRPr lang="en-US" dirty="0"/>
          </a:p>
        </p:txBody>
      </p:sp>
    </p:spTree>
    <p:extLst>
      <p:ext uri="{BB962C8B-B14F-4D97-AF65-F5344CB8AC3E}">
        <p14:creationId xmlns:p14="http://schemas.microsoft.com/office/powerpoint/2010/main" val="401930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19</a:t>
            </a:fld>
            <a:endParaRPr lang="en-US" dirty="0"/>
          </a:p>
        </p:txBody>
      </p:sp>
    </p:spTree>
    <p:extLst>
      <p:ext uri="{BB962C8B-B14F-4D97-AF65-F5344CB8AC3E}">
        <p14:creationId xmlns:p14="http://schemas.microsoft.com/office/powerpoint/2010/main" val="10704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2</a:t>
            </a:fld>
            <a:endParaRPr lang="en-US" dirty="0"/>
          </a:p>
        </p:txBody>
      </p:sp>
    </p:spTree>
    <p:extLst>
      <p:ext uri="{BB962C8B-B14F-4D97-AF65-F5344CB8AC3E}">
        <p14:creationId xmlns:p14="http://schemas.microsoft.com/office/powerpoint/2010/main" val="128328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20</a:t>
            </a:fld>
            <a:endParaRPr lang="en-US" dirty="0"/>
          </a:p>
        </p:txBody>
      </p:sp>
    </p:spTree>
    <p:extLst>
      <p:ext uri="{BB962C8B-B14F-4D97-AF65-F5344CB8AC3E}">
        <p14:creationId xmlns:p14="http://schemas.microsoft.com/office/powerpoint/2010/main" val="279924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21</a:t>
            </a:fld>
            <a:endParaRPr lang="en-US" dirty="0"/>
          </a:p>
        </p:txBody>
      </p:sp>
    </p:spTree>
    <p:extLst>
      <p:ext uri="{BB962C8B-B14F-4D97-AF65-F5344CB8AC3E}">
        <p14:creationId xmlns:p14="http://schemas.microsoft.com/office/powerpoint/2010/main" val="3002386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22</a:t>
            </a:fld>
            <a:endParaRPr lang="en-US" dirty="0"/>
          </a:p>
        </p:txBody>
      </p:sp>
    </p:spTree>
    <p:extLst>
      <p:ext uri="{BB962C8B-B14F-4D97-AF65-F5344CB8AC3E}">
        <p14:creationId xmlns:p14="http://schemas.microsoft.com/office/powerpoint/2010/main" val="639483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23</a:t>
            </a:fld>
            <a:endParaRPr lang="en-US" dirty="0"/>
          </a:p>
        </p:txBody>
      </p:sp>
    </p:spTree>
    <p:extLst>
      <p:ext uri="{BB962C8B-B14F-4D97-AF65-F5344CB8AC3E}">
        <p14:creationId xmlns:p14="http://schemas.microsoft.com/office/powerpoint/2010/main" val="93139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err="1"/>
          </a:p>
        </p:txBody>
      </p:sp>
      <p:sp>
        <p:nvSpPr>
          <p:cNvPr id="4" name="Slide Number Placeholder 3"/>
          <p:cNvSpPr>
            <a:spLocks noGrp="1"/>
          </p:cNvSpPr>
          <p:nvPr>
            <p:ph type="sldNum" sz="quarter" idx="5"/>
          </p:nvPr>
        </p:nvSpPr>
        <p:spPr/>
        <p:txBody>
          <a:bodyPr/>
          <a:lstStyle/>
          <a:p>
            <a:fld id="{D2574615-D7C5-4A0C-AD31-0AD29DCB4C73}" type="slidenum">
              <a:rPr lang="en-US" smtClean="0"/>
              <a:t>24</a:t>
            </a:fld>
            <a:endParaRPr lang="en-US" dirty="0"/>
          </a:p>
        </p:txBody>
      </p:sp>
    </p:spTree>
    <p:extLst>
      <p:ext uri="{BB962C8B-B14F-4D97-AF65-F5344CB8AC3E}">
        <p14:creationId xmlns:p14="http://schemas.microsoft.com/office/powerpoint/2010/main" val="3900945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25</a:t>
            </a:fld>
            <a:endParaRPr lang="en-US" dirty="0"/>
          </a:p>
        </p:txBody>
      </p:sp>
    </p:spTree>
    <p:extLst>
      <p:ext uri="{BB962C8B-B14F-4D97-AF65-F5344CB8AC3E}">
        <p14:creationId xmlns:p14="http://schemas.microsoft.com/office/powerpoint/2010/main" val="4244779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26</a:t>
            </a:fld>
            <a:endParaRPr lang="en-US" dirty="0"/>
          </a:p>
        </p:txBody>
      </p:sp>
    </p:spTree>
    <p:extLst>
      <p:ext uri="{BB962C8B-B14F-4D97-AF65-F5344CB8AC3E}">
        <p14:creationId xmlns:p14="http://schemas.microsoft.com/office/powerpoint/2010/main" val="1367572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27</a:t>
            </a:fld>
            <a:endParaRPr lang="en-US" dirty="0"/>
          </a:p>
        </p:txBody>
      </p:sp>
    </p:spTree>
    <p:extLst>
      <p:ext uri="{BB962C8B-B14F-4D97-AF65-F5344CB8AC3E}">
        <p14:creationId xmlns:p14="http://schemas.microsoft.com/office/powerpoint/2010/main" val="85925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12321-9ADF-4234-8DE6-07C69C9C2FFF}" type="slidenum">
              <a:rPr lang="en-US" smtClean="0"/>
              <a:t>28</a:t>
            </a:fld>
            <a:endParaRPr lang="en-US" dirty="0"/>
          </a:p>
        </p:txBody>
      </p:sp>
    </p:spTree>
    <p:extLst>
      <p:ext uri="{BB962C8B-B14F-4D97-AF65-F5344CB8AC3E}">
        <p14:creationId xmlns:p14="http://schemas.microsoft.com/office/powerpoint/2010/main" val="2944872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29</a:t>
            </a:fld>
            <a:endParaRPr lang="en-US" dirty="0"/>
          </a:p>
        </p:txBody>
      </p:sp>
    </p:spTree>
    <p:extLst>
      <p:ext uri="{BB962C8B-B14F-4D97-AF65-F5344CB8AC3E}">
        <p14:creationId xmlns:p14="http://schemas.microsoft.com/office/powerpoint/2010/main" val="3139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3</a:t>
            </a:fld>
            <a:endParaRPr lang="en-US" dirty="0"/>
          </a:p>
        </p:txBody>
      </p:sp>
    </p:spTree>
    <p:extLst>
      <p:ext uri="{BB962C8B-B14F-4D97-AF65-F5344CB8AC3E}">
        <p14:creationId xmlns:p14="http://schemas.microsoft.com/office/powerpoint/2010/main" val="2961766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30</a:t>
            </a:fld>
            <a:endParaRPr lang="en-US" dirty="0"/>
          </a:p>
        </p:txBody>
      </p:sp>
    </p:spTree>
    <p:extLst>
      <p:ext uri="{BB962C8B-B14F-4D97-AF65-F5344CB8AC3E}">
        <p14:creationId xmlns:p14="http://schemas.microsoft.com/office/powerpoint/2010/main" val="353229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31</a:t>
            </a:fld>
            <a:endParaRPr lang="en-US" dirty="0"/>
          </a:p>
        </p:txBody>
      </p:sp>
    </p:spTree>
    <p:extLst>
      <p:ext uri="{BB962C8B-B14F-4D97-AF65-F5344CB8AC3E}">
        <p14:creationId xmlns:p14="http://schemas.microsoft.com/office/powerpoint/2010/main" val="2034789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32</a:t>
            </a:fld>
            <a:endParaRPr lang="en-US" dirty="0"/>
          </a:p>
        </p:txBody>
      </p:sp>
      <p:sp>
        <p:nvSpPr>
          <p:cNvPr id="5" name="TextBox 4">
            <a:extLst>
              <a:ext uri="{FF2B5EF4-FFF2-40B4-BE49-F238E27FC236}">
                <a16:creationId xmlns:a16="http://schemas.microsoft.com/office/drawing/2014/main" id="{01FDBC91-8C73-ECB2-832C-1C00AC7C9C42}"/>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03598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33</a:t>
            </a:fld>
            <a:endParaRPr lang="en-US" dirty="0"/>
          </a:p>
        </p:txBody>
      </p:sp>
    </p:spTree>
    <p:extLst>
      <p:ext uri="{BB962C8B-B14F-4D97-AF65-F5344CB8AC3E}">
        <p14:creationId xmlns:p14="http://schemas.microsoft.com/office/powerpoint/2010/main" val="3839788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34</a:t>
            </a:fld>
            <a:endParaRPr lang="en-US" dirty="0"/>
          </a:p>
        </p:txBody>
      </p:sp>
    </p:spTree>
    <p:extLst>
      <p:ext uri="{BB962C8B-B14F-4D97-AF65-F5344CB8AC3E}">
        <p14:creationId xmlns:p14="http://schemas.microsoft.com/office/powerpoint/2010/main" val="373707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refuse</a:t>
            </a:r>
          </a:p>
        </p:txBody>
      </p:sp>
      <p:sp>
        <p:nvSpPr>
          <p:cNvPr id="4" name="Slide Number Placeholder 3"/>
          <p:cNvSpPr>
            <a:spLocks noGrp="1"/>
          </p:cNvSpPr>
          <p:nvPr>
            <p:ph type="sldNum" sz="quarter" idx="5"/>
          </p:nvPr>
        </p:nvSpPr>
        <p:spPr/>
        <p:txBody>
          <a:bodyPr/>
          <a:lstStyle/>
          <a:p>
            <a:fld id="{D2574615-D7C5-4A0C-AD31-0AD29DCB4C73}" type="slidenum">
              <a:rPr lang="en-US" smtClean="0"/>
              <a:t>4</a:t>
            </a:fld>
            <a:endParaRPr lang="en-US" dirty="0"/>
          </a:p>
        </p:txBody>
      </p:sp>
    </p:spTree>
    <p:extLst>
      <p:ext uri="{BB962C8B-B14F-4D97-AF65-F5344CB8AC3E}">
        <p14:creationId xmlns:p14="http://schemas.microsoft.com/office/powerpoint/2010/main" val="108164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5</a:t>
            </a:fld>
            <a:endParaRPr lang="en-US" dirty="0"/>
          </a:p>
        </p:txBody>
      </p:sp>
    </p:spTree>
    <p:extLst>
      <p:ext uri="{BB962C8B-B14F-4D97-AF65-F5344CB8AC3E}">
        <p14:creationId xmlns:p14="http://schemas.microsoft.com/office/powerpoint/2010/main" val="179470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6</a:t>
            </a:fld>
            <a:endParaRPr lang="en-US" dirty="0"/>
          </a:p>
        </p:txBody>
      </p:sp>
    </p:spTree>
    <p:extLst>
      <p:ext uri="{BB962C8B-B14F-4D97-AF65-F5344CB8AC3E}">
        <p14:creationId xmlns:p14="http://schemas.microsoft.com/office/powerpoint/2010/main" val="332576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7</a:t>
            </a:fld>
            <a:endParaRPr lang="en-US" dirty="0"/>
          </a:p>
        </p:txBody>
      </p:sp>
    </p:spTree>
    <p:extLst>
      <p:ext uri="{BB962C8B-B14F-4D97-AF65-F5344CB8AC3E}">
        <p14:creationId xmlns:p14="http://schemas.microsoft.com/office/powerpoint/2010/main" val="261597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8</a:t>
            </a:fld>
            <a:endParaRPr lang="en-US" dirty="0"/>
          </a:p>
        </p:txBody>
      </p:sp>
    </p:spTree>
    <p:extLst>
      <p:ext uri="{BB962C8B-B14F-4D97-AF65-F5344CB8AC3E}">
        <p14:creationId xmlns:p14="http://schemas.microsoft.com/office/powerpoint/2010/main" val="332120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9</a:t>
            </a:fld>
            <a:endParaRPr lang="en-US" dirty="0"/>
          </a:p>
        </p:txBody>
      </p:sp>
    </p:spTree>
    <p:extLst>
      <p:ext uri="{BB962C8B-B14F-4D97-AF65-F5344CB8AC3E}">
        <p14:creationId xmlns:p14="http://schemas.microsoft.com/office/powerpoint/2010/main" val="3857819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914D97-DF2D-40AC-9BAE-B9812E7CFAF4}"/>
              </a:ext>
            </a:extLst>
          </p:cNvPr>
          <p:cNvSpPr/>
          <p:nvPr userDrawn="1"/>
        </p:nvSpPr>
        <p:spPr>
          <a:xfrm>
            <a:off x="8217243" y="1122363"/>
            <a:ext cx="3015049" cy="383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B157E2-2875-4043-9490-3DDEA9B57EBC}"/>
              </a:ext>
            </a:extLst>
          </p:cNvPr>
          <p:cNvSpPr>
            <a:spLocks noGrp="1"/>
          </p:cNvSpPr>
          <p:nvPr>
            <p:ph type="ctrTitle" hasCustomPrompt="1"/>
          </p:nvPr>
        </p:nvSpPr>
        <p:spPr>
          <a:xfrm>
            <a:off x="1524000" y="1122363"/>
            <a:ext cx="6027506" cy="2387600"/>
          </a:xfrm>
        </p:spPr>
        <p:txBody>
          <a:bodyPr anchor="t">
            <a:normAutofit/>
          </a:bodyPr>
          <a:lstStyle>
            <a:lvl1pPr algn="ctr">
              <a:defRPr sz="5000">
                <a:solidFill>
                  <a:schemeClr val="bg1"/>
                </a:solidFill>
                <a:latin typeface="BentonSans" panose="02000803040000020004"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E187A8EB-5741-428E-8597-E883A968D94E}"/>
              </a:ext>
            </a:extLst>
          </p:cNvPr>
          <p:cNvSpPr>
            <a:spLocks noGrp="1"/>
          </p:cNvSpPr>
          <p:nvPr>
            <p:ph type="subTitle" idx="1"/>
          </p:nvPr>
        </p:nvSpPr>
        <p:spPr>
          <a:xfrm>
            <a:off x="1523999" y="3602038"/>
            <a:ext cx="6027505" cy="1655762"/>
          </a:xfrm>
        </p:spPr>
        <p:txBody>
          <a:bodyPr/>
          <a:lstStyle>
            <a:lvl1pPr marL="0" indent="0" algn="ctr">
              <a:buNone/>
              <a:defRPr sz="2400" b="1">
                <a:solidFill>
                  <a:schemeClr val="bg1"/>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text, clock&#10;&#10;Description automatically generated">
            <a:extLst>
              <a:ext uri="{FF2B5EF4-FFF2-40B4-BE49-F238E27FC236}">
                <a16:creationId xmlns:a16="http://schemas.microsoft.com/office/drawing/2014/main" id="{5BC84C4F-3AC9-4DD8-821B-7ADC0059F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1137" y="1585420"/>
            <a:ext cx="2187259" cy="2906581"/>
          </a:xfrm>
          <a:prstGeom prst="rect">
            <a:avLst/>
          </a:prstGeom>
        </p:spPr>
      </p:pic>
      <p:sp>
        <p:nvSpPr>
          <p:cNvPr id="15" name="TextBox 14">
            <a:extLst>
              <a:ext uri="{FF2B5EF4-FFF2-40B4-BE49-F238E27FC236}">
                <a16:creationId xmlns:a16="http://schemas.microsoft.com/office/drawing/2014/main" id="{5D791746-29B3-4989-B6DE-716F0A87FF5C}"/>
              </a:ext>
            </a:extLst>
          </p:cNvPr>
          <p:cNvSpPr txBox="1"/>
          <p:nvPr userDrawn="1"/>
        </p:nvSpPr>
        <p:spPr>
          <a:xfrm>
            <a:off x="771383" y="6221473"/>
            <a:ext cx="10649234" cy="369332"/>
          </a:xfrm>
          <a:prstGeom prst="rect">
            <a:avLst/>
          </a:prstGeom>
          <a:noFill/>
        </p:spPr>
        <p:txBody>
          <a:bodyPr wrap="square">
            <a:spAutoFit/>
          </a:bodyPr>
          <a:lstStyle/>
          <a:p>
            <a:r>
              <a:rPr lang="en-US" dirty="0">
                <a:solidFill>
                  <a:schemeClr val="bg1"/>
                </a:solidFill>
              </a:rPr>
              <a:t>Seeking Employment, Equality and Community for People with Developmental Disabilities   |   seeconline.org</a:t>
            </a:r>
          </a:p>
        </p:txBody>
      </p:sp>
    </p:spTree>
    <p:extLst>
      <p:ext uri="{BB962C8B-B14F-4D97-AF65-F5344CB8AC3E}">
        <p14:creationId xmlns:p14="http://schemas.microsoft.com/office/powerpoint/2010/main" val="30607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BAAE-4BF6-454F-B605-E0AF6940C4EF}"/>
              </a:ext>
            </a:extLst>
          </p:cNvPr>
          <p:cNvSpPr>
            <a:spLocks noGrp="1"/>
          </p:cNvSpPr>
          <p:nvPr>
            <p:ph type="title" hasCustomPrompt="1"/>
          </p:nvPr>
        </p:nvSpPr>
        <p:spPr>
          <a:xfrm>
            <a:off x="839788" y="457200"/>
            <a:ext cx="3932237" cy="1600200"/>
          </a:xfrm>
        </p:spPr>
        <p:txBody>
          <a:bodyPr anchor="t"/>
          <a:lstStyle>
            <a:lvl1pPr>
              <a:defRPr sz="3200">
                <a:solidFill>
                  <a:srgbClr val="12419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019E16B-F44A-4C78-A5E6-9BD4F188F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E2FA24-7FC9-4FF5-B914-7A9976A419F8}"/>
              </a:ext>
            </a:extLst>
          </p:cNvPr>
          <p:cNvSpPr>
            <a:spLocks noGrp="1"/>
          </p:cNvSpPr>
          <p:nvPr>
            <p:ph type="body" sz="half" idx="2"/>
          </p:nvPr>
        </p:nvSpPr>
        <p:spPr>
          <a:xfrm>
            <a:off x="839788" y="2057400"/>
            <a:ext cx="3932237" cy="3811588"/>
          </a:xfrm>
        </p:spPr>
        <p:txBody>
          <a:bodyPr/>
          <a:lstStyle>
            <a:lvl1pPr marL="0" indent="0">
              <a:buNone/>
              <a:defRPr sz="1600">
                <a:solidFill>
                  <a:srgbClr val="12419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id="{FC49A7C9-DBD3-441F-93A0-E717B56CAB0C}"/>
              </a:ext>
            </a:extLst>
          </p:cNvPr>
          <p:cNvSpPr txBox="1">
            <a:spLocks/>
          </p:cNvSpPr>
          <p:nvPr userDrawn="1"/>
        </p:nvSpPr>
        <p:spPr>
          <a:xfrm>
            <a:off x="9411128" y="6311900"/>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dirty="0">
              <a:solidFill>
                <a:srgbClr val="124193"/>
              </a:solidFill>
            </a:endParaRPr>
          </a:p>
        </p:txBody>
      </p:sp>
      <p:sp>
        <p:nvSpPr>
          <p:cNvPr id="12" name="Footer Placeholder 4">
            <a:extLst>
              <a:ext uri="{FF2B5EF4-FFF2-40B4-BE49-F238E27FC236}">
                <a16:creationId xmlns:a16="http://schemas.microsoft.com/office/drawing/2014/main" id="{06886C2D-AF0E-40A8-9813-4530CD3EA75F}"/>
              </a:ext>
            </a:extLst>
          </p:cNvPr>
          <p:cNvSpPr txBox="1">
            <a:spLocks/>
          </p:cNvSpPr>
          <p:nvPr userDrawn="1"/>
        </p:nvSpPr>
        <p:spPr>
          <a:xfrm>
            <a:off x="2277010" y="6311900"/>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24193"/>
                </a:solidFill>
              </a:rPr>
              <a:t>SEEC   |   Seeking Employment, Equality and Community for People with Developmental Disabilities   |   seeconline.org</a:t>
            </a:r>
          </a:p>
        </p:txBody>
      </p:sp>
    </p:spTree>
    <p:extLst>
      <p:ext uri="{BB962C8B-B14F-4D97-AF65-F5344CB8AC3E}">
        <p14:creationId xmlns:p14="http://schemas.microsoft.com/office/powerpoint/2010/main" val="411635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7C63-1E98-4996-9042-710BBD56270C}"/>
              </a:ext>
            </a:extLst>
          </p:cNvPr>
          <p:cNvSpPr>
            <a:spLocks noGrp="1"/>
          </p:cNvSpPr>
          <p:nvPr>
            <p:ph type="title" hasCustomPrompt="1"/>
          </p:nvPr>
        </p:nvSpPr>
        <p:spPr/>
        <p:txBody>
          <a:bodyPr/>
          <a:lstStyle>
            <a:lvl1pPr>
              <a:defRPr>
                <a:solidFill>
                  <a:srgbClr val="12419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43D2AC2-8138-4582-B9FC-3D3764C28DFF}"/>
              </a:ext>
            </a:extLst>
          </p:cNvPr>
          <p:cNvSpPr>
            <a:spLocks noGrp="1"/>
          </p:cNvSpPr>
          <p:nvPr>
            <p:ph idx="1"/>
          </p:nvPr>
        </p:nvSpPr>
        <p:spPr/>
        <p:txBody>
          <a:bodyPr/>
          <a:lstStyle>
            <a:lvl1pPr>
              <a:defRPr>
                <a:solidFill>
                  <a:srgbClr val="12419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1E48BE-46E1-4CF9-B456-24C1C2520BEE}"/>
              </a:ext>
            </a:extLst>
          </p:cNvPr>
          <p:cNvSpPr txBox="1">
            <a:spLocks/>
          </p:cNvSpPr>
          <p:nvPr userDrawn="1"/>
        </p:nvSpPr>
        <p:spPr>
          <a:xfrm>
            <a:off x="8610600" y="6311900"/>
            <a:ext cx="1303493"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FDF81D-6A34-4751-834A-8F2D8293618D}" type="datetimeFigureOut">
              <a:rPr lang="en-US" smtClean="0">
                <a:solidFill>
                  <a:srgbClr val="FFFFFF"/>
                </a:solidFill>
              </a:rPr>
              <a:pPr/>
              <a:t>8/20/2024</a:t>
            </a:fld>
            <a:endParaRPr lang="en-US" dirty="0">
              <a:solidFill>
                <a:srgbClr val="FFFFFF"/>
              </a:solidFill>
            </a:endParaRPr>
          </a:p>
        </p:txBody>
      </p:sp>
      <p:sp>
        <p:nvSpPr>
          <p:cNvPr id="8" name="Footer Placeholder 4">
            <a:extLst>
              <a:ext uri="{FF2B5EF4-FFF2-40B4-BE49-F238E27FC236}">
                <a16:creationId xmlns:a16="http://schemas.microsoft.com/office/drawing/2014/main" id="{006FE7C6-D78F-4594-BD8D-EE9863CA341A}"/>
              </a:ext>
            </a:extLst>
          </p:cNvPr>
          <p:cNvSpPr txBox="1">
            <a:spLocks/>
          </p:cNvSpPr>
          <p:nvPr userDrawn="1"/>
        </p:nvSpPr>
        <p:spPr>
          <a:xfrm>
            <a:off x="2276113" y="6311900"/>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24193"/>
                </a:solidFill>
              </a:rPr>
              <a:t>SEEC   |   Seeking Employment, Equality and Community for People with Developmental Disabilities   |   seeconline.org</a:t>
            </a:r>
          </a:p>
        </p:txBody>
      </p:sp>
      <p:sp>
        <p:nvSpPr>
          <p:cNvPr id="9" name="Slide Number Placeholder 5">
            <a:extLst>
              <a:ext uri="{FF2B5EF4-FFF2-40B4-BE49-F238E27FC236}">
                <a16:creationId xmlns:a16="http://schemas.microsoft.com/office/drawing/2014/main" id="{BBDA110D-EF9B-46B1-AB89-DDDFB2DE4421}"/>
              </a:ext>
            </a:extLst>
          </p:cNvPr>
          <p:cNvSpPr txBox="1">
            <a:spLocks/>
          </p:cNvSpPr>
          <p:nvPr userDrawn="1"/>
        </p:nvSpPr>
        <p:spPr>
          <a:xfrm>
            <a:off x="9262346" y="6300377"/>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dirty="0">
              <a:solidFill>
                <a:srgbClr val="124193"/>
              </a:solidFill>
            </a:endParaRPr>
          </a:p>
        </p:txBody>
      </p:sp>
      <p:pic>
        <p:nvPicPr>
          <p:cNvPr id="10" name="Picture 9">
            <a:extLst>
              <a:ext uri="{FF2B5EF4-FFF2-40B4-BE49-F238E27FC236}">
                <a16:creationId xmlns:a16="http://schemas.microsoft.com/office/drawing/2014/main" id="{73EA3556-9D94-4F10-B54A-ED78EC9DE7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67" y="365125"/>
            <a:ext cx="834063" cy="1108361"/>
          </a:xfrm>
          <a:prstGeom prst="rect">
            <a:avLst/>
          </a:prstGeom>
        </p:spPr>
      </p:pic>
    </p:spTree>
    <p:extLst>
      <p:ext uri="{BB962C8B-B14F-4D97-AF65-F5344CB8AC3E}">
        <p14:creationId xmlns:p14="http://schemas.microsoft.com/office/powerpoint/2010/main" val="265040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92CF-896D-498D-AFF9-514155E8B70B}"/>
              </a:ext>
            </a:extLst>
          </p:cNvPr>
          <p:cNvSpPr>
            <a:spLocks noGrp="1"/>
          </p:cNvSpPr>
          <p:nvPr>
            <p:ph type="title" hasCustomPrompt="1"/>
          </p:nvPr>
        </p:nvSpPr>
        <p:spPr>
          <a:xfrm>
            <a:off x="1849347" y="771473"/>
            <a:ext cx="9816601" cy="1170344"/>
          </a:xfrm>
        </p:spPr>
        <p:txBody>
          <a:bodyPr anchor="t">
            <a:normAutofit/>
          </a:bodyPr>
          <a:lstStyle>
            <a:lvl1pPr>
              <a:defRPr sz="4800">
                <a:solidFill>
                  <a:srgbClr val="124193"/>
                </a:solidFill>
              </a:defRPr>
            </a:lvl1pPr>
          </a:lstStyle>
          <a:p>
            <a:r>
              <a:rPr lang="en-US"/>
              <a:t>Click To Edit Master Title Style</a:t>
            </a:r>
          </a:p>
        </p:txBody>
      </p:sp>
      <p:sp>
        <p:nvSpPr>
          <p:cNvPr id="3" name="Text Placeholder 2">
            <a:extLst>
              <a:ext uri="{FF2B5EF4-FFF2-40B4-BE49-F238E27FC236}">
                <a16:creationId xmlns:a16="http://schemas.microsoft.com/office/drawing/2014/main" id="{4AD5FFEF-D479-402B-82C3-38BAEC813248}"/>
              </a:ext>
            </a:extLst>
          </p:cNvPr>
          <p:cNvSpPr>
            <a:spLocks noGrp="1"/>
          </p:cNvSpPr>
          <p:nvPr>
            <p:ph type="body" idx="1"/>
          </p:nvPr>
        </p:nvSpPr>
        <p:spPr>
          <a:xfrm>
            <a:off x="1849347" y="2360960"/>
            <a:ext cx="9816601" cy="1500187"/>
          </a:xfrm>
        </p:spPr>
        <p:txBody>
          <a:bodyPr/>
          <a:lstStyle>
            <a:lvl1pPr marL="0" indent="0">
              <a:buNone/>
              <a:defRPr sz="2400">
                <a:solidFill>
                  <a:srgbClr val="007D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25193B38-56E4-421E-93A3-79C1E031360F}"/>
              </a:ext>
            </a:extLst>
          </p:cNvPr>
          <p:cNvSpPr txBox="1">
            <a:spLocks/>
          </p:cNvSpPr>
          <p:nvPr userDrawn="1"/>
        </p:nvSpPr>
        <p:spPr>
          <a:xfrm>
            <a:off x="8610600" y="6311900"/>
            <a:ext cx="1303493"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FDF81D-6A34-4751-834A-8F2D8293618D}" type="datetimeFigureOut">
              <a:rPr lang="en-US" smtClean="0">
                <a:solidFill>
                  <a:srgbClr val="FFFFFF"/>
                </a:solidFill>
              </a:rPr>
              <a:pPr/>
              <a:t>8/20/2024</a:t>
            </a:fld>
            <a:endParaRPr lang="en-US" dirty="0">
              <a:solidFill>
                <a:srgbClr val="FFFFFF"/>
              </a:solidFill>
            </a:endParaRPr>
          </a:p>
        </p:txBody>
      </p:sp>
      <p:sp>
        <p:nvSpPr>
          <p:cNvPr id="16" name="Footer Placeholder 4">
            <a:extLst>
              <a:ext uri="{FF2B5EF4-FFF2-40B4-BE49-F238E27FC236}">
                <a16:creationId xmlns:a16="http://schemas.microsoft.com/office/drawing/2014/main" id="{15906609-F1E5-46A3-A23B-A84A4F82B681}"/>
              </a:ext>
            </a:extLst>
          </p:cNvPr>
          <p:cNvSpPr txBox="1">
            <a:spLocks/>
          </p:cNvSpPr>
          <p:nvPr userDrawn="1"/>
        </p:nvSpPr>
        <p:spPr>
          <a:xfrm>
            <a:off x="2276113" y="6311900"/>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24193"/>
                </a:solidFill>
              </a:rPr>
              <a:t>SEEC   |   Seeking Employment, Equality and Community for People with Developmental Disabilities   |   seeconline.org</a:t>
            </a:r>
          </a:p>
        </p:txBody>
      </p:sp>
      <p:sp>
        <p:nvSpPr>
          <p:cNvPr id="17" name="Slide Number Placeholder 5">
            <a:extLst>
              <a:ext uri="{FF2B5EF4-FFF2-40B4-BE49-F238E27FC236}">
                <a16:creationId xmlns:a16="http://schemas.microsoft.com/office/drawing/2014/main" id="{2DB4267C-62F1-498F-A559-16E4D6B34076}"/>
              </a:ext>
            </a:extLst>
          </p:cNvPr>
          <p:cNvSpPr txBox="1">
            <a:spLocks/>
          </p:cNvSpPr>
          <p:nvPr userDrawn="1"/>
        </p:nvSpPr>
        <p:spPr>
          <a:xfrm>
            <a:off x="9359758" y="6301225"/>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dirty="0">
              <a:solidFill>
                <a:srgbClr val="124193"/>
              </a:solidFill>
            </a:endParaRPr>
          </a:p>
        </p:txBody>
      </p:sp>
      <p:pic>
        <p:nvPicPr>
          <p:cNvPr id="7" name="Picture 6">
            <a:extLst>
              <a:ext uri="{FF2B5EF4-FFF2-40B4-BE49-F238E27FC236}">
                <a16:creationId xmlns:a16="http://schemas.microsoft.com/office/drawing/2014/main" id="{B2A64BF0-7B15-4B89-88DB-A7B0A5AD8A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346" y="5147352"/>
            <a:ext cx="1015126" cy="1348971"/>
          </a:xfrm>
          <a:prstGeom prst="rect">
            <a:avLst/>
          </a:prstGeom>
        </p:spPr>
      </p:pic>
    </p:spTree>
    <p:extLst>
      <p:ext uri="{BB962C8B-B14F-4D97-AF65-F5344CB8AC3E}">
        <p14:creationId xmlns:p14="http://schemas.microsoft.com/office/powerpoint/2010/main" val="328587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3DA0-6A25-4730-A919-2323666F9343}"/>
              </a:ext>
            </a:extLst>
          </p:cNvPr>
          <p:cNvSpPr>
            <a:spLocks noGrp="1"/>
          </p:cNvSpPr>
          <p:nvPr>
            <p:ph type="title" hasCustomPrompt="1"/>
          </p:nvPr>
        </p:nvSpPr>
        <p:spPr/>
        <p:txBody>
          <a:bodyPr/>
          <a:lstStyle>
            <a:lvl1pPr>
              <a:defRPr>
                <a:solidFill>
                  <a:srgbClr val="12419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79403CA-A90F-4D20-9EA6-841F98B8F20C}"/>
              </a:ext>
            </a:extLst>
          </p:cNvPr>
          <p:cNvSpPr>
            <a:spLocks noGrp="1"/>
          </p:cNvSpPr>
          <p:nvPr>
            <p:ph sz="half" idx="1"/>
          </p:nvPr>
        </p:nvSpPr>
        <p:spPr>
          <a:xfrm>
            <a:off x="838200" y="1825625"/>
            <a:ext cx="5181600" cy="4351338"/>
          </a:xfrm>
        </p:spPr>
        <p:txBody>
          <a:bodyPr/>
          <a:lstStyle>
            <a:lvl1pPr>
              <a:defRPr>
                <a:solidFill>
                  <a:srgbClr val="12419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2B90AAAE-D9AC-49B7-88B2-7807744409EF}"/>
              </a:ext>
            </a:extLst>
          </p:cNvPr>
          <p:cNvSpPr txBox="1">
            <a:spLocks/>
          </p:cNvSpPr>
          <p:nvPr userDrawn="1"/>
        </p:nvSpPr>
        <p:spPr>
          <a:xfrm>
            <a:off x="8610600" y="6311900"/>
            <a:ext cx="1303493"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FDF81D-6A34-4751-834A-8F2D8293618D}" type="datetimeFigureOut">
              <a:rPr lang="en-US" smtClean="0">
                <a:solidFill>
                  <a:srgbClr val="FFFFFF"/>
                </a:solidFill>
              </a:rPr>
              <a:pPr/>
              <a:t>8/20/2024</a:t>
            </a:fld>
            <a:endParaRPr lang="en-US" dirty="0">
              <a:solidFill>
                <a:srgbClr val="FFFFFF"/>
              </a:solidFill>
            </a:endParaRPr>
          </a:p>
        </p:txBody>
      </p:sp>
      <p:sp>
        <p:nvSpPr>
          <p:cNvPr id="15" name="Footer Placeholder 4">
            <a:extLst>
              <a:ext uri="{FF2B5EF4-FFF2-40B4-BE49-F238E27FC236}">
                <a16:creationId xmlns:a16="http://schemas.microsoft.com/office/drawing/2014/main" id="{6ED3C8A6-2441-49C2-9474-8A9A10D284FD}"/>
              </a:ext>
            </a:extLst>
          </p:cNvPr>
          <p:cNvSpPr txBox="1">
            <a:spLocks/>
          </p:cNvSpPr>
          <p:nvPr userDrawn="1"/>
        </p:nvSpPr>
        <p:spPr>
          <a:xfrm>
            <a:off x="2277907" y="6351876"/>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24193"/>
                </a:solidFill>
              </a:rPr>
              <a:t>SEEC   |   Seeking Employment, Equality and Community for People with Developmental Disabilities   |   seeconline.org</a:t>
            </a:r>
          </a:p>
        </p:txBody>
      </p:sp>
      <p:sp>
        <p:nvSpPr>
          <p:cNvPr id="16" name="Slide Number Placeholder 5">
            <a:extLst>
              <a:ext uri="{FF2B5EF4-FFF2-40B4-BE49-F238E27FC236}">
                <a16:creationId xmlns:a16="http://schemas.microsoft.com/office/drawing/2014/main" id="{68396B6D-A956-476A-B5EF-A5816EBCFE37}"/>
              </a:ext>
            </a:extLst>
          </p:cNvPr>
          <p:cNvSpPr txBox="1">
            <a:spLocks/>
          </p:cNvSpPr>
          <p:nvPr userDrawn="1"/>
        </p:nvSpPr>
        <p:spPr>
          <a:xfrm>
            <a:off x="10037852" y="6315621"/>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FFFFFF"/>
                </a:solidFill>
              </a:rPr>
              <a:pPr/>
              <a:t>‹#›</a:t>
            </a:fld>
            <a:endParaRPr lang="en-US" dirty="0">
              <a:solidFill>
                <a:srgbClr val="FFFFFF"/>
              </a:solidFill>
            </a:endParaRPr>
          </a:p>
        </p:txBody>
      </p:sp>
      <p:sp>
        <p:nvSpPr>
          <p:cNvPr id="20" name="Media Placeholder 19">
            <a:extLst>
              <a:ext uri="{FF2B5EF4-FFF2-40B4-BE49-F238E27FC236}">
                <a16:creationId xmlns:a16="http://schemas.microsoft.com/office/drawing/2014/main" id="{BBA67895-E29D-48BA-AC28-414FC77444E1}"/>
              </a:ext>
            </a:extLst>
          </p:cNvPr>
          <p:cNvSpPr>
            <a:spLocks noGrp="1"/>
          </p:cNvSpPr>
          <p:nvPr>
            <p:ph type="media" sz="quarter" idx="10"/>
          </p:nvPr>
        </p:nvSpPr>
        <p:spPr>
          <a:xfrm>
            <a:off x="6915150" y="2260600"/>
            <a:ext cx="4438650" cy="3287713"/>
          </a:xfrm>
        </p:spPr>
        <p:txBody>
          <a:bodyPr/>
          <a:lstStyle/>
          <a:p>
            <a:r>
              <a:rPr lang="en-US" dirty="0"/>
              <a:t>Click icon to add media</a:t>
            </a:r>
          </a:p>
        </p:txBody>
      </p:sp>
      <p:pic>
        <p:nvPicPr>
          <p:cNvPr id="8" name="Picture 7">
            <a:extLst>
              <a:ext uri="{FF2B5EF4-FFF2-40B4-BE49-F238E27FC236}">
                <a16:creationId xmlns:a16="http://schemas.microsoft.com/office/drawing/2014/main" id="{846F390F-8CB6-4BF5-92D6-97F1D34531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67" y="365125"/>
            <a:ext cx="834063" cy="1108361"/>
          </a:xfrm>
          <a:prstGeom prst="rect">
            <a:avLst/>
          </a:prstGeom>
        </p:spPr>
      </p:pic>
    </p:spTree>
    <p:extLst>
      <p:ext uri="{BB962C8B-B14F-4D97-AF65-F5344CB8AC3E}">
        <p14:creationId xmlns:p14="http://schemas.microsoft.com/office/powerpoint/2010/main" val="3225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F290-B8BF-4765-B9DB-B4DBC5F8FBCA}"/>
              </a:ext>
            </a:extLst>
          </p:cNvPr>
          <p:cNvSpPr>
            <a:spLocks noGrp="1"/>
          </p:cNvSpPr>
          <p:nvPr>
            <p:ph type="title" hasCustomPrompt="1"/>
          </p:nvPr>
        </p:nvSpPr>
        <p:spPr>
          <a:xfrm>
            <a:off x="1345914" y="365125"/>
            <a:ext cx="10009473" cy="1325563"/>
          </a:xfrm>
        </p:spPr>
        <p:txBody>
          <a:bodyPr/>
          <a:lstStyle>
            <a:lvl1pPr>
              <a:defRPr>
                <a:solidFill>
                  <a:srgbClr val="124193"/>
                </a:solidFill>
              </a:defRPr>
            </a:lvl1pPr>
          </a:lstStyle>
          <a:p>
            <a:r>
              <a:rPr lang="en-US"/>
              <a:t>Click To Edit Master Title Style</a:t>
            </a:r>
          </a:p>
        </p:txBody>
      </p:sp>
      <p:sp>
        <p:nvSpPr>
          <p:cNvPr id="3" name="Text Placeholder 2">
            <a:extLst>
              <a:ext uri="{FF2B5EF4-FFF2-40B4-BE49-F238E27FC236}">
                <a16:creationId xmlns:a16="http://schemas.microsoft.com/office/drawing/2014/main" id="{874BC888-F209-44A8-B641-CF5EC4F3F62E}"/>
              </a:ext>
            </a:extLst>
          </p:cNvPr>
          <p:cNvSpPr>
            <a:spLocks noGrp="1"/>
          </p:cNvSpPr>
          <p:nvPr>
            <p:ph type="body" idx="1"/>
          </p:nvPr>
        </p:nvSpPr>
        <p:spPr>
          <a:xfrm>
            <a:off x="839788" y="1681163"/>
            <a:ext cx="5157787" cy="823912"/>
          </a:xfrm>
        </p:spPr>
        <p:txBody>
          <a:bodyPr anchor="t">
            <a:normAutofit/>
          </a:bodyPr>
          <a:lstStyle>
            <a:lvl1pPr marL="0" indent="0">
              <a:buNone/>
              <a:defRPr sz="2800" b="1">
                <a:solidFill>
                  <a:srgbClr val="12419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A699F1-1B89-4E41-9BB8-5C57C1080696}"/>
              </a:ext>
            </a:extLst>
          </p:cNvPr>
          <p:cNvSpPr>
            <a:spLocks noGrp="1"/>
          </p:cNvSpPr>
          <p:nvPr>
            <p:ph sz="half" idx="2"/>
          </p:nvPr>
        </p:nvSpPr>
        <p:spPr>
          <a:xfrm>
            <a:off x="839788" y="2505075"/>
            <a:ext cx="5157787" cy="3684588"/>
          </a:xfrm>
        </p:spPr>
        <p:txBody>
          <a:bodyPr/>
          <a:lstStyle>
            <a:lvl1pPr>
              <a:defRPr sz="2400">
                <a:solidFill>
                  <a:srgbClr val="124193"/>
                </a:solidFill>
              </a:defRPr>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20411-D227-40E7-A2AE-4B2D82B6E43A}"/>
              </a:ext>
            </a:extLst>
          </p:cNvPr>
          <p:cNvSpPr>
            <a:spLocks noGrp="1"/>
          </p:cNvSpPr>
          <p:nvPr>
            <p:ph type="body" sz="quarter" idx="3"/>
          </p:nvPr>
        </p:nvSpPr>
        <p:spPr>
          <a:xfrm>
            <a:off x="6172200" y="1681163"/>
            <a:ext cx="5183188" cy="823912"/>
          </a:xfrm>
        </p:spPr>
        <p:txBody>
          <a:bodyPr anchor="t">
            <a:normAutofit/>
          </a:bodyPr>
          <a:lstStyle>
            <a:lvl1pPr marL="0" indent="0">
              <a:buNone/>
              <a:defRPr sz="2800" b="1">
                <a:solidFill>
                  <a:srgbClr val="12419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1DDF4E-2E36-49C7-A5E5-8415CB79BEB3}"/>
              </a:ext>
            </a:extLst>
          </p:cNvPr>
          <p:cNvSpPr>
            <a:spLocks noGrp="1"/>
          </p:cNvSpPr>
          <p:nvPr>
            <p:ph sz="quarter" idx="4"/>
          </p:nvPr>
        </p:nvSpPr>
        <p:spPr>
          <a:xfrm>
            <a:off x="6172200" y="2505075"/>
            <a:ext cx="5183188" cy="3684588"/>
          </a:xfrm>
        </p:spPr>
        <p:txBody>
          <a:bodyPr/>
          <a:lstStyle>
            <a:lvl1pPr>
              <a:defRPr sz="2400">
                <a:solidFill>
                  <a:srgbClr val="12419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02EE05E-26E3-4B2F-B59F-E22F00618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67" y="365125"/>
            <a:ext cx="834063" cy="1108361"/>
          </a:xfrm>
          <a:prstGeom prst="rect">
            <a:avLst/>
          </a:prstGeom>
        </p:spPr>
      </p:pic>
    </p:spTree>
    <p:extLst>
      <p:ext uri="{BB962C8B-B14F-4D97-AF65-F5344CB8AC3E}">
        <p14:creationId xmlns:p14="http://schemas.microsoft.com/office/powerpoint/2010/main" val="309957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5D78-B78B-45CE-80A9-F9F9FEC14DB2}"/>
              </a:ext>
            </a:extLst>
          </p:cNvPr>
          <p:cNvSpPr>
            <a:spLocks noGrp="1"/>
          </p:cNvSpPr>
          <p:nvPr>
            <p:ph type="title" hasCustomPrompt="1"/>
          </p:nvPr>
        </p:nvSpPr>
        <p:spPr/>
        <p:txBody>
          <a:bodyPr/>
          <a:lstStyle>
            <a:lvl1pPr>
              <a:defRPr>
                <a:solidFill>
                  <a:srgbClr val="124193"/>
                </a:solidFill>
              </a:defRPr>
            </a:lvl1pPr>
          </a:lstStyle>
          <a:p>
            <a:r>
              <a:rPr lang="en-US"/>
              <a:t>Click To Edit Master Title Style</a:t>
            </a:r>
          </a:p>
        </p:txBody>
      </p:sp>
    </p:spTree>
    <p:extLst>
      <p:ext uri="{BB962C8B-B14F-4D97-AF65-F5344CB8AC3E}">
        <p14:creationId xmlns:p14="http://schemas.microsoft.com/office/powerpoint/2010/main" val="189766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3E8B792-DAB0-400F-B3DE-B4C721F640D5}"/>
              </a:ext>
            </a:extLst>
          </p:cNvPr>
          <p:cNvGraphicFramePr>
            <a:graphicFrameLocks noChangeAspect="1"/>
          </p:cNvGraphicFramePr>
          <p:nvPr userDrawn="1">
            <p:extLst>
              <p:ext uri="{D42A27DB-BD31-4B8C-83A1-F6EECF244321}">
                <p14:modId xmlns:p14="http://schemas.microsoft.com/office/powerpoint/2010/main" val="1554712517"/>
              </p:ext>
            </p:extLst>
          </p:nvPr>
        </p:nvGraphicFramePr>
        <p:xfrm>
          <a:off x="733425" y="2502313"/>
          <a:ext cx="10603552" cy="3761260"/>
        </p:xfrm>
        <a:graphic>
          <a:graphicData uri="http://schemas.openxmlformats.org/presentationml/2006/ole">
            <mc:AlternateContent xmlns:mc="http://schemas.openxmlformats.org/markup-compatibility/2006">
              <mc:Choice xmlns:v="urn:schemas-microsoft-com:vml" Requires="v">
                <p:oleObj name="Document" r:id="rId2" imgW="6055275" imgH="2123801" progId="Word.Document.12">
                  <p:embed/>
                </p:oleObj>
              </mc:Choice>
              <mc:Fallback>
                <p:oleObj name="Document" r:id="rId2" imgW="6055275" imgH="2123801" progId="Word.Document.12">
                  <p:embed/>
                  <p:pic>
                    <p:nvPicPr>
                      <p:cNvPr id="6" name="Object 5">
                        <a:extLst>
                          <a:ext uri="{FF2B5EF4-FFF2-40B4-BE49-F238E27FC236}">
                            <a16:creationId xmlns:a16="http://schemas.microsoft.com/office/drawing/2014/main" id="{B3E8B792-DAB0-400F-B3DE-B4C721F640D5}"/>
                          </a:ext>
                        </a:extLst>
                      </p:cNvPr>
                      <p:cNvPicPr/>
                      <p:nvPr/>
                    </p:nvPicPr>
                    <p:blipFill>
                      <a:blip r:embed="rId3"/>
                      <a:stretch>
                        <a:fillRect/>
                      </a:stretch>
                    </p:blipFill>
                    <p:spPr>
                      <a:xfrm>
                        <a:off x="733425" y="2502313"/>
                        <a:ext cx="10603552" cy="3761260"/>
                      </a:xfrm>
                      <a:prstGeom prst="rect">
                        <a:avLst/>
                      </a:prstGeom>
                      <a:noFill/>
                    </p:spPr>
                  </p:pic>
                </p:oleObj>
              </mc:Fallback>
            </mc:AlternateContent>
          </a:graphicData>
        </a:graphic>
      </p:graphicFrame>
    </p:spTree>
    <p:extLst>
      <p:ext uri="{BB962C8B-B14F-4D97-AF65-F5344CB8AC3E}">
        <p14:creationId xmlns:p14="http://schemas.microsoft.com/office/powerpoint/2010/main" val="14058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4A8C-7787-45D7-B757-2972B78AA0DA}"/>
              </a:ext>
            </a:extLst>
          </p:cNvPr>
          <p:cNvSpPr>
            <a:spLocks noGrp="1"/>
          </p:cNvSpPr>
          <p:nvPr>
            <p:ph type="title" hasCustomPrompt="1"/>
          </p:nvPr>
        </p:nvSpPr>
        <p:spPr/>
        <p:txBody>
          <a:bodyPr anchor="t"/>
          <a:lstStyle>
            <a:lvl1pPr>
              <a:defRPr>
                <a:solidFill>
                  <a:srgbClr val="124193"/>
                </a:solidFill>
              </a:defRPr>
            </a:lvl1pPr>
          </a:lstStyle>
          <a:p>
            <a:r>
              <a:rPr lang="en-US"/>
              <a:t>Click To Edit Master Title Style</a:t>
            </a:r>
          </a:p>
        </p:txBody>
      </p:sp>
    </p:spTree>
    <p:extLst>
      <p:ext uri="{BB962C8B-B14F-4D97-AF65-F5344CB8AC3E}">
        <p14:creationId xmlns:p14="http://schemas.microsoft.com/office/powerpoint/2010/main" val="164478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0D36-0FC8-49AF-B15C-25F2040171BA}"/>
              </a:ext>
            </a:extLst>
          </p:cNvPr>
          <p:cNvSpPr>
            <a:spLocks noGrp="1"/>
          </p:cNvSpPr>
          <p:nvPr>
            <p:ph type="title" hasCustomPrompt="1"/>
          </p:nvPr>
        </p:nvSpPr>
        <p:spPr>
          <a:xfrm>
            <a:off x="2277010" y="457200"/>
            <a:ext cx="3932237" cy="1600200"/>
          </a:xfrm>
        </p:spPr>
        <p:txBody>
          <a:bodyPr anchor="t"/>
          <a:lstStyle>
            <a:lvl1pPr>
              <a:defRPr sz="3200">
                <a:solidFill>
                  <a:srgbClr val="124193"/>
                </a:solidFill>
              </a:defRPr>
            </a:lvl1pPr>
          </a:lstStyle>
          <a:p>
            <a:r>
              <a:rPr lang="en-US"/>
              <a:t>Click To Edit Master Title Style</a:t>
            </a:r>
          </a:p>
        </p:txBody>
      </p:sp>
      <p:sp>
        <p:nvSpPr>
          <p:cNvPr id="4" name="Text Placeholder 3">
            <a:extLst>
              <a:ext uri="{FF2B5EF4-FFF2-40B4-BE49-F238E27FC236}">
                <a16:creationId xmlns:a16="http://schemas.microsoft.com/office/drawing/2014/main" id="{E20C18AE-0F98-45CA-A41D-394CEACE7675}"/>
              </a:ext>
            </a:extLst>
          </p:cNvPr>
          <p:cNvSpPr>
            <a:spLocks noGrp="1"/>
          </p:cNvSpPr>
          <p:nvPr>
            <p:ph type="body" sz="half" idx="2"/>
          </p:nvPr>
        </p:nvSpPr>
        <p:spPr>
          <a:xfrm>
            <a:off x="2277009" y="2097745"/>
            <a:ext cx="3932237" cy="3811588"/>
          </a:xfrm>
        </p:spPr>
        <p:txBody>
          <a:bodyPr/>
          <a:lstStyle>
            <a:lvl1pPr marL="0" indent="0">
              <a:buNone/>
              <a:defRPr sz="1600">
                <a:solidFill>
                  <a:srgbClr val="12419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id="{19FD190B-7BD0-42D0-83CB-EE95E437846D}"/>
              </a:ext>
            </a:extLst>
          </p:cNvPr>
          <p:cNvSpPr txBox="1">
            <a:spLocks/>
          </p:cNvSpPr>
          <p:nvPr userDrawn="1"/>
        </p:nvSpPr>
        <p:spPr>
          <a:xfrm>
            <a:off x="9328935" y="6325742"/>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dirty="0">
              <a:solidFill>
                <a:srgbClr val="124193"/>
              </a:solidFill>
            </a:endParaRPr>
          </a:p>
        </p:txBody>
      </p:sp>
      <p:sp>
        <p:nvSpPr>
          <p:cNvPr id="12" name="Footer Placeholder 4">
            <a:extLst>
              <a:ext uri="{FF2B5EF4-FFF2-40B4-BE49-F238E27FC236}">
                <a16:creationId xmlns:a16="http://schemas.microsoft.com/office/drawing/2014/main" id="{BD3B665E-D6C5-4C6D-BF1A-4AF710F36597}"/>
              </a:ext>
            </a:extLst>
          </p:cNvPr>
          <p:cNvSpPr txBox="1">
            <a:spLocks/>
          </p:cNvSpPr>
          <p:nvPr userDrawn="1"/>
        </p:nvSpPr>
        <p:spPr>
          <a:xfrm>
            <a:off x="2277010" y="6332696"/>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24193"/>
                </a:solidFill>
              </a:rPr>
              <a:t>SEEC   |   Seeking Employment, Equality and Community for People with Developmental Disabilities   |   seeconline.org</a:t>
            </a:r>
          </a:p>
        </p:txBody>
      </p:sp>
    </p:spTree>
    <p:extLst>
      <p:ext uri="{BB962C8B-B14F-4D97-AF65-F5344CB8AC3E}">
        <p14:creationId xmlns:p14="http://schemas.microsoft.com/office/powerpoint/2010/main" val="390401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1C41D-FB23-442E-8F86-61F2D311FCD7}"/>
              </a:ext>
            </a:extLst>
          </p:cNvPr>
          <p:cNvSpPr>
            <a:spLocks noGrp="1"/>
          </p:cNvSpPr>
          <p:nvPr>
            <p:ph type="title"/>
          </p:nvPr>
        </p:nvSpPr>
        <p:spPr>
          <a:xfrm>
            <a:off x="1458930" y="256525"/>
            <a:ext cx="989487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7567B-8131-45B9-A9C6-2B5DE56C8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89F11F6-EBC5-4D9D-9E26-0C3A0E5FE588}"/>
              </a:ext>
            </a:extLst>
          </p:cNvPr>
          <p:cNvGrpSpPr/>
          <p:nvPr userDrawn="1"/>
        </p:nvGrpSpPr>
        <p:grpSpPr>
          <a:xfrm>
            <a:off x="11170063" y="6151080"/>
            <a:ext cx="1402213" cy="794579"/>
            <a:chOff x="10800015" y="5903229"/>
            <a:chExt cx="1885278" cy="1068313"/>
          </a:xfrm>
        </p:grpSpPr>
        <p:sp>
          <p:nvSpPr>
            <p:cNvPr id="4" name="Isosceles Triangle 3">
              <a:extLst>
                <a:ext uri="{FF2B5EF4-FFF2-40B4-BE49-F238E27FC236}">
                  <a16:creationId xmlns:a16="http://schemas.microsoft.com/office/drawing/2014/main" id="{1BDFCB9A-0FE1-4359-BA70-0D40D08CE24B}"/>
                </a:ext>
              </a:extLst>
            </p:cNvPr>
            <p:cNvSpPr/>
            <p:nvPr userDrawn="1"/>
          </p:nvSpPr>
          <p:spPr>
            <a:xfrm rot="8142295">
              <a:off x="11075650" y="6154200"/>
              <a:ext cx="1609643" cy="817342"/>
            </a:xfrm>
            <a:prstGeom prst="triangle">
              <a:avLst/>
            </a:prstGeom>
            <a:solidFill>
              <a:srgbClr val="008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C63AF8EE-B641-4177-8B1A-A7D35A4A34D5}"/>
                </a:ext>
              </a:extLst>
            </p:cNvPr>
            <p:cNvSpPr/>
            <p:nvPr userDrawn="1"/>
          </p:nvSpPr>
          <p:spPr>
            <a:xfrm rot="8142295">
              <a:off x="10800015" y="5903229"/>
              <a:ext cx="1609643" cy="817342"/>
            </a:xfrm>
            <a:prstGeom prst="triangle">
              <a:avLst/>
            </a:prstGeom>
            <a:solidFill>
              <a:srgbClr val="12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8936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rgbClr val="124193"/>
          </a:solidFill>
          <a:latin typeface="BentonSans" panose="0200080304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MuJyDRgONls"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governmentservicesexchange.com/how-your-small-business-can-expand-with-the-help-of-government-contracting/" TargetMode="Externa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discoverability.networks/benefits-of-hiring" TargetMode="External"/><Relationship Id="rId4" Type="http://schemas.openxmlformats.org/officeDocument/2006/relationships/hyperlink" Target="https://www.accenture.com/content/dam/accenture/final/a-com-migration/pdf/pdf-89/accenture-disability-inclusion-research-report.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cholars.unh.edu/cgi/viewcontent.cgi?article=1017&amp;context=hospman_facpu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holars.unh.edu/cgi/viewcontent.cgi?article=1017&amp;context=hospman_facpu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brocku.ca/ccee/hirebrocku/bridge-to-success-for-employers/myth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7114957/#CR6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askjan.org/publications/index.cf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hyperlink" Target="https://www.g2.com/articles/employee-turnover" TargetMode="External"/><Relationship Id="rId3" Type="http://schemas.openxmlformats.org/officeDocument/2006/relationships/hyperlink" Target="https://thearcbc.org/blog/disability-employment-misconceptions" TargetMode="External"/><Relationship Id="rId7" Type="http://schemas.openxmlformats.org/officeDocument/2006/relationships/hyperlink" Target="https://www.vrogue.co/post/what-does-an-hr-manager-do-great-learning" TargetMode="External"/><Relationship Id="rId12"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hyperlink" Target="https://www.beliefnet.com/columnists/beginnersheart/2014/07/we-are-not-failures.html" TargetMode="External"/><Relationship Id="rId5" Type="http://schemas.openxmlformats.org/officeDocument/2006/relationships/hyperlink" Target="https://scholars.unh.edu/cgi/viewcontent.cgi?article=1017&amp;context=hospman_facpub" TargetMode="External"/><Relationship Id="rId10" Type="http://schemas.openxmlformats.org/officeDocument/2006/relationships/image" Target="../media/image33.jpg"/><Relationship Id="rId4" Type="http://schemas.openxmlformats.org/officeDocument/2006/relationships/hyperlink" Target="https://www.in.gov/spd/files/Myth.pdf" TargetMode="External"/><Relationship Id="rId9" Type="http://schemas.openxmlformats.org/officeDocument/2006/relationships/hyperlink" Target="https://www.macelree.com/employee-accommodation-request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s://coalitionfwd.com/" TargetMode="External"/><Relationship Id="rId3" Type="http://schemas.openxmlformats.org/officeDocument/2006/relationships/image" Target="../media/image42.jpeg"/><Relationship Id="rId7" Type="http://schemas.openxmlformats.org/officeDocument/2006/relationships/hyperlink" Target="https://www.employmentcollaborative.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14.svg"/><Relationship Id="rId5" Type="http://schemas.openxmlformats.org/officeDocument/2006/relationships/image" Target="../media/image43.png"/><Relationship Id="rId10" Type="http://schemas.openxmlformats.org/officeDocument/2006/relationships/image" Target="../media/image13.png"/><Relationship Id="rId4" Type="http://schemas.openxmlformats.org/officeDocument/2006/relationships/hyperlink" Target="https://www.linkedin.com/posts/employment-collaborative-of-cuyahoga-county_inclusion-employment-disabilityinclusion-activity-6982711338783424512-S6LF" TargetMode="External"/><Relationship Id="rId9" Type="http://schemas.openxmlformats.org/officeDocument/2006/relationships/hyperlink" Target="https://www.linkedin.com/company/mogatewaynex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mailto:sblanks@seeconlin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www.linkedin.com/in/steve-blanks-5a16474/details/skills/?detailScreenTabIndex=0"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thearcbc.org/blog/disability-employment-misconceptions" TargetMode="External"/><Relationship Id="rId3" Type="http://schemas.openxmlformats.org/officeDocument/2006/relationships/hyperlink" Target="https://www.accenture.com/content/dam/accenture/final/a-com-migration/pdf/pdf-89/accenture-disability-inclusion-research-report.pdf" TargetMode="External"/><Relationship Id="rId7" Type="http://schemas.openxmlformats.org/officeDocument/2006/relationships/hyperlink" Target="https://askjan.org/publications/index.cf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discoverability.networks/benefits-of-hiring" TargetMode="External"/><Relationship Id="rId5" Type="http://schemas.openxmlformats.org/officeDocument/2006/relationships/hyperlink" Target="https://brocku.ca/ccee/hirebrocku/bridge-to-success-for-employers/myths/" TargetMode="External"/><Relationship Id="rId4" Type="http://schemas.openxmlformats.org/officeDocument/2006/relationships/hyperlink" Target="https://scholars.unh.edu/cgi/viewcontent.cgi?article=1017&amp;context=hospman_facpub" TargetMode="External"/><Relationship Id="rId9" Type="http://schemas.openxmlformats.org/officeDocument/2006/relationships/hyperlink" Target="https://www.in.gov/spd/files/Myth.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stock.adobe.com/Search?k=celebration" TargetMode="External"/><Relationship Id="rId3" Type="http://schemas.openxmlformats.org/officeDocument/2006/relationships/image" Target="../media/image15.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exels.com/photo/abc-abcs-alphabet-back-to-school-1366855/" TargetMode="External"/><Relationship Id="rId5" Type="http://schemas.openxmlformats.org/officeDocument/2006/relationships/image" Target="../media/image16.jpg"/><Relationship Id="rId4" Type="http://schemas.openxmlformats.org/officeDocument/2006/relationships/hyperlink" Target="https://www.valicomcorp.com/blog/advanced-vendor-negotiation" TargetMode="Externa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Lteq60AVH0M?feature=oembed" TargetMode="Externa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oodreads.com/book/show/13593553-to-sell-is-hum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interest.com/pin/2258133687959186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FF34B-4017-4A8E-B678-E5767CA95A1A}"/>
              </a:ext>
            </a:extLst>
          </p:cNvPr>
          <p:cNvSpPr>
            <a:spLocks noGrp="1"/>
          </p:cNvSpPr>
          <p:nvPr>
            <p:ph type="ctrTitle"/>
          </p:nvPr>
        </p:nvSpPr>
        <p:spPr>
          <a:xfrm>
            <a:off x="746234" y="1041400"/>
            <a:ext cx="7141603" cy="2387600"/>
          </a:xfrm>
        </p:spPr>
        <p:txBody>
          <a:bodyPr/>
          <a:lstStyle/>
          <a:p>
            <a:r>
              <a:rPr lang="en-US" dirty="0"/>
              <a:t>Sample Title Page</a:t>
            </a:r>
          </a:p>
        </p:txBody>
      </p:sp>
      <p:sp>
        <p:nvSpPr>
          <p:cNvPr id="5" name="Subtitle 4">
            <a:extLst>
              <a:ext uri="{FF2B5EF4-FFF2-40B4-BE49-F238E27FC236}">
                <a16:creationId xmlns:a16="http://schemas.microsoft.com/office/drawing/2014/main" id="{526EBC27-6BB4-4731-9113-182E37B3E912}"/>
              </a:ext>
            </a:extLst>
          </p:cNvPr>
          <p:cNvSpPr>
            <a:spLocks noGrp="1"/>
          </p:cNvSpPr>
          <p:nvPr>
            <p:ph type="subTitle" idx="1"/>
          </p:nvPr>
        </p:nvSpPr>
        <p:spPr>
          <a:xfrm>
            <a:off x="352425" y="1803000"/>
            <a:ext cx="7753328" cy="3159525"/>
          </a:xfrm>
        </p:spPr>
        <p:txBody>
          <a:bodyPr vert="horz" lIns="91440" tIns="45720" rIns="91440" bIns="45720" rtlCol="0" anchor="t">
            <a:normAutofit fontScale="40000" lnSpcReduction="20000"/>
          </a:bodyPr>
          <a:lstStyle/>
          <a:p>
            <a:pPr>
              <a:lnSpc>
                <a:spcPct val="120000"/>
              </a:lnSpc>
            </a:pPr>
            <a:r>
              <a:rPr lang="en-US" sz="8000" dirty="0">
                <a:solidFill>
                  <a:schemeClr val="tx1"/>
                </a:solidFill>
              </a:rPr>
              <a:t>Employer Engagement Webinar Series</a:t>
            </a:r>
          </a:p>
          <a:p>
            <a:pPr>
              <a:lnSpc>
                <a:spcPct val="120000"/>
              </a:lnSpc>
            </a:pPr>
            <a:r>
              <a:rPr lang="en-US" sz="7400" dirty="0">
                <a:solidFill>
                  <a:schemeClr val="tx1"/>
                </a:solidFill>
              </a:rPr>
              <a:t>3. Conversion &amp; Continuation</a:t>
            </a:r>
            <a:br>
              <a:rPr lang="en-US" sz="8000" dirty="0">
                <a:solidFill>
                  <a:schemeClr val="tx1"/>
                </a:solidFill>
              </a:rPr>
            </a:br>
            <a:endParaRPr lang="en-US" sz="8000" dirty="0">
              <a:solidFill>
                <a:schemeClr val="tx1"/>
              </a:solidFill>
            </a:endParaRPr>
          </a:p>
          <a:p>
            <a:pPr>
              <a:lnSpc>
                <a:spcPct val="120000"/>
              </a:lnSpc>
            </a:pPr>
            <a:r>
              <a:rPr lang="en-US" sz="5000" dirty="0">
                <a:solidFill>
                  <a:schemeClr val="tx1"/>
                </a:solidFill>
              </a:rPr>
              <a:t>Kentucky Employment First</a:t>
            </a:r>
          </a:p>
          <a:p>
            <a:pPr>
              <a:lnSpc>
                <a:spcPct val="120000"/>
              </a:lnSpc>
            </a:pPr>
            <a:r>
              <a:rPr lang="en-US" sz="4500" b="0" i="1" dirty="0">
                <a:solidFill>
                  <a:schemeClr val="tx1"/>
                </a:solidFill>
              </a:rPr>
              <a:t>August 15, 2024</a:t>
            </a:r>
          </a:p>
        </p:txBody>
      </p:sp>
    </p:spTree>
    <p:extLst>
      <p:ext uri="{BB962C8B-B14F-4D97-AF65-F5344CB8AC3E}">
        <p14:creationId xmlns:p14="http://schemas.microsoft.com/office/powerpoint/2010/main" val="119868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39BB-A293-77B7-E334-9C07EDC6EAD7}"/>
              </a:ext>
            </a:extLst>
          </p:cNvPr>
          <p:cNvSpPr>
            <a:spLocks noGrp="1"/>
          </p:cNvSpPr>
          <p:nvPr>
            <p:ph type="title"/>
          </p:nvPr>
        </p:nvSpPr>
        <p:spPr>
          <a:xfrm>
            <a:off x="1458930" y="256525"/>
            <a:ext cx="9894871" cy="932997"/>
          </a:xfrm>
        </p:spPr>
        <p:txBody>
          <a:bodyPr/>
          <a:lstStyle/>
          <a:p>
            <a:r>
              <a:rPr lang="en-US" dirty="0"/>
              <a:t>Art of Negotiation</a:t>
            </a:r>
          </a:p>
        </p:txBody>
      </p:sp>
      <p:pic>
        <p:nvPicPr>
          <p:cNvPr id="4" name="Online Media 3" title="Getting to Yes: Interests vs. Positions">
            <a:hlinkClick r:id="" action="ppaction://media"/>
            <a:extLst>
              <a:ext uri="{FF2B5EF4-FFF2-40B4-BE49-F238E27FC236}">
                <a16:creationId xmlns:a16="http://schemas.microsoft.com/office/drawing/2014/main" id="{A3CBF5B3-3C91-4069-A9A6-91FCEA5019C5}"/>
              </a:ext>
            </a:extLst>
          </p:cNvPr>
          <p:cNvPicPr>
            <a:picLocks noRot="1" noChangeAspect="1"/>
          </p:cNvPicPr>
          <p:nvPr>
            <a:videoFile r:link="rId1"/>
          </p:nvPr>
        </p:nvPicPr>
        <p:blipFill>
          <a:blip r:embed="rId4"/>
          <a:stretch>
            <a:fillRect/>
          </a:stretch>
        </p:blipFill>
        <p:spPr>
          <a:xfrm>
            <a:off x="1458929" y="1189522"/>
            <a:ext cx="9894871" cy="5566616"/>
          </a:xfrm>
          <a:prstGeom prst="rect">
            <a:avLst/>
          </a:prstGeom>
        </p:spPr>
      </p:pic>
    </p:spTree>
    <p:extLst>
      <p:ext uri="{BB962C8B-B14F-4D97-AF65-F5344CB8AC3E}">
        <p14:creationId xmlns:p14="http://schemas.microsoft.com/office/powerpoint/2010/main" val="210048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F1B2-FD33-D663-FE89-089CB9E00B00}"/>
              </a:ext>
            </a:extLst>
          </p:cNvPr>
          <p:cNvSpPr>
            <a:spLocks noGrp="1"/>
          </p:cNvSpPr>
          <p:nvPr>
            <p:ph type="title"/>
          </p:nvPr>
        </p:nvSpPr>
        <p:spPr/>
        <p:txBody>
          <a:bodyPr/>
          <a:lstStyle/>
          <a:p>
            <a:r>
              <a:rPr lang="en-US" dirty="0"/>
              <a:t>Getting to Yes- Principled Negotiations</a:t>
            </a:r>
          </a:p>
        </p:txBody>
      </p:sp>
      <p:sp>
        <p:nvSpPr>
          <p:cNvPr id="3" name="Content Placeholder 2">
            <a:extLst>
              <a:ext uri="{FF2B5EF4-FFF2-40B4-BE49-F238E27FC236}">
                <a16:creationId xmlns:a16="http://schemas.microsoft.com/office/drawing/2014/main" id="{D04C48D0-6FB0-18E7-5896-5834E557AC92}"/>
              </a:ext>
            </a:extLst>
          </p:cNvPr>
          <p:cNvSpPr>
            <a:spLocks noGrp="1"/>
          </p:cNvSpPr>
          <p:nvPr>
            <p:ph idx="1"/>
          </p:nvPr>
        </p:nvSpPr>
        <p:spPr/>
        <p:txBody>
          <a:bodyPr/>
          <a:lstStyle/>
          <a:p>
            <a:endParaRPr lang="en-US" dirty="0"/>
          </a:p>
        </p:txBody>
      </p:sp>
      <p:pic>
        <p:nvPicPr>
          <p:cNvPr id="3074" name="Picture 2" descr="Book Summary - Getting To Yes (Roger Fisher &amp; William Ury)">
            <a:extLst>
              <a:ext uri="{FF2B5EF4-FFF2-40B4-BE49-F238E27FC236}">
                <a16:creationId xmlns:a16="http://schemas.microsoft.com/office/drawing/2014/main" id="{00167192-E094-A155-EE7B-BB9FB156D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36" y="1760577"/>
            <a:ext cx="11379704" cy="447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6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EF9B-C210-417F-8436-AEB90F4519D0}"/>
              </a:ext>
            </a:extLst>
          </p:cNvPr>
          <p:cNvSpPr>
            <a:spLocks noGrp="1"/>
          </p:cNvSpPr>
          <p:nvPr>
            <p:ph type="title"/>
          </p:nvPr>
        </p:nvSpPr>
        <p:spPr/>
        <p:txBody>
          <a:bodyPr/>
          <a:lstStyle/>
          <a:p>
            <a:r>
              <a:rPr lang="en-US" dirty="0"/>
              <a:t>Break out</a:t>
            </a:r>
          </a:p>
        </p:txBody>
      </p:sp>
      <p:sp>
        <p:nvSpPr>
          <p:cNvPr id="3" name="Content Placeholder 2">
            <a:extLst>
              <a:ext uri="{FF2B5EF4-FFF2-40B4-BE49-F238E27FC236}">
                <a16:creationId xmlns:a16="http://schemas.microsoft.com/office/drawing/2014/main" id="{CF527CF1-DF4A-4F6A-8FA5-493E004C3E70}"/>
              </a:ext>
            </a:extLst>
          </p:cNvPr>
          <p:cNvSpPr>
            <a:spLocks noGrp="1"/>
          </p:cNvSpPr>
          <p:nvPr>
            <p:ph idx="1"/>
          </p:nvPr>
        </p:nvSpPr>
        <p:spPr>
          <a:xfrm>
            <a:off x="2709863" y="2034097"/>
            <a:ext cx="6910388" cy="3118927"/>
          </a:xfrm>
        </p:spPr>
        <p:txBody>
          <a:bodyPr>
            <a:normAutofit lnSpcReduction="10000"/>
          </a:bodyPr>
          <a:lstStyle/>
          <a:p>
            <a:pPr marL="0" indent="0" algn="ctr">
              <a:buNone/>
            </a:pPr>
            <a:r>
              <a:rPr lang="en-US" sz="4400" dirty="0"/>
              <a:t>Identify some typical</a:t>
            </a:r>
          </a:p>
          <a:p>
            <a:pPr marL="0" indent="0" algn="ctr">
              <a:buNone/>
            </a:pPr>
            <a:br>
              <a:rPr lang="en-US" sz="4400" dirty="0"/>
            </a:br>
            <a:r>
              <a:rPr lang="en-US" sz="4400" dirty="0"/>
              <a:t> Employer </a:t>
            </a:r>
            <a:r>
              <a:rPr lang="en-US" sz="4400" dirty="0">
                <a:solidFill>
                  <a:srgbClr val="007D89"/>
                </a:solidFill>
              </a:rPr>
              <a:t>“Interests”</a:t>
            </a:r>
          </a:p>
          <a:p>
            <a:pPr marL="0" indent="0" algn="ctr">
              <a:buNone/>
            </a:pPr>
            <a:br>
              <a:rPr lang="en-US" sz="4400" dirty="0"/>
            </a:br>
            <a:r>
              <a:rPr lang="en-US" sz="4400" dirty="0"/>
              <a:t> behind their </a:t>
            </a:r>
            <a:r>
              <a:rPr lang="en-US" sz="4400" dirty="0">
                <a:solidFill>
                  <a:srgbClr val="007D89"/>
                </a:solidFill>
              </a:rPr>
              <a:t>“Positions”</a:t>
            </a:r>
          </a:p>
        </p:txBody>
      </p:sp>
    </p:spTree>
    <p:extLst>
      <p:ext uri="{BB962C8B-B14F-4D97-AF65-F5344CB8AC3E}">
        <p14:creationId xmlns:p14="http://schemas.microsoft.com/office/powerpoint/2010/main" val="239845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F2A8-0F2D-4129-8B55-36A22800F0F6}"/>
              </a:ext>
            </a:extLst>
          </p:cNvPr>
          <p:cNvSpPr>
            <a:spLocks noGrp="1"/>
          </p:cNvSpPr>
          <p:nvPr>
            <p:ph type="title"/>
          </p:nvPr>
        </p:nvSpPr>
        <p:spPr/>
        <p:txBody>
          <a:bodyPr/>
          <a:lstStyle/>
          <a:p>
            <a:r>
              <a:rPr lang="en-US" dirty="0"/>
              <a:t>Mutual Interests in our field</a:t>
            </a:r>
          </a:p>
        </p:txBody>
      </p:sp>
      <p:sp>
        <p:nvSpPr>
          <p:cNvPr id="6" name="TextBox 5">
            <a:extLst>
              <a:ext uri="{FF2B5EF4-FFF2-40B4-BE49-F238E27FC236}">
                <a16:creationId xmlns:a16="http://schemas.microsoft.com/office/drawing/2014/main" id="{2F98515D-88ED-4A12-9602-4450DBB01BDB}"/>
              </a:ext>
            </a:extLst>
          </p:cNvPr>
          <p:cNvSpPr txBox="1"/>
          <p:nvPr/>
        </p:nvSpPr>
        <p:spPr>
          <a:xfrm>
            <a:off x="1273249" y="3972712"/>
            <a:ext cx="446086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Good job matches</a:t>
            </a:r>
          </a:p>
          <a:p>
            <a:pPr marL="285750" indent="-285750">
              <a:buFont typeface="Arial" panose="020B0604020202020204" pitchFamily="34" charset="0"/>
              <a:buChar char="•"/>
            </a:pPr>
            <a:r>
              <a:rPr lang="en-US" dirty="0"/>
              <a:t>Long term hires</a:t>
            </a:r>
          </a:p>
          <a:p>
            <a:pPr marL="285750" indent="-285750">
              <a:buFont typeface="Arial" panose="020B0604020202020204" pitchFamily="34" charset="0"/>
              <a:buChar char="•"/>
            </a:pPr>
            <a:r>
              <a:rPr lang="en-US" dirty="0"/>
              <a:t>Additional hires</a:t>
            </a:r>
          </a:p>
          <a:p>
            <a:pPr marL="285750" indent="-285750">
              <a:buFont typeface="Arial" panose="020B0604020202020204" pitchFamily="34" charset="0"/>
              <a:buChar char="•"/>
            </a:pPr>
            <a:r>
              <a:rPr lang="en-US" dirty="0"/>
              <a:t>Direct connection with hiring manager</a:t>
            </a:r>
          </a:p>
          <a:p>
            <a:pPr marL="285750" indent="-285750">
              <a:buFont typeface="Arial" panose="020B0604020202020204" pitchFamily="34" charset="0"/>
              <a:buChar char="•"/>
            </a:pPr>
            <a:r>
              <a:rPr lang="en-US" dirty="0"/>
              <a:t>Better qualified, screened candidates</a:t>
            </a:r>
          </a:p>
          <a:p>
            <a:pPr marL="285750" indent="-285750">
              <a:buFont typeface="Arial" panose="020B0604020202020204" pitchFamily="34" charset="0"/>
              <a:buChar char="•"/>
            </a:pPr>
            <a:r>
              <a:rPr lang="en-US" dirty="0"/>
              <a:t>Jobs that are flexible, adaptable and accept accommodations</a:t>
            </a:r>
          </a:p>
          <a:p>
            <a:pPr marL="285750" indent="-285750">
              <a:buFont typeface="Arial" panose="020B0604020202020204" pitchFamily="34" charset="0"/>
              <a:buChar char="•"/>
            </a:pPr>
            <a:r>
              <a:rPr lang="en-US" dirty="0"/>
              <a:t>Jobs that encourage ongoing assistance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F4F49C9D-F141-406D-A4A7-8F33228C6F9B}"/>
              </a:ext>
            </a:extLst>
          </p:cNvPr>
          <p:cNvSpPr txBox="1"/>
          <p:nvPr/>
        </p:nvSpPr>
        <p:spPr>
          <a:xfrm>
            <a:off x="6703545" y="3972712"/>
            <a:ext cx="4983629"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Good job matches</a:t>
            </a:r>
          </a:p>
          <a:p>
            <a:pPr marL="285750" indent="-285750">
              <a:buFont typeface="Arial" panose="020B0604020202020204" pitchFamily="34" charset="0"/>
              <a:buChar char="•"/>
            </a:pPr>
            <a:r>
              <a:rPr lang="en-US" dirty="0"/>
              <a:t>Lower cost of hiring</a:t>
            </a:r>
          </a:p>
          <a:p>
            <a:pPr marL="285750" indent="-285750">
              <a:buFont typeface="Arial" panose="020B0604020202020204" pitchFamily="34" charset="0"/>
              <a:buChar char="•"/>
            </a:pPr>
            <a:r>
              <a:rPr lang="en-US" dirty="0"/>
              <a:t>Lower cost of training</a:t>
            </a:r>
          </a:p>
          <a:p>
            <a:pPr marL="285750" indent="-285750">
              <a:buFont typeface="Arial" panose="020B0604020202020204" pitchFamily="34" charset="0"/>
              <a:buChar char="•"/>
            </a:pPr>
            <a:r>
              <a:rPr lang="en-US" dirty="0"/>
              <a:t>Higher retention/lower turnover</a:t>
            </a:r>
          </a:p>
          <a:p>
            <a:pPr marL="285750" indent="-285750">
              <a:buFont typeface="Arial" panose="020B0604020202020204" pitchFamily="34" charset="0"/>
              <a:buChar char="•"/>
            </a:pPr>
            <a:r>
              <a:rPr lang="en-US" dirty="0"/>
              <a:t>Lower cost for higher performance</a:t>
            </a:r>
          </a:p>
          <a:p>
            <a:pPr marL="285750" indent="-285750">
              <a:buFont typeface="Arial" panose="020B0604020202020204" pitchFamily="34" charset="0"/>
              <a:buChar char="•"/>
            </a:pPr>
            <a:r>
              <a:rPr lang="en-US" dirty="0">
                <a:ea typeface="Calibri"/>
                <a:cs typeface="Calibri"/>
              </a:rPr>
              <a:t>Increased quality</a:t>
            </a:r>
          </a:p>
          <a:p>
            <a:pPr marL="285750" indent="-285750">
              <a:buFont typeface="Arial" panose="020B0604020202020204" pitchFamily="34" charset="0"/>
              <a:buChar char="•"/>
            </a:pPr>
            <a:r>
              <a:rPr lang="en-US" dirty="0">
                <a:ea typeface="Calibri"/>
                <a:cs typeface="Calibri"/>
              </a:rPr>
              <a:t>Increased safety</a:t>
            </a:r>
            <a:endParaRPr lang="en-US" dirty="0"/>
          </a:p>
          <a:p>
            <a:pPr marL="285750" indent="-285750">
              <a:buFont typeface="Arial" panose="020B0604020202020204" pitchFamily="34" charset="0"/>
              <a:buChar char="•"/>
            </a:pPr>
            <a:r>
              <a:rPr lang="en-US" dirty="0"/>
              <a:t>Reduce waste, poor use of expensive resources</a:t>
            </a:r>
          </a:p>
        </p:txBody>
      </p:sp>
      <p:pic>
        <p:nvPicPr>
          <p:cNvPr id="3" name="Picture 2" descr="Cartoon character of a superhero">
            <a:extLst>
              <a:ext uri="{FF2B5EF4-FFF2-40B4-BE49-F238E27FC236}">
                <a16:creationId xmlns:a16="http://schemas.microsoft.com/office/drawing/2014/main" id="{6B8C5592-E35D-9EE5-8042-E628BFCCCD79}"/>
              </a:ext>
            </a:extLst>
          </p:cNvPr>
          <p:cNvPicPr>
            <a:picLocks noChangeAspect="1"/>
          </p:cNvPicPr>
          <p:nvPr/>
        </p:nvPicPr>
        <p:blipFill>
          <a:blip r:embed="rId3"/>
          <a:stretch>
            <a:fillRect/>
          </a:stretch>
        </p:blipFill>
        <p:spPr>
          <a:xfrm>
            <a:off x="2168144" y="1435820"/>
            <a:ext cx="1791305" cy="2303107"/>
          </a:xfrm>
          <a:prstGeom prst="rect">
            <a:avLst/>
          </a:prstGeom>
        </p:spPr>
      </p:pic>
      <p:pic>
        <p:nvPicPr>
          <p:cNvPr id="5" name="Picture 4" descr="A row of small shops">
            <a:extLst>
              <a:ext uri="{FF2B5EF4-FFF2-40B4-BE49-F238E27FC236}">
                <a16:creationId xmlns:a16="http://schemas.microsoft.com/office/drawing/2014/main" id="{3F3A0361-C2DD-4E8B-BB09-D24F947D588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25197" y="1436550"/>
            <a:ext cx="3705823" cy="2301646"/>
          </a:xfrm>
          <a:prstGeom prst="rect">
            <a:avLst/>
          </a:prstGeom>
        </p:spPr>
      </p:pic>
    </p:spTree>
    <p:extLst>
      <p:ext uri="{BB962C8B-B14F-4D97-AF65-F5344CB8AC3E}">
        <p14:creationId xmlns:p14="http://schemas.microsoft.com/office/powerpoint/2010/main" val="131574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05C6-B400-4619-ED6E-047B27D204D1}"/>
              </a:ext>
            </a:extLst>
          </p:cNvPr>
          <p:cNvSpPr>
            <a:spLocks noGrp="1"/>
          </p:cNvSpPr>
          <p:nvPr>
            <p:ph type="title"/>
          </p:nvPr>
        </p:nvSpPr>
        <p:spPr/>
        <p:txBody>
          <a:bodyPr/>
          <a:lstStyle/>
          <a:p>
            <a:r>
              <a:rPr lang="en-US" dirty="0">
                <a:latin typeface="BentonSans"/>
              </a:rPr>
              <a:t>BATNA-best alternative to non-agreement</a:t>
            </a:r>
            <a:endParaRPr lang="en-US" dirty="0"/>
          </a:p>
        </p:txBody>
      </p:sp>
      <p:sp>
        <p:nvSpPr>
          <p:cNvPr id="3" name="Content Placeholder 2">
            <a:extLst>
              <a:ext uri="{FF2B5EF4-FFF2-40B4-BE49-F238E27FC236}">
                <a16:creationId xmlns:a16="http://schemas.microsoft.com/office/drawing/2014/main" id="{6504617A-C9AF-4304-1957-2BEE5E9EA624}"/>
              </a:ext>
            </a:extLst>
          </p:cNvPr>
          <p:cNvSpPr>
            <a:spLocks noGrp="1"/>
          </p:cNvSpPr>
          <p:nvPr>
            <p:ph idx="1"/>
          </p:nvPr>
        </p:nvSpPr>
        <p:spPr>
          <a:xfrm>
            <a:off x="968298" y="1714113"/>
            <a:ext cx="10515600" cy="4351338"/>
          </a:xfrm>
        </p:spPr>
        <p:txBody>
          <a:bodyPr vert="horz" lIns="91440" tIns="45720" rIns="91440" bIns="45720" rtlCol="0" anchor="t">
            <a:normAutofit fontScale="92500" lnSpcReduction="10000"/>
          </a:bodyPr>
          <a:lstStyle/>
          <a:p>
            <a:r>
              <a:rPr lang="en-US" dirty="0"/>
              <a:t>Part time</a:t>
            </a:r>
            <a:br>
              <a:rPr lang="en-US" dirty="0"/>
            </a:br>
            <a:endParaRPr lang="en-US" dirty="0"/>
          </a:p>
          <a:p>
            <a:r>
              <a:rPr lang="en-US" dirty="0"/>
              <a:t>Paid Internship</a:t>
            </a:r>
            <a:br>
              <a:rPr lang="en-US" dirty="0"/>
            </a:br>
            <a:endParaRPr lang="en-US" dirty="0"/>
          </a:p>
          <a:p>
            <a:r>
              <a:rPr lang="en-US" dirty="0"/>
              <a:t>Paid work trial</a:t>
            </a:r>
            <a:br>
              <a:rPr lang="en-US" dirty="0"/>
            </a:br>
            <a:endParaRPr lang="en-US" dirty="0"/>
          </a:p>
          <a:p>
            <a:r>
              <a:rPr lang="en-US" dirty="0">
                <a:latin typeface="Roboto"/>
                <a:ea typeface="Roboto"/>
                <a:cs typeface="Roboto"/>
              </a:rPr>
              <a:t>Are there other alternatives that are acceptable</a:t>
            </a:r>
            <a:br>
              <a:rPr lang="en-US" dirty="0">
                <a:latin typeface="Roboto"/>
                <a:ea typeface="Roboto"/>
                <a:cs typeface="Roboto"/>
              </a:rPr>
            </a:br>
            <a:br>
              <a:rPr lang="en-US" dirty="0">
                <a:cs typeface="Roboto"/>
              </a:rPr>
            </a:br>
            <a:br>
              <a:rPr lang="en-US" dirty="0">
                <a:cs typeface="Roboto"/>
              </a:rPr>
            </a:br>
            <a:endParaRPr lang="en-US" dirty="0">
              <a:cs typeface="Roboto"/>
            </a:endParaRPr>
          </a:p>
          <a:p>
            <a:r>
              <a:rPr lang="en-US" dirty="0">
                <a:solidFill>
                  <a:srgbClr val="007D89"/>
                </a:solidFill>
                <a:latin typeface="Roboto"/>
                <a:ea typeface="Roboto"/>
                <a:cs typeface="Roboto"/>
              </a:rPr>
              <a:t>What is NOT ACCEPTABLE?</a:t>
            </a:r>
          </a:p>
        </p:txBody>
      </p:sp>
    </p:spTree>
    <p:extLst>
      <p:ext uri="{BB962C8B-B14F-4D97-AF65-F5344CB8AC3E}">
        <p14:creationId xmlns:p14="http://schemas.microsoft.com/office/powerpoint/2010/main" val="256342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38D0-A782-E8FF-64E0-8DFEE2C0662B}"/>
              </a:ext>
            </a:extLst>
          </p:cNvPr>
          <p:cNvSpPr>
            <a:spLocks noGrp="1"/>
          </p:cNvSpPr>
          <p:nvPr>
            <p:ph type="title"/>
          </p:nvPr>
        </p:nvSpPr>
        <p:spPr>
          <a:xfrm>
            <a:off x="1081889" y="2133600"/>
            <a:ext cx="9894871" cy="1724025"/>
          </a:xfrm>
        </p:spPr>
        <p:txBody>
          <a:bodyPr>
            <a:normAutofit/>
          </a:bodyPr>
          <a:lstStyle/>
          <a:p>
            <a:pPr algn="ctr"/>
            <a:r>
              <a:rPr lang="en-US" dirty="0"/>
              <a:t>Break</a:t>
            </a:r>
          </a:p>
        </p:txBody>
      </p:sp>
    </p:spTree>
    <p:extLst>
      <p:ext uri="{BB962C8B-B14F-4D97-AF65-F5344CB8AC3E}">
        <p14:creationId xmlns:p14="http://schemas.microsoft.com/office/powerpoint/2010/main" val="299984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ument with text on it">
            <a:extLst>
              <a:ext uri="{FF2B5EF4-FFF2-40B4-BE49-F238E27FC236}">
                <a16:creationId xmlns:a16="http://schemas.microsoft.com/office/drawing/2014/main" id="{45F03986-8E77-4FFA-B6D8-05262EBB44D3}"/>
              </a:ext>
            </a:extLst>
          </p:cNvPr>
          <p:cNvPicPr>
            <a:picLocks noChangeAspect="1"/>
          </p:cNvPicPr>
          <p:nvPr/>
        </p:nvPicPr>
        <p:blipFill>
          <a:blip r:embed="rId3"/>
          <a:stretch>
            <a:fillRect/>
          </a:stretch>
        </p:blipFill>
        <p:spPr>
          <a:xfrm>
            <a:off x="2067209" y="467225"/>
            <a:ext cx="5029902" cy="6373114"/>
          </a:xfrm>
          <a:prstGeom prst="rect">
            <a:avLst/>
          </a:prstGeom>
        </p:spPr>
      </p:pic>
      <p:sp>
        <p:nvSpPr>
          <p:cNvPr id="2" name="Title 1">
            <a:extLst>
              <a:ext uri="{FF2B5EF4-FFF2-40B4-BE49-F238E27FC236}">
                <a16:creationId xmlns:a16="http://schemas.microsoft.com/office/drawing/2014/main" id="{F24B9106-1742-0472-31A1-08DD268F359E}"/>
              </a:ext>
            </a:extLst>
          </p:cNvPr>
          <p:cNvSpPr>
            <a:spLocks noGrp="1"/>
          </p:cNvSpPr>
          <p:nvPr>
            <p:ph type="title"/>
          </p:nvPr>
        </p:nvSpPr>
        <p:spPr>
          <a:xfrm>
            <a:off x="0" y="2004045"/>
            <a:ext cx="3113069" cy="3279155"/>
          </a:xfrm>
        </p:spPr>
        <p:txBody>
          <a:bodyPr>
            <a:normAutofit/>
          </a:bodyPr>
          <a:lstStyle/>
          <a:p>
            <a:r>
              <a:rPr lang="en-US" sz="3600" dirty="0"/>
              <a:t>Professional Proposals-Needs &amp; Benefit Analyses</a:t>
            </a:r>
          </a:p>
        </p:txBody>
      </p:sp>
      <p:pic>
        <p:nvPicPr>
          <p:cNvPr id="5" name="Picture 4" descr="A list of tasks with text and images">
            <a:extLst>
              <a:ext uri="{FF2B5EF4-FFF2-40B4-BE49-F238E27FC236}">
                <a16:creationId xmlns:a16="http://schemas.microsoft.com/office/drawing/2014/main" id="{6E5780AF-7863-4427-ABD7-1E2E3C13158F}"/>
              </a:ext>
            </a:extLst>
          </p:cNvPr>
          <p:cNvPicPr>
            <a:picLocks noChangeAspect="1"/>
          </p:cNvPicPr>
          <p:nvPr/>
        </p:nvPicPr>
        <p:blipFill>
          <a:blip r:embed="rId4"/>
          <a:stretch>
            <a:fillRect/>
          </a:stretch>
        </p:blipFill>
        <p:spPr>
          <a:xfrm>
            <a:off x="7097111" y="457065"/>
            <a:ext cx="4906060" cy="6087325"/>
          </a:xfrm>
          <a:prstGeom prst="rect">
            <a:avLst/>
          </a:prstGeom>
        </p:spPr>
      </p:pic>
      <p:sp>
        <p:nvSpPr>
          <p:cNvPr id="6" name="Rectangle 5">
            <a:extLst>
              <a:ext uri="{FF2B5EF4-FFF2-40B4-BE49-F238E27FC236}">
                <a16:creationId xmlns:a16="http://schemas.microsoft.com/office/drawing/2014/main" id="{CF04A886-8156-47E3-B28F-7DE4D3AADD36}"/>
              </a:ext>
              <a:ext uri="{C183D7F6-B498-43B3-948B-1728B52AA6E4}">
                <adec:decorative xmlns:adec="http://schemas.microsoft.com/office/drawing/2017/decorative" val="1"/>
              </a:ext>
            </a:extLst>
          </p:cNvPr>
          <p:cNvSpPr/>
          <p:nvPr/>
        </p:nvSpPr>
        <p:spPr>
          <a:xfrm>
            <a:off x="2489200" y="5476240"/>
            <a:ext cx="105664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863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2DCB-663F-4078-C290-949624E67ED8}"/>
              </a:ext>
            </a:extLst>
          </p:cNvPr>
          <p:cNvSpPr>
            <a:spLocks noGrp="1"/>
          </p:cNvSpPr>
          <p:nvPr>
            <p:ph type="title"/>
          </p:nvPr>
        </p:nvSpPr>
        <p:spPr>
          <a:xfrm>
            <a:off x="1440345" y="442378"/>
            <a:ext cx="9485992" cy="972441"/>
          </a:xfrm>
        </p:spPr>
        <p:txBody>
          <a:bodyPr>
            <a:normAutofit/>
          </a:bodyPr>
          <a:lstStyle/>
          <a:p>
            <a:r>
              <a:rPr lang="en-US" dirty="0">
                <a:latin typeface="BentonSans"/>
              </a:rPr>
              <a:t>Take Objections or Barriers Head On</a:t>
            </a:r>
            <a:endParaRPr lang="en-US" dirty="0"/>
          </a:p>
        </p:txBody>
      </p:sp>
      <p:pic>
        <p:nvPicPr>
          <p:cNvPr id="5" name="Picture 4" descr="A screen shot of a computer">
            <a:extLst>
              <a:ext uri="{FF2B5EF4-FFF2-40B4-BE49-F238E27FC236}">
                <a16:creationId xmlns:a16="http://schemas.microsoft.com/office/drawing/2014/main" id="{730964E3-02D5-3718-AED7-2B194AF9936D}"/>
              </a:ext>
            </a:extLst>
          </p:cNvPr>
          <p:cNvPicPr>
            <a:picLocks noChangeAspect="1"/>
          </p:cNvPicPr>
          <p:nvPr/>
        </p:nvPicPr>
        <p:blipFill>
          <a:blip r:embed="rId3"/>
          <a:stretch>
            <a:fillRect/>
          </a:stretch>
        </p:blipFill>
        <p:spPr>
          <a:xfrm>
            <a:off x="659781" y="1292076"/>
            <a:ext cx="11039707" cy="4738483"/>
          </a:xfrm>
          <a:prstGeom prst="rect">
            <a:avLst/>
          </a:prstGeom>
        </p:spPr>
      </p:pic>
      <p:sp>
        <p:nvSpPr>
          <p:cNvPr id="6" name="TextBox 5">
            <a:extLst>
              <a:ext uri="{FF2B5EF4-FFF2-40B4-BE49-F238E27FC236}">
                <a16:creationId xmlns:a16="http://schemas.microsoft.com/office/drawing/2014/main" id="{DA4A68C7-996D-F135-9E5D-64337BA5E06A}"/>
              </a:ext>
            </a:extLst>
          </p:cNvPr>
          <p:cNvSpPr txBox="1"/>
          <p:nvPr/>
        </p:nvSpPr>
        <p:spPr>
          <a:xfrm>
            <a:off x="500318" y="6289040"/>
            <a:ext cx="1024239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i="1" dirty="0">
                <a:ea typeface="+mn-lt"/>
                <a:cs typeface="+mn-lt"/>
              </a:rPr>
              <a:t>https://salesplaybookb2b.com/framework-for-objection-handling</a:t>
            </a:r>
            <a:endParaRPr lang="en-US" b="1" i="1" dirty="0"/>
          </a:p>
        </p:txBody>
      </p:sp>
    </p:spTree>
    <p:extLst>
      <p:ext uri="{BB962C8B-B14F-4D97-AF65-F5344CB8AC3E}">
        <p14:creationId xmlns:p14="http://schemas.microsoft.com/office/powerpoint/2010/main" val="216980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F263-3228-C532-CF56-E6B87ACBB6C2}"/>
              </a:ext>
            </a:extLst>
          </p:cNvPr>
          <p:cNvSpPr>
            <a:spLocks noGrp="1"/>
          </p:cNvSpPr>
          <p:nvPr>
            <p:ph type="title"/>
          </p:nvPr>
        </p:nvSpPr>
        <p:spPr/>
        <p:txBody>
          <a:bodyPr/>
          <a:lstStyle/>
          <a:p>
            <a:r>
              <a:rPr lang="en-US" dirty="0">
                <a:latin typeface="BentonSans"/>
              </a:rPr>
              <a:t>Objection or Myth to Overcome- </a:t>
            </a:r>
            <a:br>
              <a:rPr lang="en-US" dirty="0">
                <a:latin typeface="BentonSans"/>
              </a:rPr>
            </a:br>
            <a:r>
              <a:rPr lang="en-US" dirty="0">
                <a:latin typeface="BentonSans"/>
              </a:rPr>
              <a:t>#1 Performance</a:t>
            </a:r>
          </a:p>
        </p:txBody>
      </p:sp>
      <p:sp>
        <p:nvSpPr>
          <p:cNvPr id="3" name="Content Placeholder 2">
            <a:extLst>
              <a:ext uri="{FF2B5EF4-FFF2-40B4-BE49-F238E27FC236}">
                <a16:creationId xmlns:a16="http://schemas.microsoft.com/office/drawing/2014/main" id="{F266327D-2845-A542-1A88-00BFC67CBD8C}"/>
              </a:ext>
            </a:extLst>
          </p:cNvPr>
          <p:cNvSpPr>
            <a:spLocks noGrp="1"/>
          </p:cNvSpPr>
          <p:nvPr>
            <p:ph idx="1"/>
          </p:nvPr>
        </p:nvSpPr>
        <p:spPr>
          <a:xfrm>
            <a:off x="323850" y="1716832"/>
            <a:ext cx="11421110" cy="4160093"/>
          </a:xfrm>
        </p:spPr>
        <p:txBody>
          <a:bodyPr vert="horz" lIns="91440" tIns="45720" rIns="91440" bIns="45720" rtlCol="0" anchor="t">
            <a:normAutofit fontScale="92500" lnSpcReduction="10000"/>
          </a:bodyPr>
          <a:lstStyle/>
          <a:p>
            <a:pPr marL="0" indent="0">
              <a:lnSpc>
                <a:spcPct val="100000"/>
              </a:lnSpc>
              <a:buNone/>
            </a:pPr>
            <a:r>
              <a:rPr lang="en-US" sz="2000" b="0" i="0" u="none" strike="noStrike" baseline="0" dirty="0">
                <a:latin typeface="+mn-lt"/>
              </a:rPr>
              <a:t>In 1990, DuPont survey found</a:t>
            </a:r>
            <a:r>
              <a:rPr lang="en-US" sz="2000" b="0" i="0" u="none" strike="noStrike" baseline="0" dirty="0">
                <a:solidFill>
                  <a:srgbClr val="000000"/>
                </a:solidFill>
                <a:latin typeface="+mn-lt"/>
              </a:rPr>
              <a:t> </a:t>
            </a:r>
            <a:r>
              <a:rPr lang="en-US" sz="2000" b="1" i="1" u="none" strike="noStrike" baseline="0" dirty="0">
                <a:solidFill>
                  <a:srgbClr val="007D89"/>
                </a:solidFill>
                <a:latin typeface="+mn-lt"/>
              </a:rPr>
              <a:t>that 90 % of employees with disabilities rated average/better in job performance. Similar studies in 1973 and 1981 found employees with disabilities rated higher than their peers without disabilities. </a:t>
            </a:r>
            <a:br>
              <a:rPr lang="en-US" sz="2000" b="0" i="0" u="none" strike="noStrike" baseline="0" dirty="0">
                <a:solidFill>
                  <a:srgbClr val="000000"/>
                </a:solidFill>
                <a:latin typeface="+mn-lt"/>
              </a:rPr>
            </a:br>
            <a:endParaRPr lang="en-US" sz="2000" b="0" i="0" u="none" strike="noStrike" baseline="0" dirty="0">
              <a:solidFill>
                <a:srgbClr val="000000"/>
              </a:solidFill>
              <a:latin typeface="+mn-lt"/>
              <a:cs typeface="Calibri" panose="020F0502020204030204"/>
            </a:endParaRPr>
          </a:p>
          <a:p>
            <a:pPr marL="0" indent="0">
              <a:lnSpc>
                <a:spcPct val="100000"/>
              </a:lnSpc>
              <a:buNone/>
            </a:pPr>
            <a:r>
              <a:rPr lang="en-US" sz="2000" b="0" i="0" u="none" strike="noStrike" baseline="0" dirty="0">
                <a:latin typeface="+mn-lt"/>
              </a:rPr>
              <a:t>A 2002 study </a:t>
            </a:r>
            <a:r>
              <a:rPr lang="en-US" sz="2000" b="1" i="1" u="none" strike="noStrike" baseline="0" dirty="0">
                <a:latin typeface="+mn-lt"/>
              </a:rPr>
              <a:t>VCU’s Rehabilitation Research and Training Center </a:t>
            </a:r>
            <a:r>
              <a:rPr lang="en-US" sz="2000" b="1" i="1" u="none" strike="noStrike" baseline="0" dirty="0">
                <a:solidFill>
                  <a:srgbClr val="007D89"/>
                </a:solidFill>
                <a:latin typeface="+mn-lt"/>
              </a:rPr>
              <a:t>found </a:t>
            </a:r>
            <a:br>
              <a:rPr lang="en-US" sz="2000" b="1" i="1" u="none" strike="noStrike" baseline="0" dirty="0">
                <a:solidFill>
                  <a:srgbClr val="007D89"/>
                </a:solidFill>
                <a:latin typeface="+mn-lt"/>
              </a:rPr>
            </a:br>
            <a:r>
              <a:rPr lang="en-US" sz="2000" b="1" i="1" u="none" strike="noStrike" baseline="0" dirty="0">
                <a:solidFill>
                  <a:srgbClr val="007D89"/>
                </a:solidFill>
                <a:latin typeface="+mn-lt"/>
              </a:rPr>
              <a:t>employees with disabilities “are as capable &amp; productive” as employees </a:t>
            </a:r>
            <a:br>
              <a:rPr lang="en-US" sz="2000" b="1" i="1" u="none" strike="noStrike" baseline="0" dirty="0">
                <a:solidFill>
                  <a:srgbClr val="007D89"/>
                </a:solidFill>
                <a:latin typeface="+mn-lt"/>
              </a:rPr>
            </a:br>
            <a:r>
              <a:rPr lang="en-US" sz="2000" b="1" i="1" u="none" strike="noStrike" baseline="0" dirty="0">
                <a:solidFill>
                  <a:srgbClr val="007D89"/>
                </a:solidFill>
                <a:latin typeface="+mn-lt"/>
              </a:rPr>
              <a:t>without disabilities</a:t>
            </a:r>
            <a:br>
              <a:rPr lang="en-US" sz="2000" b="0" i="0" u="none" strike="noStrike" baseline="0" dirty="0">
                <a:solidFill>
                  <a:srgbClr val="000000"/>
                </a:solidFill>
                <a:latin typeface="+mn-lt"/>
              </a:rPr>
            </a:br>
            <a:endParaRPr lang="en-US" sz="2000" b="0" i="0" u="none" strike="noStrike" baseline="0" dirty="0">
              <a:solidFill>
                <a:srgbClr val="000000"/>
              </a:solidFill>
              <a:latin typeface="+mn-lt"/>
              <a:cs typeface="Calibri" panose="020F0502020204030204"/>
            </a:endParaRPr>
          </a:p>
          <a:p>
            <a:pPr marL="0" indent="0">
              <a:lnSpc>
                <a:spcPct val="100000"/>
              </a:lnSpc>
              <a:buNone/>
            </a:pPr>
            <a:r>
              <a:rPr lang="en-US" sz="2000" b="0" i="0" u="none" strike="noStrike" baseline="0" dirty="0">
                <a:latin typeface="+mn-lt"/>
              </a:rPr>
              <a:t>According to </a:t>
            </a:r>
            <a:r>
              <a:rPr lang="en-US" sz="2000" b="1" i="1" u="none" strike="noStrike" baseline="0" dirty="0">
                <a:latin typeface="+mn-lt"/>
              </a:rPr>
              <a:t>Bureau of Labor Statistics</a:t>
            </a:r>
            <a:r>
              <a:rPr lang="en-US" sz="2000" b="0" i="0" u="none" strike="noStrike" baseline="0" dirty="0">
                <a:solidFill>
                  <a:srgbClr val="000000"/>
                </a:solidFill>
                <a:latin typeface="+mn-lt"/>
              </a:rPr>
              <a:t>, </a:t>
            </a:r>
            <a:r>
              <a:rPr lang="en-US" sz="2000" b="1" i="1" u="none" strike="noStrike" baseline="0" dirty="0">
                <a:solidFill>
                  <a:srgbClr val="007D89"/>
                </a:solidFill>
                <a:latin typeface="+mn-lt"/>
              </a:rPr>
              <a:t>businesses that include employees </a:t>
            </a:r>
            <a:br>
              <a:rPr lang="en-US" sz="2000" b="1" i="1" u="none" strike="noStrike" baseline="0" dirty="0">
                <a:solidFill>
                  <a:srgbClr val="007D89"/>
                </a:solidFill>
                <a:latin typeface="+mn-lt"/>
              </a:rPr>
            </a:br>
            <a:r>
              <a:rPr lang="en-US" sz="2000" b="1" i="1" u="none" strike="noStrike" baseline="0" dirty="0">
                <a:solidFill>
                  <a:srgbClr val="007D89"/>
                </a:solidFill>
                <a:latin typeface="+mn-lt"/>
              </a:rPr>
              <a:t>with disabilities see a 72 percent increase in employee productivity.</a:t>
            </a:r>
            <a:br>
              <a:rPr lang="en-US" sz="2000" b="0" i="0" u="none" strike="noStrike" baseline="0" dirty="0">
                <a:solidFill>
                  <a:srgbClr val="000000"/>
                </a:solidFill>
                <a:latin typeface="+mn-lt"/>
              </a:rPr>
            </a:br>
            <a:endParaRPr lang="en-US" sz="2000" b="0" i="0" u="none" strike="noStrike" baseline="0" dirty="0">
              <a:solidFill>
                <a:srgbClr val="000000"/>
              </a:solidFill>
              <a:latin typeface="+mn-lt"/>
            </a:endParaRPr>
          </a:p>
          <a:p>
            <a:pPr marL="0" indent="0">
              <a:lnSpc>
                <a:spcPct val="100000"/>
              </a:lnSpc>
              <a:buNone/>
            </a:pPr>
            <a:r>
              <a:rPr lang="en-US" sz="2000" b="1" i="1" dirty="0">
                <a:solidFill>
                  <a:srgbClr val="007D89"/>
                </a:solidFill>
                <a:latin typeface="+mn-lt"/>
                <a:cs typeface="Calibri" panose="020F0502020204030204"/>
              </a:rPr>
              <a:t>At 10 of 13 Walgreen’s distribution centers, employees with disabilities were more productive than those without</a:t>
            </a:r>
            <a:endParaRPr lang="en-US" sz="3200" b="1" i="1" dirty="0">
              <a:solidFill>
                <a:srgbClr val="007D89"/>
              </a:solidFill>
              <a:latin typeface="+mn-lt"/>
              <a:cs typeface="Calibri" panose="020F0502020204030204"/>
            </a:endParaRPr>
          </a:p>
        </p:txBody>
      </p:sp>
      <p:pic>
        <p:nvPicPr>
          <p:cNvPr id="4098" name="Picture 2" descr="A purple background with white text ">
            <a:extLst>
              <a:ext uri="{FF2B5EF4-FFF2-40B4-BE49-F238E27FC236}">
                <a16:creationId xmlns:a16="http://schemas.microsoft.com/office/drawing/2014/main" id="{BF53DEC7-AB83-E46D-177D-41827765A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772" y="2564013"/>
            <a:ext cx="4085503" cy="2160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A64900-B355-5B01-61B7-36D1D10451BF}"/>
              </a:ext>
            </a:extLst>
          </p:cNvPr>
          <p:cNvSpPr txBox="1"/>
          <p:nvPr/>
        </p:nvSpPr>
        <p:spPr>
          <a:xfrm>
            <a:off x="323850" y="5980228"/>
            <a:ext cx="11689915" cy="830997"/>
          </a:xfrm>
          <a:prstGeom prst="rect">
            <a:avLst/>
          </a:prstGeom>
          <a:solidFill>
            <a:schemeClr val="bg1"/>
          </a:solidFill>
        </p:spPr>
        <p:txBody>
          <a:bodyPr wrap="square" lIns="91440" tIns="45720" rIns="91440" bIns="45720" rtlCol="0" anchor="t">
            <a:spAutoFit/>
          </a:bodyPr>
          <a:lstStyle/>
          <a:p>
            <a:r>
              <a:rPr lang="en-US" sz="1600" b="1" i="1" dirty="0"/>
              <a:t>Source: Getting to Equal; The Disability Inclusion Advantage,  </a:t>
            </a:r>
            <a:r>
              <a:rPr lang="en-US" sz="1600" b="1" i="1" dirty="0">
                <a:hlinkClick r:id="rId4">
                  <a:extLst>
                    <a:ext uri="{A12FA001-AC4F-418D-AE19-62706E023703}">
                      <ahyp:hlinkClr xmlns:ahyp="http://schemas.microsoft.com/office/drawing/2018/hyperlinkcolor" val="tx"/>
                    </a:ext>
                  </a:extLst>
                </a:hlinkClick>
              </a:rPr>
              <a:t>https://www.accenture.com/content/dam/accenture/final/a-com-migration/pdf/pdf-89/accenture-disability-inclusion-research-report.pdf</a:t>
            </a:r>
            <a:br>
              <a:rPr lang="en-US" sz="1600" b="1" i="1" dirty="0"/>
            </a:br>
            <a:r>
              <a:rPr lang="en-US" sz="1600" b="1" i="1" dirty="0">
                <a:hlinkClick r:id="rId5">
                  <a:extLst>
                    <a:ext uri="{A12FA001-AC4F-418D-AE19-62706E023703}">
                      <ahyp:hlinkClr xmlns:ahyp="http://schemas.microsoft.com/office/drawing/2018/hyperlinkcolor" val="tx"/>
                    </a:ext>
                  </a:extLst>
                </a:hlinkClick>
              </a:rPr>
              <a:t>https://discoverability.networks/benefits-of-hiring</a:t>
            </a:r>
            <a:endParaRPr lang="en-US" sz="1600" b="1" i="1" dirty="0"/>
          </a:p>
        </p:txBody>
      </p:sp>
    </p:spTree>
    <p:extLst>
      <p:ext uri="{BB962C8B-B14F-4D97-AF65-F5344CB8AC3E}">
        <p14:creationId xmlns:p14="http://schemas.microsoft.com/office/powerpoint/2010/main" val="203834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F263-3228-C532-CF56-E6B87ACBB6C2}"/>
              </a:ext>
            </a:extLst>
          </p:cNvPr>
          <p:cNvSpPr>
            <a:spLocks noGrp="1"/>
          </p:cNvSpPr>
          <p:nvPr>
            <p:ph type="title"/>
          </p:nvPr>
        </p:nvSpPr>
        <p:spPr/>
        <p:txBody>
          <a:bodyPr/>
          <a:lstStyle/>
          <a:p>
            <a:r>
              <a:rPr lang="en-US" dirty="0">
                <a:latin typeface="BentonSans"/>
              </a:rPr>
              <a:t>Objection or Myth to Overcome- </a:t>
            </a:r>
            <a:br>
              <a:rPr lang="en-US" dirty="0">
                <a:latin typeface="BentonSans"/>
              </a:rPr>
            </a:br>
            <a:r>
              <a:rPr lang="en-US" dirty="0">
                <a:latin typeface="BentonSans"/>
              </a:rPr>
              <a:t>#2 Attendance</a:t>
            </a:r>
          </a:p>
        </p:txBody>
      </p:sp>
      <p:sp>
        <p:nvSpPr>
          <p:cNvPr id="4" name="TextBox 3">
            <a:extLst>
              <a:ext uri="{FF2B5EF4-FFF2-40B4-BE49-F238E27FC236}">
                <a16:creationId xmlns:a16="http://schemas.microsoft.com/office/drawing/2014/main" id="{3BA64900-B355-5B01-61B7-36D1D10451BF}"/>
              </a:ext>
            </a:extLst>
          </p:cNvPr>
          <p:cNvSpPr txBox="1"/>
          <p:nvPr/>
        </p:nvSpPr>
        <p:spPr>
          <a:xfrm>
            <a:off x="323851" y="5611619"/>
            <a:ext cx="11696700" cy="830997"/>
          </a:xfrm>
          <a:prstGeom prst="rect">
            <a:avLst/>
          </a:prstGeom>
          <a:solidFill>
            <a:schemeClr val="bg1"/>
          </a:solidFill>
        </p:spPr>
        <p:txBody>
          <a:bodyPr wrap="square" rtlCol="0">
            <a:spAutoFit/>
          </a:bodyPr>
          <a:lstStyle/>
          <a:p>
            <a:r>
              <a:rPr lang="en-US" sz="1600" b="1" i="1" dirty="0"/>
              <a:t>Source: People with Disabilities: A new model of productive labor, 2012 </a:t>
            </a:r>
            <a:br>
              <a:rPr lang="en-US" sz="1600" b="1" i="1" dirty="0"/>
            </a:br>
            <a:r>
              <a:rPr lang="en-US" sz="1600" b="1" i="1" dirty="0">
                <a:hlinkClick r:id="rId3">
                  <a:extLst>
                    <a:ext uri="{A12FA001-AC4F-418D-AE19-62706E023703}">
                      <ahyp:hlinkClr xmlns:ahyp="http://schemas.microsoft.com/office/drawing/2018/hyperlinkcolor" val="tx"/>
                    </a:ext>
                  </a:extLst>
                </a:hlinkClick>
              </a:rPr>
              <a:t>https://scholars.unh.edu/cgi/viewcontent.cgi?article=1017&amp;context=hospman_facpub</a:t>
            </a:r>
            <a:endParaRPr lang="en-US" sz="1600" b="1" i="1" dirty="0"/>
          </a:p>
          <a:p>
            <a:endParaRPr lang="en-US" sz="1600" b="1" i="1" dirty="0"/>
          </a:p>
        </p:txBody>
      </p:sp>
      <p:sp>
        <p:nvSpPr>
          <p:cNvPr id="7" name="Content Placeholder 2">
            <a:extLst>
              <a:ext uri="{FF2B5EF4-FFF2-40B4-BE49-F238E27FC236}">
                <a16:creationId xmlns:a16="http://schemas.microsoft.com/office/drawing/2014/main" id="{4D3B3527-8581-4BD2-29BD-461DDBE927E4}"/>
              </a:ext>
            </a:extLst>
          </p:cNvPr>
          <p:cNvSpPr txBox="1">
            <a:spLocks/>
          </p:cNvSpPr>
          <p:nvPr/>
        </p:nvSpPr>
        <p:spPr>
          <a:xfrm>
            <a:off x="323850" y="1716832"/>
            <a:ext cx="11229975" cy="47257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mn-lt"/>
              </a:rPr>
              <a:t> According to a study done by the DuPont Corporation (1993), </a:t>
            </a:r>
            <a:br>
              <a:rPr lang="en-US" sz="2400" dirty="0">
                <a:latin typeface="+mn-lt"/>
              </a:rPr>
            </a:br>
            <a:r>
              <a:rPr lang="en-US" sz="2400" b="1" i="1" dirty="0">
                <a:solidFill>
                  <a:srgbClr val="007D89"/>
                </a:solidFill>
                <a:latin typeface="+mn-lt"/>
              </a:rPr>
              <a:t>86% of the employees with disabilities were rated above average or average in their attendance as compared to their non-disabled counterparts.</a:t>
            </a:r>
            <a:br>
              <a:rPr lang="en-US" sz="2400" b="1" i="1" dirty="0">
                <a:solidFill>
                  <a:srgbClr val="007D89"/>
                </a:solidFill>
                <a:latin typeface="+mn-lt"/>
              </a:rPr>
            </a:br>
            <a:br>
              <a:rPr lang="en-US" sz="2400" dirty="0">
                <a:latin typeface="+mn-lt"/>
              </a:rPr>
            </a:br>
            <a:r>
              <a:rPr lang="en-US" sz="2400" dirty="0">
                <a:latin typeface="+mn-lt"/>
              </a:rPr>
              <a:t>Olsen, Cioffi, Yovanoff, and Mank (2001) found in their study of employers’ perceptions of employees with cognitive disabilities </a:t>
            </a:r>
            <a:r>
              <a:rPr lang="en-US" sz="2400" b="1" i="1" dirty="0">
                <a:solidFill>
                  <a:srgbClr val="007D89"/>
                </a:solidFill>
                <a:latin typeface="+mn-lt"/>
              </a:rPr>
              <a:t>that the amount of sick time and costs of absenteeism were the same or lower for employees with a disability</a:t>
            </a:r>
            <a:br>
              <a:rPr lang="en-US" sz="2400" dirty="0">
                <a:latin typeface="+mn-lt"/>
              </a:rPr>
            </a:br>
            <a:br>
              <a:rPr lang="en-US" sz="2400" dirty="0">
                <a:latin typeface="+mn-lt"/>
              </a:rPr>
            </a:br>
            <a:r>
              <a:rPr lang="en-US" sz="2400" dirty="0">
                <a:latin typeface="+mn-lt"/>
              </a:rPr>
              <a:t>Blanck and Braddock (1998) found in a study that </a:t>
            </a:r>
            <a:r>
              <a:rPr lang="en-US" sz="2400" b="1" i="1" dirty="0">
                <a:solidFill>
                  <a:srgbClr val="007D89"/>
                </a:solidFill>
                <a:latin typeface="+mn-lt"/>
              </a:rPr>
              <a:t>all the employers surveyed reported that their disabled employees had comparable absentee rates. </a:t>
            </a:r>
            <a:endParaRPr lang="en-US" sz="3600" b="1" i="1" dirty="0">
              <a:solidFill>
                <a:srgbClr val="007D89"/>
              </a:solidFill>
              <a:latin typeface="+mn-lt"/>
              <a:cs typeface="Calibri" panose="020F0502020204030204"/>
            </a:endParaRPr>
          </a:p>
        </p:txBody>
      </p:sp>
    </p:spTree>
    <p:extLst>
      <p:ext uri="{BB962C8B-B14F-4D97-AF65-F5344CB8AC3E}">
        <p14:creationId xmlns:p14="http://schemas.microsoft.com/office/powerpoint/2010/main" val="111756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6562-5884-BD61-6716-17EE91CCB021}"/>
              </a:ext>
            </a:extLst>
          </p:cNvPr>
          <p:cNvSpPr>
            <a:spLocks noGrp="1"/>
          </p:cNvSpPr>
          <p:nvPr>
            <p:ph type="title"/>
          </p:nvPr>
        </p:nvSpPr>
        <p:spPr>
          <a:xfrm>
            <a:off x="1458930" y="256525"/>
            <a:ext cx="9894871" cy="532369"/>
          </a:xfrm>
        </p:spPr>
        <p:txBody>
          <a:bodyPr>
            <a:normAutofit fontScale="90000"/>
          </a:bodyPr>
          <a:lstStyle/>
          <a:p>
            <a:r>
              <a:rPr lang="en-US" dirty="0"/>
              <a:t>So how did you do…..</a:t>
            </a:r>
          </a:p>
        </p:txBody>
      </p:sp>
      <p:graphicFrame>
        <p:nvGraphicFramePr>
          <p:cNvPr id="6" name="Chart 5" descr="A chart showing the percentage of respondents from last webinar and their choice of action activities">
            <a:extLst>
              <a:ext uri="{FF2B5EF4-FFF2-40B4-BE49-F238E27FC236}">
                <a16:creationId xmlns:a16="http://schemas.microsoft.com/office/drawing/2014/main" id="{D41CB360-4C29-6CD8-D47B-CA1C12334531}"/>
              </a:ext>
            </a:extLst>
          </p:cNvPr>
          <p:cNvGraphicFramePr/>
          <p:nvPr>
            <p:extLst>
              <p:ext uri="{D42A27DB-BD31-4B8C-83A1-F6EECF244321}">
                <p14:modId xmlns:p14="http://schemas.microsoft.com/office/powerpoint/2010/main" val="375368353"/>
              </p:ext>
            </p:extLst>
          </p:nvPr>
        </p:nvGraphicFramePr>
        <p:xfrm>
          <a:off x="236483" y="256525"/>
          <a:ext cx="11776841" cy="6449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914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F263-3228-C532-CF56-E6B87ACBB6C2}"/>
              </a:ext>
            </a:extLst>
          </p:cNvPr>
          <p:cNvSpPr>
            <a:spLocks noGrp="1"/>
          </p:cNvSpPr>
          <p:nvPr>
            <p:ph type="title"/>
          </p:nvPr>
        </p:nvSpPr>
        <p:spPr/>
        <p:txBody>
          <a:bodyPr/>
          <a:lstStyle/>
          <a:p>
            <a:r>
              <a:rPr lang="en-US" dirty="0">
                <a:latin typeface="BentonSans"/>
              </a:rPr>
              <a:t>Objection or Myth to Overcome- </a:t>
            </a:r>
            <a:br>
              <a:rPr lang="en-US" dirty="0">
                <a:latin typeface="BentonSans"/>
              </a:rPr>
            </a:br>
            <a:r>
              <a:rPr lang="en-US" dirty="0">
                <a:latin typeface="BentonSans"/>
              </a:rPr>
              <a:t>#3 Safety/Workmen’s Comp Issues</a:t>
            </a:r>
          </a:p>
        </p:txBody>
      </p:sp>
      <p:sp>
        <p:nvSpPr>
          <p:cNvPr id="4" name="TextBox 3">
            <a:extLst>
              <a:ext uri="{FF2B5EF4-FFF2-40B4-BE49-F238E27FC236}">
                <a16:creationId xmlns:a16="http://schemas.microsoft.com/office/drawing/2014/main" id="{3BA64900-B355-5B01-61B7-36D1D10451BF}"/>
              </a:ext>
            </a:extLst>
          </p:cNvPr>
          <p:cNvSpPr txBox="1"/>
          <p:nvPr/>
        </p:nvSpPr>
        <p:spPr>
          <a:xfrm>
            <a:off x="432117" y="6001921"/>
            <a:ext cx="11568113" cy="830997"/>
          </a:xfrm>
          <a:prstGeom prst="rect">
            <a:avLst/>
          </a:prstGeom>
          <a:solidFill>
            <a:schemeClr val="bg1"/>
          </a:solidFill>
        </p:spPr>
        <p:txBody>
          <a:bodyPr wrap="square" rtlCol="0">
            <a:spAutoFit/>
          </a:bodyPr>
          <a:lstStyle/>
          <a:p>
            <a:r>
              <a:rPr lang="en-US" sz="1200" b="1" i="1" dirty="0"/>
              <a:t>Source: People with Disabilities: A new model of productive labor, 2012 </a:t>
            </a:r>
            <a:br>
              <a:rPr lang="en-US" sz="1200" b="1" i="1" dirty="0"/>
            </a:br>
            <a:r>
              <a:rPr lang="en-US" sz="1200" b="1" i="1" dirty="0">
                <a:hlinkClick r:id="rId3">
                  <a:extLst>
                    <a:ext uri="{A12FA001-AC4F-418D-AE19-62706E023703}">
                      <ahyp:hlinkClr xmlns:ahyp="http://schemas.microsoft.com/office/drawing/2018/hyperlinkcolor" val="tx"/>
                    </a:ext>
                  </a:extLst>
                </a:hlinkClick>
              </a:rPr>
              <a:t>https://scholars.unh.edu/cgi/viewcontent.cgi?article=1017&amp;context=hospman_facpub</a:t>
            </a:r>
            <a:endParaRPr lang="en-US" sz="1200" b="1" i="1" dirty="0"/>
          </a:p>
          <a:p>
            <a:r>
              <a:rPr lang="en-US" sz="1200" b="1" i="1" dirty="0"/>
              <a:t>Myths about hiring people with disabilities, Brock University </a:t>
            </a:r>
            <a:br>
              <a:rPr lang="en-US" sz="1200" b="1" i="1" dirty="0"/>
            </a:br>
            <a:r>
              <a:rPr lang="en-US" sz="1200" b="1" i="1" dirty="0">
                <a:hlinkClick r:id="rId4">
                  <a:extLst>
                    <a:ext uri="{A12FA001-AC4F-418D-AE19-62706E023703}">
                      <ahyp:hlinkClr xmlns:ahyp="http://schemas.microsoft.com/office/drawing/2018/hyperlinkcolor" val="tx"/>
                    </a:ext>
                  </a:extLst>
                </a:hlinkClick>
              </a:rPr>
              <a:t>https://brocku.ca/ccee/hirebrocku/bridge-to-success-for-employers/myths/</a:t>
            </a:r>
            <a:endParaRPr lang="en-US" sz="1200" b="1" i="1" dirty="0"/>
          </a:p>
        </p:txBody>
      </p:sp>
      <p:sp>
        <p:nvSpPr>
          <p:cNvPr id="7" name="Content Placeholder 2">
            <a:extLst>
              <a:ext uri="{FF2B5EF4-FFF2-40B4-BE49-F238E27FC236}">
                <a16:creationId xmlns:a16="http://schemas.microsoft.com/office/drawing/2014/main" id="{4D3B3527-8581-4BD2-29BD-461DDBE927E4}"/>
              </a:ext>
            </a:extLst>
          </p:cNvPr>
          <p:cNvSpPr txBox="1">
            <a:spLocks/>
          </p:cNvSpPr>
          <p:nvPr/>
        </p:nvSpPr>
        <p:spPr>
          <a:xfrm>
            <a:off x="323850" y="1737152"/>
            <a:ext cx="11676380" cy="41861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latin typeface="+mn-lt"/>
              </a:rPr>
              <a:t>DuPont report (various years)</a:t>
            </a:r>
            <a:br>
              <a:rPr lang="en-US" sz="2000" dirty="0">
                <a:latin typeface="+mn-lt"/>
              </a:rPr>
            </a:br>
            <a:r>
              <a:rPr lang="en-US" sz="2000" b="1" i="1" dirty="0">
                <a:solidFill>
                  <a:srgbClr val="007D89"/>
                </a:solidFill>
                <a:latin typeface="+mn-lt"/>
              </a:rPr>
              <a:t>In the 1973 study, there were no incidences of time lost due to disabling injuries. In the 1981 study, </a:t>
            </a:r>
            <a:br>
              <a:rPr lang="en-US" sz="2000" b="1" i="1" dirty="0">
                <a:solidFill>
                  <a:srgbClr val="007D89"/>
                </a:solidFill>
                <a:latin typeface="+mn-lt"/>
              </a:rPr>
            </a:br>
            <a:r>
              <a:rPr lang="en-US" sz="2000" b="1" i="1" dirty="0">
                <a:solidFill>
                  <a:srgbClr val="007D89"/>
                </a:solidFill>
                <a:latin typeface="+mn-lt"/>
              </a:rPr>
              <a:t>96% of the disabled employees were rated as average or above average in safety. The rate in 1991 was even better, at 97% of disabled employees rated as average or above average (Lengnick-Hall et al., 2008). </a:t>
            </a:r>
            <a:br>
              <a:rPr lang="en-US" sz="2000" b="1" i="1" dirty="0">
                <a:solidFill>
                  <a:srgbClr val="007D89"/>
                </a:solidFill>
                <a:latin typeface="+mn-lt"/>
              </a:rPr>
            </a:br>
            <a:br>
              <a:rPr lang="en-US" sz="2000" b="1" i="1" dirty="0">
                <a:solidFill>
                  <a:srgbClr val="007D89"/>
                </a:solidFill>
                <a:latin typeface="+mn-lt"/>
              </a:rPr>
            </a:br>
            <a:r>
              <a:rPr lang="en-US" sz="2000" dirty="0">
                <a:latin typeface="+mn-lt"/>
              </a:rPr>
              <a:t>Blanck and Braddock report (1998) </a:t>
            </a:r>
            <a:r>
              <a:rPr lang="en-US" sz="2000" b="1" i="1" dirty="0">
                <a:solidFill>
                  <a:srgbClr val="007D89"/>
                </a:solidFill>
                <a:latin typeface="+mn-lt"/>
              </a:rPr>
              <a:t>93% of employers stated they do not believe disabled workers create a safety risk</a:t>
            </a:r>
            <a:br>
              <a:rPr lang="en-US" sz="2000" b="1" i="1" dirty="0">
                <a:solidFill>
                  <a:srgbClr val="007D89"/>
                </a:solidFill>
                <a:latin typeface="+mn-lt"/>
              </a:rPr>
            </a:br>
            <a:endParaRPr lang="en-US" sz="2000" dirty="0">
              <a:latin typeface="+mn-lt"/>
            </a:endParaRPr>
          </a:p>
          <a:p>
            <a:pPr marL="0" indent="0">
              <a:lnSpc>
                <a:spcPct val="100000"/>
              </a:lnSpc>
              <a:spcBef>
                <a:spcPts val="0"/>
              </a:spcBef>
              <a:buFont typeface="Arial" panose="020B0604020202020204" pitchFamily="34" charset="0"/>
              <a:buNone/>
            </a:pPr>
            <a:r>
              <a:rPr lang="en-US" sz="2000" b="1" i="1" dirty="0">
                <a:solidFill>
                  <a:srgbClr val="007D89"/>
                </a:solidFill>
                <a:latin typeface="+mn-lt"/>
              </a:rPr>
              <a:t>Employees with disabilities have a 40% lower safety incident rate and 78% lower overall costs associated with accidents than their non-disabled peer employees</a:t>
            </a:r>
            <a:r>
              <a:rPr lang="en-US" sz="2000" dirty="0">
                <a:latin typeface="+mn-lt"/>
              </a:rPr>
              <a:t> (Brock University report)</a:t>
            </a:r>
          </a:p>
          <a:p>
            <a:pPr marL="0" indent="0">
              <a:lnSpc>
                <a:spcPct val="100000"/>
              </a:lnSpc>
              <a:spcBef>
                <a:spcPts val="0"/>
              </a:spcBef>
              <a:buFont typeface="Arial" panose="020B0604020202020204" pitchFamily="34" charset="0"/>
              <a:buNone/>
            </a:pPr>
            <a:endParaRPr lang="en-US" sz="2000" dirty="0">
              <a:latin typeface="+mn-lt"/>
            </a:endParaRPr>
          </a:p>
          <a:p>
            <a:pPr marL="0" indent="0">
              <a:lnSpc>
                <a:spcPct val="100000"/>
              </a:lnSpc>
              <a:spcBef>
                <a:spcPts val="0"/>
              </a:spcBef>
              <a:buFont typeface="Arial" panose="020B0604020202020204" pitchFamily="34" charset="0"/>
              <a:buNone/>
            </a:pPr>
            <a:r>
              <a:rPr lang="en-US" sz="2000" dirty="0">
                <a:latin typeface="+mn-lt"/>
              </a:rPr>
              <a:t>To Note: Workmen’s Comp is never determined by whether your staff have disabilities…solely by health&amp; safety risk of business, size of business and company’s health and safety record (Brock University report)</a:t>
            </a:r>
            <a:endParaRPr lang="en-US" sz="3200" dirty="0">
              <a:latin typeface="+mn-lt"/>
              <a:cs typeface="Calibri" panose="020F0502020204030204"/>
            </a:endParaRPr>
          </a:p>
        </p:txBody>
      </p:sp>
    </p:spTree>
    <p:extLst>
      <p:ext uri="{BB962C8B-B14F-4D97-AF65-F5344CB8AC3E}">
        <p14:creationId xmlns:p14="http://schemas.microsoft.com/office/powerpoint/2010/main" val="2618939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F263-3228-C532-CF56-E6B87ACBB6C2}"/>
              </a:ext>
            </a:extLst>
          </p:cNvPr>
          <p:cNvSpPr>
            <a:spLocks noGrp="1"/>
          </p:cNvSpPr>
          <p:nvPr>
            <p:ph type="title"/>
          </p:nvPr>
        </p:nvSpPr>
        <p:spPr>
          <a:xfrm>
            <a:off x="1430355" y="414118"/>
            <a:ext cx="9894871" cy="683991"/>
          </a:xfrm>
        </p:spPr>
        <p:txBody>
          <a:bodyPr>
            <a:noAutofit/>
          </a:bodyPr>
          <a:lstStyle/>
          <a:p>
            <a:r>
              <a:rPr lang="en-US" sz="3600" dirty="0"/>
              <a:t>Myths to Overcome- #4 Costly Accommodations</a:t>
            </a:r>
          </a:p>
        </p:txBody>
      </p:sp>
      <p:sp>
        <p:nvSpPr>
          <p:cNvPr id="3" name="Content Placeholder 2">
            <a:extLst>
              <a:ext uri="{FF2B5EF4-FFF2-40B4-BE49-F238E27FC236}">
                <a16:creationId xmlns:a16="http://schemas.microsoft.com/office/drawing/2014/main" id="{F266327D-2845-A542-1A88-00BFC67CBD8C}"/>
              </a:ext>
            </a:extLst>
          </p:cNvPr>
          <p:cNvSpPr>
            <a:spLocks noGrp="1"/>
          </p:cNvSpPr>
          <p:nvPr>
            <p:ph idx="1"/>
          </p:nvPr>
        </p:nvSpPr>
        <p:spPr>
          <a:xfrm>
            <a:off x="335280" y="1574800"/>
            <a:ext cx="8046720" cy="4576694"/>
          </a:xfrm>
        </p:spPr>
        <p:txBody>
          <a:bodyPr>
            <a:normAutofit/>
          </a:bodyPr>
          <a:lstStyle/>
          <a:p>
            <a:pPr marL="0" indent="0">
              <a:lnSpc>
                <a:spcPct val="120000"/>
              </a:lnSpc>
              <a:buNone/>
            </a:pPr>
            <a:r>
              <a:rPr lang="en-US" sz="1600" dirty="0"/>
              <a:t>JAN Survey: Of 1,029 employers who provided cost information related to accommodations they had provided, </a:t>
            </a:r>
            <a:r>
              <a:rPr lang="en-US" sz="1600" b="1" i="1" dirty="0">
                <a:solidFill>
                  <a:srgbClr val="007D89"/>
                </a:solidFill>
              </a:rPr>
              <a:t>571 (56%) said the accommodations needed by their employee cost absolutely nothing. </a:t>
            </a:r>
          </a:p>
          <a:p>
            <a:pPr marL="0" indent="0">
              <a:lnSpc>
                <a:spcPct val="120000"/>
              </a:lnSpc>
              <a:buNone/>
            </a:pPr>
            <a:r>
              <a:rPr lang="en-US" sz="1600" b="1" i="1" dirty="0">
                <a:solidFill>
                  <a:srgbClr val="007D89"/>
                </a:solidFill>
              </a:rPr>
              <a:t>Another 403 (39%) experienced a one-time cost. Median onetime expenditure employer was $500. </a:t>
            </a:r>
          </a:p>
          <a:p>
            <a:pPr marL="0" indent="0">
              <a:lnSpc>
                <a:spcPct val="120000"/>
              </a:lnSpc>
              <a:buNone/>
            </a:pPr>
            <a:r>
              <a:rPr lang="en-US" sz="1600" b="1" i="1" dirty="0">
                <a:solidFill>
                  <a:srgbClr val="007D89"/>
                </a:solidFill>
              </a:rPr>
              <a:t>Only 46 (4%) said the accommodation resulted in an ongoing, annual cost to the company</a:t>
            </a:r>
          </a:p>
          <a:p>
            <a:pPr marL="0" indent="0">
              <a:lnSpc>
                <a:spcPct val="120000"/>
              </a:lnSpc>
              <a:buNone/>
            </a:pPr>
            <a:r>
              <a:rPr lang="en-US" sz="1600" b="1" i="1" dirty="0">
                <a:solidFill>
                  <a:srgbClr val="007D89"/>
                </a:solidFill>
              </a:rPr>
              <a:t>When asked how much they paid for an accommodation beyond what they would have paid for an employee without a disability, the median answer given by employers was $20. </a:t>
            </a:r>
            <a:br>
              <a:rPr lang="en-US" sz="1600" b="1" i="1" dirty="0"/>
            </a:br>
            <a:br>
              <a:rPr lang="en-US" sz="1600" b="1" i="1" dirty="0"/>
            </a:br>
            <a:r>
              <a:rPr lang="en-US" sz="1600" b="0" i="0" dirty="0">
                <a:effectLst/>
                <a:highlight>
                  <a:srgbClr val="FFFFFF"/>
                </a:highlight>
                <a:cs typeface="Roboto" panose="02000000000000000000" pitchFamily="2" charset="0"/>
              </a:rPr>
              <a:t>JAN (</a:t>
            </a:r>
            <a:r>
              <a:rPr lang="en-US" sz="1600" b="0" i="0" u="sng" dirty="0">
                <a:effectLst/>
                <a:highlight>
                  <a:srgbClr val="FFFFFF"/>
                </a:highlight>
                <a:cs typeface="Roboto" panose="02000000000000000000" pitchFamily="2" charset="0"/>
                <a:hlinkClick r:id="rId3">
                  <a:extLst>
                    <a:ext uri="{A12FA001-AC4F-418D-AE19-62706E023703}">
                      <ahyp:hlinkClr xmlns:ahyp="http://schemas.microsoft.com/office/drawing/2018/hyperlinkcolor" val="tx"/>
                    </a:ext>
                  </a:extLst>
                </a:hlinkClick>
              </a:rPr>
              <a:t>2018</a:t>
            </a:r>
            <a:r>
              <a:rPr lang="en-US" sz="1600" b="0" i="0" dirty="0">
                <a:effectLst/>
                <a:highlight>
                  <a:srgbClr val="FFFFFF"/>
                </a:highlight>
                <a:cs typeface="Roboto" panose="02000000000000000000" pitchFamily="2" charset="0"/>
              </a:rPr>
              <a:t>): </a:t>
            </a:r>
            <a:r>
              <a:rPr lang="en-US" sz="1600" b="1" i="1" dirty="0">
                <a:solidFill>
                  <a:srgbClr val="007D89"/>
                </a:solidFill>
                <a:effectLst/>
                <a:highlight>
                  <a:srgbClr val="FFFFFF"/>
                </a:highlight>
                <a:cs typeface="Roboto" panose="02000000000000000000" pitchFamily="2" charset="0"/>
              </a:rPr>
              <a:t>89% of the survey respondents stated accommodations helped retain employees</a:t>
            </a:r>
            <a:r>
              <a:rPr lang="en-US" sz="1600" b="0" i="0" dirty="0">
                <a:effectLst/>
                <a:highlight>
                  <a:srgbClr val="FFFFFF"/>
                </a:highlight>
                <a:cs typeface="Roboto" panose="02000000000000000000" pitchFamily="2" charset="0"/>
              </a:rPr>
              <a:t>, </a:t>
            </a:r>
            <a:r>
              <a:rPr lang="en-US" sz="1600" b="1" i="1" dirty="0">
                <a:solidFill>
                  <a:srgbClr val="007D89"/>
                </a:solidFill>
                <a:effectLst/>
                <a:highlight>
                  <a:srgbClr val="FFFFFF"/>
                </a:highlight>
                <a:cs typeface="Roboto" panose="02000000000000000000" pitchFamily="2" charset="0"/>
              </a:rPr>
              <a:t>72% reported improved employee productivity, 56% noted increased employee attendanc</a:t>
            </a:r>
            <a:r>
              <a:rPr lang="en-US" sz="1600" b="1" i="1" dirty="0">
                <a:solidFill>
                  <a:srgbClr val="007D89"/>
                </a:solidFill>
                <a:highlight>
                  <a:srgbClr val="FFFFFF"/>
                </a:highlight>
                <a:cs typeface="Roboto" panose="02000000000000000000" pitchFamily="2" charset="0"/>
              </a:rPr>
              <a:t>e, 38% savings in workmen’s comp and insurance rates</a:t>
            </a:r>
            <a:endParaRPr lang="en-US" sz="1600" b="1" i="1" dirty="0">
              <a:solidFill>
                <a:srgbClr val="007D89"/>
              </a:solidFill>
              <a:cs typeface="Roboto" panose="02000000000000000000" pitchFamily="2" charset="0"/>
            </a:endParaRPr>
          </a:p>
        </p:txBody>
      </p:sp>
      <p:sp>
        <p:nvSpPr>
          <p:cNvPr id="4" name="TextBox 3">
            <a:extLst>
              <a:ext uri="{FF2B5EF4-FFF2-40B4-BE49-F238E27FC236}">
                <a16:creationId xmlns:a16="http://schemas.microsoft.com/office/drawing/2014/main" id="{3BA64900-B355-5B01-61B7-36D1D10451BF}"/>
              </a:ext>
            </a:extLst>
          </p:cNvPr>
          <p:cNvSpPr txBox="1"/>
          <p:nvPr/>
        </p:nvSpPr>
        <p:spPr>
          <a:xfrm>
            <a:off x="461962" y="6236742"/>
            <a:ext cx="11568113" cy="584775"/>
          </a:xfrm>
          <a:prstGeom prst="rect">
            <a:avLst/>
          </a:prstGeom>
          <a:solidFill>
            <a:schemeClr val="bg1"/>
          </a:solidFill>
        </p:spPr>
        <p:txBody>
          <a:bodyPr wrap="square" rtlCol="0">
            <a:spAutoFit/>
          </a:bodyPr>
          <a:lstStyle/>
          <a:p>
            <a:r>
              <a:rPr lang="en-US" sz="1600" b="1" i="1" dirty="0">
                <a:hlinkClick r:id="rId4">
                  <a:extLst>
                    <a:ext uri="{A12FA001-AC4F-418D-AE19-62706E023703}">
                      <ahyp:hlinkClr xmlns:ahyp="http://schemas.microsoft.com/office/drawing/2018/hyperlinkcolor" val="tx"/>
                    </a:ext>
                  </a:extLst>
                </a:hlinkClick>
              </a:rPr>
              <a:t>Source: https://askjan.org/publications/index.cfm</a:t>
            </a:r>
            <a:endParaRPr lang="en-US" sz="1600" b="1" i="1" dirty="0"/>
          </a:p>
          <a:p>
            <a:endParaRPr lang="en-US" sz="1600" b="1" i="1" dirty="0"/>
          </a:p>
        </p:txBody>
      </p:sp>
      <p:pic>
        <p:nvPicPr>
          <p:cNvPr id="5" name="Picture 4" descr="A close-up of a card">
            <a:extLst>
              <a:ext uri="{FF2B5EF4-FFF2-40B4-BE49-F238E27FC236}">
                <a16:creationId xmlns:a16="http://schemas.microsoft.com/office/drawing/2014/main" id="{D6D23AD5-237A-81F2-EC06-1C2D6557761E}"/>
              </a:ext>
            </a:extLst>
          </p:cNvPr>
          <p:cNvPicPr>
            <a:picLocks noChangeAspect="1"/>
          </p:cNvPicPr>
          <p:nvPr/>
        </p:nvPicPr>
        <p:blipFill>
          <a:blip r:embed="rId5"/>
          <a:stretch>
            <a:fillRect/>
          </a:stretch>
        </p:blipFill>
        <p:spPr>
          <a:xfrm>
            <a:off x="8382000" y="1270597"/>
            <a:ext cx="3648075" cy="4954330"/>
          </a:xfrm>
          <a:prstGeom prst="rect">
            <a:avLst/>
          </a:prstGeom>
        </p:spPr>
      </p:pic>
    </p:spTree>
    <p:extLst>
      <p:ext uri="{BB962C8B-B14F-4D97-AF65-F5344CB8AC3E}">
        <p14:creationId xmlns:p14="http://schemas.microsoft.com/office/powerpoint/2010/main" val="313429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14AF6C-3ED1-3F82-6437-4C9394DA19E7}"/>
              </a:ext>
              <a:ext uri="{C183D7F6-B498-43B3-948B-1728B52AA6E4}">
                <adec:decorative xmlns:adec="http://schemas.microsoft.com/office/drawing/2017/decorative" val="1"/>
              </a:ext>
            </a:extLst>
          </p:cNvPr>
          <p:cNvSpPr/>
          <p:nvPr/>
        </p:nvSpPr>
        <p:spPr>
          <a:xfrm>
            <a:off x="209550" y="188138"/>
            <a:ext cx="1237490" cy="12120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39F263-3228-C532-CF56-E6B87ACBB6C2}"/>
              </a:ext>
            </a:extLst>
          </p:cNvPr>
          <p:cNvSpPr>
            <a:spLocks noGrp="1"/>
          </p:cNvSpPr>
          <p:nvPr>
            <p:ph type="title"/>
          </p:nvPr>
        </p:nvSpPr>
        <p:spPr>
          <a:xfrm>
            <a:off x="1538286" y="188138"/>
            <a:ext cx="9894871" cy="717660"/>
          </a:xfrm>
        </p:spPr>
        <p:txBody>
          <a:bodyPr>
            <a:noAutofit/>
          </a:bodyPr>
          <a:lstStyle/>
          <a:p>
            <a:r>
              <a:rPr lang="en-US" sz="3600" dirty="0">
                <a:latin typeface="BentonSans"/>
              </a:rPr>
              <a:t>Objection or Myth to Overcome- Other</a:t>
            </a:r>
          </a:p>
        </p:txBody>
      </p:sp>
      <p:sp>
        <p:nvSpPr>
          <p:cNvPr id="4" name="TextBox 3">
            <a:extLst>
              <a:ext uri="{FF2B5EF4-FFF2-40B4-BE49-F238E27FC236}">
                <a16:creationId xmlns:a16="http://schemas.microsoft.com/office/drawing/2014/main" id="{3BA64900-B355-5B01-61B7-36D1D10451BF}"/>
              </a:ext>
            </a:extLst>
          </p:cNvPr>
          <p:cNvSpPr txBox="1"/>
          <p:nvPr/>
        </p:nvSpPr>
        <p:spPr>
          <a:xfrm>
            <a:off x="311943" y="6142480"/>
            <a:ext cx="11568113" cy="738664"/>
          </a:xfrm>
          <a:prstGeom prst="rect">
            <a:avLst/>
          </a:prstGeom>
          <a:solidFill>
            <a:schemeClr val="bg1"/>
          </a:solidFill>
        </p:spPr>
        <p:txBody>
          <a:bodyPr wrap="square" rtlCol="0">
            <a:spAutoFit/>
          </a:bodyPr>
          <a:lstStyle/>
          <a:p>
            <a:r>
              <a:rPr lang="en-US" sz="1400" b="1" i="1" dirty="0"/>
              <a:t>Source: Disability Employment Stigmas and Misconceptions, Arc of Bartholomew County </a:t>
            </a:r>
            <a:r>
              <a:rPr lang="en-US" sz="1400" b="1" i="1" dirty="0">
                <a:hlinkClick r:id="rId3">
                  <a:extLst>
                    <a:ext uri="{A12FA001-AC4F-418D-AE19-62706E023703}">
                      <ahyp:hlinkClr xmlns:ahyp="http://schemas.microsoft.com/office/drawing/2018/hyperlinkcolor" val="tx"/>
                    </a:ext>
                  </a:extLst>
                </a:hlinkClick>
              </a:rPr>
              <a:t>https://thearcbc.org/blog/disability-employment-misconceptions</a:t>
            </a:r>
            <a:endParaRPr lang="en-US" sz="1400" b="1" i="1" dirty="0"/>
          </a:p>
          <a:p>
            <a:r>
              <a:rPr lang="en-US" sz="1400" b="1" i="1" dirty="0"/>
              <a:t>Myths and Facts; About People with Disabilities, Indiana State </a:t>
            </a:r>
            <a:r>
              <a:rPr lang="en-US" sz="1400" b="1" i="1" dirty="0">
                <a:hlinkClick r:id="rId4">
                  <a:extLst>
                    <a:ext uri="{A12FA001-AC4F-418D-AE19-62706E023703}">
                      <ahyp:hlinkClr xmlns:ahyp="http://schemas.microsoft.com/office/drawing/2018/hyperlinkcolor" val="tx"/>
                    </a:ext>
                  </a:extLst>
                </a:hlinkClick>
              </a:rPr>
              <a:t>https://www.in.gov/spd/files/Myth.pdf</a:t>
            </a:r>
            <a:endParaRPr lang="en-US" sz="1400" b="1" i="1" dirty="0"/>
          </a:p>
          <a:p>
            <a:r>
              <a:rPr lang="en-US" sz="1400" b="1" i="1" dirty="0"/>
              <a:t>People with Disabilities, UNH Report </a:t>
            </a:r>
            <a:r>
              <a:rPr lang="en-US" sz="1400" b="1" i="1" dirty="0">
                <a:hlinkClick r:id="rId5">
                  <a:extLst>
                    <a:ext uri="{A12FA001-AC4F-418D-AE19-62706E023703}">
                      <ahyp:hlinkClr xmlns:ahyp="http://schemas.microsoft.com/office/drawing/2018/hyperlinkcolor" val="tx"/>
                    </a:ext>
                  </a:extLst>
                </a:hlinkClick>
              </a:rPr>
              <a:t>https://scholars.unh.edu/cgi/viewcontent.cgi?article=1017&amp;context=hospman_facpub</a:t>
            </a:r>
            <a:endParaRPr lang="en-US" sz="1400" b="1" i="1" dirty="0"/>
          </a:p>
        </p:txBody>
      </p:sp>
      <p:sp>
        <p:nvSpPr>
          <p:cNvPr id="7" name="Content Placeholder 2">
            <a:extLst>
              <a:ext uri="{FF2B5EF4-FFF2-40B4-BE49-F238E27FC236}">
                <a16:creationId xmlns:a16="http://schemas.microsoft.com/office/drawing/2014/main" id="{4D3B3527-8581-4BD2-29BD-461DDBE927E4}"/>
              </a:ext>
            </a:extLst>
          </p:cNvPr>
          <p:cNvSpPr txBox="1">
            <a:spLocks/>
          </p:cNvSpPr>
          <p:nvPr/>
        </p:nvSpPr>
        <p:spPr>
          <a:xfrm>
            <a:off x="3467100" y="2538813"/>
            <a:ext cx="2628900" cy="32320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1" dirty="0">
                <a:latin typeface="+mn-lt"/>
              </a:rPr>
              <a:t>Managing Employee with Disability is Hard</a:t>
            </a:r>
          </a:p>
          <a:p>
            <a:pPr marL="0" indent="0">
              <a:lnSpc>
                <a:spcPct val="100000"/>
              </a:lnSpc>
              <a:buFont typeface="Arial" panose="020B0604020202020204" pitchFamily="34" charset="0"/>
              <a:buNone/>
            </a:pPr>
            <a:r>
              <a:rPr lang="en-US" sz="1800" dirty="0">
                <a:solidFill>
                  <a:srgbClr val="000000"/>
                </a:solidFill>
                <a:latin typeface="+mn-lt"/>
              </a:rPr>
              <a:t>A Harris Report found that 82% of managers said employees with disabilities were no harder to supervise than employees without disabilities. </a:t>
            </a:r>
            <a:endParaRPr lang="en-US" dirty="0">
              <a:latin typeface="+mn-lt"/>
              <a:cs typeface="Calibri" panose="020F0502020204030204"/>
            </a:endParaRPr>
          </a:p>
        </p:txBody>
      </p:sp>
      <p:sp>
        <p:nvSpPr>
          <p:cNvPr id="3" name="Content Placeholder 2">
            <a:extLst>
              <a:ext uri="{FF2B5EF4-FFF2-40B4-BE49-F238E27FC236}">
                <a16:creationId xmlns:a16="http://schemas.microsoft.com/office/drawing/2014/main" id="{17E861D2-8E18-1872-58F8-243EF2AD604E}"/>
              </a:ext>
            </a:extLst>
          </p:cNvPr>
          <p:cNvSpPr txBox="1">
            <a:spLocks/>
          </p:cNvSpPr>
          <p:nvPr/>
        </p:nvSpPr>
        <p:spPr>
          <a:xfrm>
            <a:off x="6096000" y="2538811"/>
            <a:ext cx="3057525" cy="3547663"/>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100" b="1" dirty="0">
                <a:latin typeface="+mn-lt"/>
              </a:rPr>
              <a:t>Firing Employee With A Disability is Impossible</a:t>
            </a:r>
          </a:p>
          <a:p>
            <a:pPr>
              <a:lnSpc>
                <a:spcPct val="100000"/>
              </a:lnSpc>
            </a:pPr>
            <a:r>
              <a:rPr lang="en-US" sz="1800" dirty="0">
                <a:solidFill>
                  <a:srgbClr val="000000"/>
                </a:solidFill>
                <a:latin typeface="+mn-lt"/>
                <a:cs typeface="Calibri" panose="020F0502020204030204"/>
              </a:rPr>
              <a:t>Unqualified applicants cannot claim discrimination under ADA. &amp; employees can be terminated when </a:t>
            </a:r>
          </a:p>
          <a:p>
            <a:pPr>
              <a:lnSpc>
                <a:spcPct val="100000"/>
              </a:lnSpc>
            </a:pPr>
            <a:r>
              <a:rPr lang="en-US" sz="1800" dirty="0">
                <a:solidFill>
                  <a:srgbClr val="000000"/>
                </a:solidFill>
                <a:latin typeface="+mn-lt"/>
                <a:cs typeface="Calibri" panose="020F0502020204030204"/>
              </a:rPr>
              <a:t>it is unrelated to disability,</a:t>
            </a:r>
          </a:p>
          <a:p>
            <a:pPr>
              <a:lnSpc>
                <a:spcPct val="100000"/>
              </a:lnSpc>
            </a:pPr>
            <a:r>
              <a:rPr lang="en-US" sz="1800" dirty="0">
                <a:solidFill>
                  <a:srgbClr val="000000"/>
                </a:solidFill>
                <a:latin typeface="+mn-lt"/>
                <a:cs typeface="Calibri" panose="020F0502020204030204"/>
              </a:rPr>
              <a:t>they do not meet legitimate requirements of the job (with or without reasonable accommodation)</a:t>
            </a:r>
          </a:p>
          <a:p>
            <a:pPr>
              <a:lnSpc>
                <a:spcPct val="100000"/>
              </a:lnSpc>
            </a:pPr>
            <a:r>
              <a:rPr lang="en-US" sz="1800" dirty="0">
                <a:solidFill>
                  <a:srgbClr val="000000"/>
                </a:solidFill>
                <a:latin typeface="+mn-lt"/>
                <a:cs typeface="Calibri" panose="020F0502020204030204"/>
              </a:rPr>
              <a:t>they pose a direct threat to health &amp; safety for the workplace</a:t>
            </a:r>
          </a:p>
        </p:txBody>
      </p:sp>
      <p:sp>
        <p:nvSpPr>
          <p:cNvPr id="5" name="Content Placeholder 2">
            <a:extLst>
              <a:ext uri="{FF2B5EF4-FFF2-40B4-BE49-F238E27FC236}">
                <a16:creationId xmlns:a16="http://schemas.microsoft.com/office/drawing/2014/main" id="{C120DAA1-6A47-D182-3840-FE111C195587}"/>
              </a:ext>
            </a:extLst>
          </p:cNvPr>
          <p:cNvSpPr txBox="1">
            <a:spLocks/>
          </p:cNvSpPr>
          <p:nvPr/>
        </p:nvSpPr>
        <p:spPr>
          <a:xfrm>
            <a:off x="9361891" y="2538811"/>
            <a:ext cx="2628900" cy="34621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1" dirty="0">
                <a:latin typeface="+mn-lt"/>
              </a:rPr>
              <a:t>Employees with Disabilities Can’t Fail</a:t>
            </a:r>
          </a:p>
          <a:p>
            <a:pPr marL="0" indent="0">
              <a:lnSpc>
                <a:spcPct val="100000"/>
              </a:lnSpc>
              <a:buFont typeface="Arial" panose="020B0604020202020204" pitchFamily="34" charset="0"/>
              <a:buNone/>
            </a:pPr>
            <a:r>
              <a:rPr lang="en-US" sz="1800" dirty="0">
                <a:solidFill>
                  <a:srgbClr val="000000"/>
                </a:solidFill>
                <a:latin typeface="+mn-lt"/>
                <a:cs typeface="Calibri" panose="020F0502020204030204"/>
              </a:rPr>
              <a:t>“Dignity of Risk” is a concept we deal with all the time….if we don’t give people with disabilities the opportunities to fail and learn, they will never grow…just like everyone else</a:t>
            </a:r>
            <a:endParaRPr lang="en-US" dirty="0">
              <a:latin typeface="+mn-lt"/>
              <a:cs typeface="Calibri" panose="020F0502020204030204"/>
            </a:endParaRPr>
          </a:p>
        </p:txBody>
      </p:sp>
      <p:pic>
        <p:nvPicPr>
          <p:cNvPr id="9" name="Picture 8" descr="A group of people with different objects">
            <a:extLst>
              <a:ext uri="{FF2B5EF4-FFF2-40B4-BE49-F238E27FC236}">
                <a16:creationId xmlns:a16="http://schemas.microsoft.com/office/drawing/2014/main" id="{AA0CA084-AB7E-9FE8-D87E-5A6C3D74D07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242282" y="1070653"/>
            <a:ext cx="2716852" cy="1060962"/>
          </a:xfrm>
          <a:prstGeom prst="rect">
            <a:avLst/>
          </a:prstGeom>
        </p:spPr>
      </p:pic>
      <p:pic>
        <p:nvPicPr>
          <p:cNvPr id="11" name="Picture 10" descr="A logo with people sitting on it">
            <a:extLst>
              <a:ext uri="{FF2B5EF4-FFF2-40B4-BE49-F238E27FC236}">
                <a16:creationId xmlns:a16="http://schemas.microsoft.com/office/drawing/2014/main" id="{42F021D5-F198-1A5C-B774-66A9649EE92F}"/>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9849" t="14045" r="6368"/>
          <a:stretch/>
        </p:blipFill>
        <p:spPr>
          <a:xfrm>
            <a:off x="6472634" y="990439"/>
            <a:ext cx="2452291" cy="1221390"/>
          </a:xfrm>
          <a:prstGeom prst="rect">
            <a:avLst/>
          </a:prstGeom>
        </p:spPr>
      </p:pic>
      <p:pic>
        <p:nvPicPr>
          <p:cNvPr id="13" name="Picture 12" descr="A sign with a red circle and black text">
            <a:extLst>
              <a:ext uri="{FF2B5EF4-FFF2-40B4-BE49-F238E27FC236}">
                <a16:creationId xmlns:a16="http://schemas.microsoft.com/office/drawing/2014/main" id="{6FDE4F02-D3D5-AA66-37E6-588021EB4C5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909581" y="672698"/>
            <a:ext cx="1237490" cy="1856873"/>
          </a:xfrm>
          <a:prstGeom prst="rect">
            <a:avLst/>
          </a:prstGeom>
        </p:spPr>
      </p:pic>
      <p:sp>
        <p:nvSpPr>
          <p:cNvPr id="10" name="Content Placeholder 2">
            <a:extLst>
              <a:ext uri="{FF2B5EF4-FFF2-40B4-BE49-F238E27FC236}">
                <a16:creationId xmlns:a16="http://schemas.microsoft.com/office/drawing/2014/main" id="{DD39B8B0-88E2-4B63-841C-6EC40378BF00}"/>
              </a:ext>
            </a:extLst>
          </p:cNvPr>
          <p:cNvSpPr txBox="1">
            <a:spLocks/>
          </p:cNvSpPr>
          <p:nvPr/>
        </p:nvSpPr>
        <p:spPr>
          <a:xfrm>
            <a:off x="314325" y="2538810"/>
            <a:ext cx="2926551" cy="323207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1" dirty="0">
                <a:latin typeface="+mn-lt"/>
              </a:rPr>
              <a:t>Turnover of Employees with Disabilities is High</a:t>
            </a:r>
          </a:p>
          <a:p>
            <a:pPr>
              <a:lnSpc>
                <a:spcPct val="100000"/>
              </a:lnSpc>
            </a:pPr>
            <a:r>
              <a:rPr lang="en-US" sz="1800" dirty="0">
                <a:solidFill>
                  <a:srgbClr val="000000"/>
                </a:solidFill>
              </a:rPr>
              <a:t>A 3 year study at Washington Mutual found a turnover rate of 8% among persons with IDD vs 45% overall</a:t>
            </a:r>
            <a:br>
              <a:rPr lang="en-US" sz="1800" dirty="0">
                <a:solidFill>
                  <a:srgbClr val="000000"/>
                </a:solidFill>
              </a:rPr>
            </a:br>
            <a:endParaRPr lang="en-US" sz="1800" dirty="0">
              <a:solidFill>
                <a:srgbClr val="000000"/>
              </a:solidFill>
            </a:endParaRPr>
          </a:p>
          <a:p>
            <a:pPr>
              <a:lnSpc>
                <a:spcPct val="100000"/>
              </a:lnSpc>
            </a:pPr>
            <a:r>
              <a:rPr lang="en-US" sz="1800" dirty="0">
                <a:solidFill>
                  <a:srgbClr val="000000"/>
                </a:solidFill>
                <a:cs typeface="Calibri" panose="020F0502020204030204"/>
              </a:rPr>
              <a:t>Marriott reported a 6% turnover among persons with disabilities versus 52% overall</a:t>
            </a:r>
            <a:endParaRPr lang="en-US" dirty="0">
              <a:cs typeface="Calibri" panose="020F0502020204030204"/>
            </a:endParaRPr>
          </a:p>
        </p:txBody>
      </p:sp>
      <p:pic>
        <p:nvPicPr>
          <p:cNvPr id="8" name="Picture 7" descr="A group of people standing under a green umbrella">
            <a:extLst>
              <a:ext uri="{FF2B5EF4-FFF2-40B4-BE49-F238E27FC236}">
                <a16:creationId xmlns:a16="http://schemas.microsoft.com/office/drawing/2014/main" id="{60DA8007-D0E9-0B0D-66AB-57A97AEE8475}"/>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44735" y="961804"/>
            <a:ext cx="2452291" cy="1278660"/>
          </a:xfrm>
          <a:prstGeom prst="rect">
            <a:avLst/>
          </a:prstGeom>
        </p:spPr>
      </p:pic>
    </p:spTree>
    <p:extLst>
      <p:ext uri="{BB962C8B-B14F-4D97-AF65-F5344CB8AC3E}">
        <p14:creationId xmlns:p14="http://schemas.microsoft.com/office/powerpoint/2010/main" val="345049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6299-84BD-49AC-A870-0C58F1EFFE5D}"/>
              </a:ext>
            </a:extLst>
          </p:cNvPr>
          <p:cNvSpPr>
            <a:spLocks noGrp="1"/>
          </p:cNvSpPr>
          <p:nvPr>
            <p:ph type="title"/>
          </p:nvPr>
        </p:nvSpPr>
        <p:spPr>
          <a:xfrm>
            <a:off x="1458930" y="389875"/>
            <a:ext cx="9894871" cy="981725"/>
          </a:xfrm>
        </p:spPr>
        <p:txBody>
          <a:bodyPr/>
          <a:lstStyle/>
          <a:p>
            <a:r>
              <a:rPr lang="en-US" dirty="0"/>
              <a:t>Conversion Recap</a:t>
            </a:r>
          </a:p>
        </p:txBody>
      </p:sp>
      <p:sp>
        <p:nvSpPr>
          <p:cNvPr id="3" name="Content Placeholder 2">
            <a:extLst>
              <a:ext uri="{FF2B5EF4-FFF2-40B4-BE49-F238E27FC236}">
                <a16:creationId xmlns:a16="http://schemas.microsoft.com/office/drawing/2014/main" id="{6C9C3292-AACB-4F20-8649-3CA0B3F373BC}"/>
              </a:ext>
            </a:extLst>
          </p:cNvPr>
          <p:cNvSpPr>
            <a:spLocks noGrp="1"/>
          </p:cNvSpPr>
          <p:nvPr>
            <p:ph idx="1"/>
          </p:nvPr>
        </p:nvSpPr>
        <p:spPr>
          <a:xfrm>
            <a:off x="1381125" y="1473200"/>
            <a:ext cx="10515600" cy="4351338"/>
          </a:xfrm>
        </p:spPr>
        <p:txBody>
          <a:bodyPr vert="horz" lIns="91440" tIns="45720" rIns="91440" bIns="45720" rtlCol="0" anchor="t">
            <a:normAutofit/>
          </a:bodyPr>
          <a:lstStyle/>
          <a:p>
            <a:r>
              <a:rPr lang="en-US" sz="3600" dirty="0">
                <a:solidFill>
                  <a:srgbClr val="007D89"/>
                </a:solidFill>
                <a:latin typeface="Roboto"/>
                <a:ea typeface="Roboto"/>
                <a:cs typeface="Roboto"/>
              </a:rPr>
              <a:t>A</a:t>
            </a:r>
            <a:r>
              <a:rPr lang="en-US" dirty="0">
                <a:latin typeface="Roboto"/>
                <a:ea typeface="Roboto"/>
                <a:cs typeface="Roboto"/>
              </a:rPr>
              <a:t>ttunement to employer’s perspective, </a:t>
            </a:r>
            <a:br>
              <a:rPr lang="en-US" dirty="0"/>
            </a:br>
            <a:r>
              <a:rPr lang="en-US" sz="3600" dirty="0">
                <a:solidFill>
                  <a:srgbClr val="007D89"/>
                </a:solidFill>
                <a:latin typeface="Roboto"/>
                <a:ea typeface="Roboto"/>
                <a:cs typeface="Roboto"/>
              </a:rPr>
              <a:t>B</a:t>
            </a:r>
            <a:r>
              <a:rPr lang="en-US" dirty="0">
                <a:latin typeface="Roboto"/>
                <a:ea typeface="Roboto"/>
                <a:cs typeface="Roboto"/>
              </a:rPr>
              <a:t>uoyancy through the process and </a:t>
            </a:r>
            <a:br>
              <a:rPr lang="en-US" dirty="0"/>
            </a:br>
            <a:r>
              <a:rPr lang="en-US" sz="3600" dirty="0">
                <a:solidFill>
                  <a:srgbClr val="007D89"/>
                </a:solidFill>
                <a:latin typeface="Roboto"/>
                <a:ea typeface="Roboto"/>
                <a:cs typeface="Roboto"/>
              </a:rPr>
              <a:t>C</a:t>
            </a:r>
            <a:r>
              <a:rPr lang="en-US" dirty="0">
                <a:latin typeface="Roboto"/>
                <a:ea typeface="Roboto"/>
                <a:cs typeface="Roboto"/>
              </a:rPr>
              <a:t>larity on solutions</a:t>
            </a:r>
          </a:p>
          <a:p>
            <a:r>
              <a:rPr lang="en-US" dirty="0"/>
              <a:t>Focus on </a:t>
            </a:r>
            <a:r>
              <a:rPr lang="en-US" sz="3600" dirty="0">
                <a:solidFill>
                  <a:srgbClr val="007D89"/>
                </a:solidFill>
              </a:rPr>
              <a:t>I</a:t>
            </a:r>
            <a:r>
              <a:rPr lang="en-US" dirty="0"/>
              <a:t>nterests (over positions)</a:t>
            </a:r>
          </a:p>
          <a:p>
            <a:r>
              <a:rPr lang="en-US" dirty="0"/>
              <a:t>Maintain commitment to long term relationship (even though short-term losses may occur)</a:t>
            </a:r>
          </a:p>
          <a:p>
            <a:r>
              <a:rPr lang="en-US" dirty="0"/>
              <a:t>Be prepared to tackle objections head on</a:t>
            </a:r>
          </a:p>
          <a:p>
            <a:r>
              <a:rPr lang="en-US" dirty="0"/>
              <a:t>Leverage research to address in objections</a:t>
            </a:r>
          </a:p>
        </p:txBody>
      </p:sp>
    </p:spTree>
    <p:extLst>
      <p:ext uri="{BB962C8B-B14F-4D97-AF65-F5344CB8AC3E}">
        <p14:creationId xmlns:p14="http://schemas.microsoft.com/office/powerpoint/2010/main" val="82948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9CFA-BE06-6A27-7614-3CF613BA8D4C}"/>
              </a:ext>
            </a:extLst>
          </p:cNvPr>
          <p:cNvSpPr>
            <a:spLocks noGrp="1"/>
          </p:cNvSpPr>
          <p:nvPr>
            <p:ph type="title"/>
          </p:nvPr>
        </p:nvSpPr>
        <p:spPr>
          <a:xfrm>
            <a:off x="1458930" y="824279"/>
            <a:ext cx="9894871" cy="406409"/>
          </a:xfrm>
        </p:spPr>
        <p:txBody>
          <a:bodyPr>
            <a:normAutofit fontScale="90000"/>
          </a:bodyPr>
          <a:lstStyle/>
          <a:p>
            <a:r>
              <a:rPr lang="en-US" dirty="0"/>
              <a:t>Continuation-</a:t>
            </a:r>
            <a:r>
              <a:rPr lang="en-US" sz="3600" dirty="0"/>
              <a:t>Deepening Relations</a:t>
            </a:r>
            <a:br>
              <a:rPr lang="en-US" dirty="0"/>
            </a:br>
            <a:endParaRPr lang="en-US" dirty="0"/>
          </a:p>
        </p:txBody>
      </p:sp>
      <p:pic>
        <p:nvPicPr>
          <p:cNvPr id="6" name="Graphic 5" descr="Repeat with solid fill">
            <a:extLst>
              <a:ext uri="{FF2B5EF4-FFF2-40B4-BE49-F238E27FC236}">
                <a16:creationId xmlns:a16="http://schemas.microsoft.com/office/drawing/2014/main" id="{375AB157-325B-2D3E-4FA7-A689306B85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8838" y="0"/>
            <a:ext cx="1342431" cy="1342431"/>
          </a:xfrm>
          <a:prstGeom prst="rect">
            <a:avLst/>
          </a:prstGeom>
        </p:spPr>
      </p:pic>
      <p:graphicFrame>
        <p:nvGraphicFramePr>
          <p:cNvPr id="3" name="Table 4">
            <a:extLst>
              <a:ext uri="{FF2B5EF4-FFF2-40B4-BE49-F238E27FC236}">
                <a16:creationId xmlns:a16="http://schemas.microsoft.com/office/drawing/2014/main" id="{1D9BCCBC-B210-DDB6-5DBC-6233F0CC23CD}"/>
              </a:ext>
            </a:extLst>
          </p:cNvPr>
          <p:cNvGraphicFramePr>
            <a:graphicFrameLocks noGrp="1"/>
          </p:cNvGraphicFramePr>
          <p:nvPr/>
        </p:nvGraphicFramePr>
        <p:xfrm>
          <a:off x="580103" y="1535127"/>
          <a:ext cx="11090205" cy="4912360"/>
        </p:xfrm>
        <a:graphic>
          <a:graphicData uri="http://schemas.openxmlformats.org/drawingml/2006/table">
            <a:tbl>
              <a:tblPr firstRow="1" bandRow="1">
                <a:tableStyleId>{5C22544A-7EE6-4342-B048-85BDC9FD1C3A}</a:tableStyleId>
              </a:tblPr>
              <a:tblGrid>
                <a:gridCol w="2086057">
                  <a:extLst>
                    <a:ext uri="{9D8B030D-6E8A-4147-A177-3AD203B41FA5}">
                      <a16:colId xmlns:a16="http://schemas.microsoft.com/office/drawing/2014/main" val="3310158312"/>
                    </a:ext>
                  </a:extLst>
                </a:gridCol>
                <a:gridCol w="1481484">
                  <a:extLst>
                    <a:ext uri="{9D8B030D-6E8A-4147-A177-3AD203B41FA5}">
                      <a16:colId xmlns:a16="http://schemas.microsoft.com/office/drawing/2014/main" val="3936655135"/>
                    </a:ext>
                  </a:extLst>
                </a:gridCol>
                <a:gridCol w="1460152">
                  <a:extLst>
                    <a:ext uri="{9D8B030D-6E8A-4147-A177-3AD203B41FA5}">
                      <a16:colId xmlns:a16="http://schemas.microsoft.com/office/drawing/2014/main" val="30057002"/>
                    </a:ext>
                  </a:extLst>
                </a:gridCol>
                <a:gridCol w="1328929">
                  <a:extLst>
                    <a:ext uri="{9D8B030D-6E8A-4147-A177-3AD203B41FA5}">
                      <a16:colId xmlns:a16="http://schemas.microsoft.com/office/drawing/2014/main" val="1232494228"/>
                    </a:ext>
                  </a:extLst>
                </a:gridCol>
                <a:gridCol w="1574129">
                  <a:extLst>
                    <a:ext uri="{9D8B030D-6E8A-4147-A177-3AD203B41FA5}">
                      <a16:colId xmlns:a16="http://schemas.microsoft.com/office/drawing/2014/main" val="4011566321"/>
                    </a:ext>
                  </a:extLst>
                </a:gridCol>
                <a:gridCol w="1537242">
                  <a:extLst>
                    <a:ext uri="{9D8B030D-6E8A-4147-A177-3AD203B41FA5}">
                      <a16:colId xmlns:a16="http://schemas.microsoft.com/office/drawing/2014/main" val="3466786918"/>
                    </a:ext>
                  </a:extLst>
                </a:gridCol>
                <a:gridCol w="1622212">
                  <a:extLst>
                    <a:ext uri="{9D8B030D-6E8A-4147-A177-3AD203B41FA5}">
                      <a16:colId xmlns:a16="http://schemas.microsoft.com/office/drawing/2014/main" val="1325294314"/>
                    </a:ext>
                  </a:extLst>
                </a:gridCol>
              </a:tblGrid>
              <a:tr h="370840">
                <a:tc>
                  <a:txBody>
                    <a:bodyPr/>
                    <a:lstStyle/>
                    <a:p>
                      <a:pPr algn="ctr"/>
                      <a:r>
                        <a:rPr lang="en-US" sz="1600" dirty="0"/>
                        <a:t>Stakeholder Activities</a:t>
                      </a:r>
                    </a:p>
                  </a:txBody>
                  <a:tcPr/>
                </a:tc>
                <a:tc>
                  <a:txBody>
                    <a:bodyPr/>
                    <a:lstStyle/>
                    <a:p>
                      <a:pPr algn="ctr"/>
                      <a:r>
                        <a:rPr lang="en-US" sz="1600" dirty="0"/>
                        <a:t>Persons with Disabilities</a:t>
                      </a:r>
                    </a:p>
                  </a:txBody>
                  <a:tcPr/>
                </a:tc>
                <a:tc>
                  <a:txBody>
                    <a:bodyPr/>
                    <a:lstStyle/>
                    <a:p>
                      <a:pPr algn="ctr"/>
                      <a:r>
                        <a:rPr lang="en-US" sz="1600" dirty="0"/>
                        <a:t>Families</a:t>
                      </a:r>
                    </a:p>
                  </a:txBody>
                  <a:tcPr/>
                </a:tc>
                <a:tc>
                  <a:txBody>
                    <a:bodyPr/>
                    <a:lstStyle/>
                    <a:p>
                      <a:pPr algn="ctr"/>
                      <a:r>
                        <a:rPr lang="en-US" sz="1600" dirty="0"/>
                        <a:t>Providers</a:t>
                      </a:r>
                    </a:p>
                  </a:txBody>
                  <a:tcPr/>
                </a:tc>
                <a:tc>
                  <a:txBody>
                    <a:bodyPr/>
                    <a:lstStyle/>
                    <a:p>
                      <a:pPr algn="ctr"/>
                      <a:r>
                        <a:rPr lang="en-US" sz="1600" dirty="0"/>
                        <a:t>Employers</a:t>
                      </a:r>
                    </a:p>
                  </a:txBody>
                  <a:tcPr/>
                </a:tc>
                <a:tc>
                  <a:txBody>
                    <a:bodyPr/>
                    <a:lstStyle/>
                    <a:p>
                      <a:pPr algn="ctr"/>
                      <a:r>
                        <a:rPr lang="en-US" sz="1600" dirty="0"/>
                        <a:t>Sector/ Industry Leaders</a:t>
                      </a:r>
                    </a:p>
                  </a:txBody>
                  <a:tcPr/>
                </a:tc>
                <a:tc>
                  <a:txBody>
                    <a:bodyPr/>
                    <a:lstStyle/>
                    <a:p>
                      <a:pPr algn="ctr"/>
                      <a:r>
                        <a:rPr lang="en-US" sz="1600" dirty="0"/>
                        <a:t>State Agencies/ Schools</a:t>
                      </a:r>
                    </a:p>
                  </a:txBody>
                  <a:tcPr/>
                </a:tc>
                <a:extLst>
                  <a:ext uri="{0D108BD9-81ED-4DB2-BD59-A6C34878D82A}">
                    <a16:rowId xmlns:a16="http://schemas.microsoft.com/office/drawing/2014/main" val="3108414785"/>
                  </a:ext>
                </a:extLst>
              </a:tr>
              <a:tr h="376369">
                <a:tc>
                  <a:txBody>
                    <a:bodyPr/>
                    <a:lstStyle/>
                    <a:p>
                      <a:r>
                        <a:rPr lang="en-US" sz="1600" dirty="0"/>
                        <a:t>Co-Create NDEAM Celebration/ Recognition Events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4094000969"/>
                  </a:ext>
                </a:extLst>
              </a:tr>
              <a:tr h="370840">
                <a:tc>
                  <a:txBody>
                    <a:bodyPr/>
                    <a:lstStyle/>
                    <a:p>
                      <a:r>
                        <a:rPr lang="en-US" sz="1600" dirty="0"/>
                        <a:t>Co-Create Social Media Postings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88479758"/>
                  </a:ext>
                </a:extLst>
              </a:tr>
              <a:tr h="370840">
                <a:tc>
                  <a:txBody>
                    <a:bodyPr/>
                    <a:lstStyle/>
                    <a:p>
                      <a:r>
                        <a:rPr lang="en-US" sz="1600" dirty="0"/>
                        <a:t>Co-Create Collaboratives</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2222084575"/>
                  </a:ext>
                </a:extLst>
              </a:tr>
              <a:tr h="370840">
                <a:tc>
                  <a:txBody>
                    <a:bodyPr/>
                    <a:lstStyle/>
                    <a:p>
                      <a:r>
                        <a:rPr lang="en-US" sz="1600" dirty="0"/>
                        <a:t>Join Regional/State Leadership Councils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60667533"/>
                  </a:ext>
                </a:extLst>
              </a:tr>
              <a:tr h="370840">
                <a:tc>
                  <a:txBody>
                    <a:bodyPr/>
                    <a:lstStyle/>
                    <a:p>
                      <a:r>
                        <a:rPr lang="en-US" sz="1600" dirty="0"/>
                        <a:t>Invite Peer Employers to Learn More</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2194840633"/>
                  </a:ext>
                </a:extLst>
              </a:tr>
              <a:tr h="370840">
                <a:tc>
                  <a:txBody>
                    <a:bodyPr/>
                    <a:lstStyle/>
                    <a:p>
                      <a:r>
                        <a:rPr lang="en-US" sz="1600" dirty="0"/>
                        <a:t>Co-Create Testimonials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2298191711"/>
                  </a:ext>
                </a:extLst>
              </a:tr>
              <a:tr h="370840">
                <a:tc>
                  <a:txBody>
                    <a:bodyPr/>
                    <a:lstStyle/>
                    <a:p>
                      <a:r>
                        <a:rPr lang="en-US" sz="1600" dirty="0"/>
                        <a:t>Co-Create Articles for Industry Journals</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513433378"/>
                  </a:ext>
                </a:extLst>
              </a:tr>
            </a:tbl>
          </a:graphicData>
        </a:graphic>
      </p:graphicFrame>
    </p:spTree>
    <p:extLst>
      <p:ext uri="{BB962C8B-B14F-4D97-AF65-F5344CB8AC3E}">
        <p14:creationId xmlns:p14="http://schemas.microsoft.com/office/powerpoint/2010/main" val="329737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91CF-599D-9976-46DD-F479091BFB04}"/>
              </a:ext>
            </a:extLst>
          </p:cNvPr>
          <p:cNvSpPr>
            <a:spLocks noGrp="1"/>
          </p:cNvSpPr>
          <p:nvPr>
            <p:ph type="title"/>
          </p:nvPr>
        </p:nvSpPr>
        <p:spPr/>
        <p:txBody>
          <a:bodyPr>
            <a:normAutofit/>
          </a:bodyPr>
          <a:lstStyle/>
          <a:p>
            <a:r>
              <a:rPr lang="en-US" sz="4000" dirty="0"/>
              <a:t>Start by Recognizing Employers</a:t>
            </a:r>
          </a:p>
        </p:txBody>
      </p:sp>
      <p:pic>
        <p:nvPicPr>
          <p:cNvPr id="7" name="Picture 6" descr="A group of people in different colors">
            <a:extLst>
              <a:ext uri="{FF2B5EF4-FFF2-40B4-BE49-F238E27FC236}">
                <a16:creationId xmlns:a16="http://schemas.microsoft.com/office/drawing/2014/main" id="{94C5B4DE-8304-215D-7C54-4EB9EAF1C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80" y="3617231"/>
            <a:ext cx="3997255" cy="2573731"/>
          </a:xfrm>
          <a:prstGeom prst="rect">
            <a:avLst/>
          </a:prstGeom>
        </p:spPr>
      </p:pic>
      <p:pic>
        <p:nvPicPr>
          <p:cNvPr id="8" name="Picture 7" descr="A group of people holding a certificate">
            <a:extLst>
              <a:ext uri="{FF2B5EF4-FFF2-40B4-BE49-F238E27FC236}">
                <a16:creationId xmlns:a16="http://schemas.microsoft.com/office/drawing/2014/main" id="{D782C8C8-6A6E-6A29-7164-1E5A662E9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7350" y="1398720"/>
            <a:ext cx="2947327" cy="2210495"/>
          </a:xfrm>
          <a:prstGeom prst="rect">
            <a:avLst/>
          </a:prstGeom>
        </p:spPr>
      </p:pic>
      <p:pic>
        <p:nvPicPr>
          <p:cNvPr id="9" name="Picture 8" descr="A group of people posing for a photo">
            <a:extLst>
              <a:ext uri="{FF2B5EF4-FFF2-40B4-BE49-F238E27FC236}">
                <a16:creationId xmlns:a16="http://schemas.microsoft.com/office/drawing/2014/main" id="{1098A8D2-4D09-1D53-DAF1-EFD3DB898A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690" y="3617231"/>
            <a:ext cx="3704230" cy="2778172"/>
          </a:xfrm>
          <a:prstGeom prst="rect">
            <a:avLst/>
          </a:prstGeom>
        </p:spPr>
      </p:pic>
      <p:pic>
        <p:nvPicPr>
          <p:cNvPr id="10" name="Picture 9" descr="A group of people sitting in chairs">
            <a:extLst>
              <a:ext uri="{FF2B5EF4-FFF2-40B4-BE49-F238E27FC236}">
                <a16:creationId xmlns:a16="http://schemas.microsoft.com/office/drawing/2014/main" id="{31A75FB3-4F80-2C2A-24BA-C82DB6F222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7690" y="462597"/>
            <a:ext cx="3580230" cy="2685173"/>
          </a:xfrm>
          <a:prstGeom prst="rect">
            <a:avLst/>
          </a:prstGeom>
        </p:spPr>
      </p:pic>
      <p:pic>
        <p:nvPicPr>
          <p:cNvPr id="11" name="Picture 10" descr="A person in a wheelchair">
            <a:extLst>
              <a:ext uri="{FF2B5EF4-FFF2-40B4-BE49-F238E27FC236}">
                <a16:creationId xmlns:a16="http://schemas.microsoft.com/office/drawing/2014/main" id="{08BF7394-80EB-BAD6-E716-E4439C3BD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4677" y="1508009"/>
            <a:ext cx="4168498" cy="2695630"/>
          </a:xfrm>
          <a:prstGeom prst="rect">
            <a:avLst/>
          </a:prstGeom>
        </p:spPr>
      </p:pic>
    </p:spTree>
    <p:extLst>
      <p:ext uri="{BB962C8B-B14F-4D97-AF65-F5344CB8AC3E}">
        <p14:creationId xmlns:p14="http://schemas.microsoft.com/office/powerpoint/2010/main" val="1652378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howing SEEC Linked In page">
            <a:extLst>
              <a:ext uri="{FF2B5EF4-FFF2-40B4-BE49-F238E27FC236}">
                <a16:creationId xmlns:a16="http://schemas.microsoft.com/office/drawing/2014/main" id="{C4B2DA2D-DB22-48AD-9434-C099A82A1B72}"/>
              </a:ext>
            </a:extLst>
          </p:cNvPr>
          <p:cNvPicPr>
            <a:picLocks noChangeAspect="1"/>
          </p:cNvPicPr>
          <p:nvPr/>
        </p:nvPicPr>
        <p:blipFill>
          <a:blip r:embed="rId3"/>
          <a:stretch>
            <a:fillRect/>
          </a:stretch>
        </p:blipFill>
        <p:spPr>
          <a:xfrm>
            <a:off x="2178290" y="339408"/>
            <a:ext cx="9929309" cy="6179184"/>
          </a:xfrm>
          <a:prstGeom prst="rect">
            <a:avLst/>
          </a:prstGeom>
        </p:spPr>
      </p:pic>
      <p:sp>
        <p:nvSpPr>
          <p:cNvPr id="2" name="Title 1">
            <a:extLst>
              <a:ext uri="{FF2B5EF4-FFF2-40B4-BE49-F238E27FC236}">
                <a16:creationId xmlns:a16="http://schemas.microsoft.com/office/drawing/2014/main" id="{4C1469C0-EF52-47E0-B33C-1FEE335A86FC}"/>
              </a:ext>
            </a:extLst>
          </p:cNvPr>
          <p:cNvSpPr>
            <a:spLocks noGrp="1"/>
          </p:cNvSpPr>
          <p:nvPr>
            <p:ph type="title"/>
          </p:nvPr>
        </p:nvSpPr>
        <p:spPr>
          <a:xfrm>
            <a:off x="0" y="2992756"/>
            <a:ext cx="2255820" cy="2084070"/>
          </a:xfrm>
        </p:spPr>
        <p:txBody>
          <a:bodyPr/>
          <a:lstStyle/>
          <a:p>
            <a:r>
              <a:rPr lang="en-US" dirty="0"/>
              <a:t>Agency</a:t>
            </a:r>
            <a:br>
              <a:rPr lang="en-US" dirty="0"/>
            </a:br>
            <a:r>
              <a:rPr lang="en-US" dirty="0"/>
              <a:t>Linked In Page</a:t>
            </a:r>
          </a:p>
        </p:txBody>
      </p:sp>
      <p:sp>
        <p:nvSpPr>
          <p:cNvPr id="3" name="Circle: Hollow 2">
            <a:extLst>
              <a:ext uri="{FF2B5EF4-FFF2-40B4-BE49-F238E27FC236}">
                <a16:creationId xmlns:a16="http://schemas.microsoft.com/office/drawing/2014/main" id="{B00F1EA0-240D-8727-7626-7F8D6A5ACF92}"/>
              </a:ext>
              <a:ext uri="{C183D7F6-B498-43B3-948B-1728B52AA6E4}">
                <adec:decorative xmlns:adec="http://schemas.microsoft.com/office/drawing/2017/decorative" val="1"/>
              </a:ext>
            </a:extLst>
          </p:cNvPr>
          <p:cNvSpPr/>
          <p:nvPr/>
        </p:nvSpPr>
        <p:spPr>
          <a:xfrm>
            <a:off x="5076825" y="3190875"/>
            <a:ext cx="971550" cy="952500"/>
          </a:xfrm>
          <a:prstGeom prst="donut">
            <a:avLst>
              <a:gd name="adj" fmla="val 9000"/>
            </a:avLst>
          </a:prstGeom>
          <a:solidFill>
            <a:srgbClr val="007D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60B828D2-9826-AE1A-2A2C-31B9C320B52B}"/>
              </a:ext>
            </a:extLst>
          </p:cNvPr>
          <p:cNvSpPr/>
          <p:nvPr/>
        </p:nvSpPr>
        <p:spPr>
          <a:xfrm>
            <a:off x="10306050" y="3781425"/>
            <a:ext cx="790575"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6E8048-380D-0FB4-8542-446436E7646F}"/>
              </a:ext>
            </a:extLst>
          </p:cNvPr>
          <p:cNvSpPr/>
          <p:nvPr/>
        </p:nvSpPr>
        <p:spPr>
          <a:xfrm>
            <a:off x="10220325" y="4638675"/>
            <a:ext cx="790575"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2CF25DB-5F86-1AAC-34D0-E2ED083A1EFE}"/>
              </a:ext>
            </a:extLst>
          </p:cNvPr>
          <p:cNvSpPr/>
          <p:nvPr/>
        </p:nvSpPr>
        <p:spPr>
          <a:xfrm>
            <a:off x="10115550" y="5578633"/>
            <a:ext cx="790575"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360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9CFA-BE06-6A27-7614-3CF613BA8D4C}"/>
              </a:ext>
            </a:extLst>
          </p:cNvPr>
          <p:cNvSpPr>
            <a:spLocks noGrp="1"/>
          </p:cNvSpPr>
          <p:nvPr>
            <p:ph type="title"/>
          </p:nvPr>
        </p:nvSpPr>
        <p:spPr>
          <a:xfrm>
            <a:off x="1458930" y="501675"/>
            <a:ext cx="9894871" cy="1055417"/>
          </a:xfrm>
        </p:spPr>
        <p:txBody>
          <a:bodyPr>
            <a:normAutofit fontScale="90000"/>
          </a:bodyPr>
          <a:lstStyle/>
          <a:p>
            <a:r>
              <a:rPr lang="en-US" dirty="0"/>
              <a:t>Continuation-</a:t>
            </a:r>
            <a:br>
              <a:rPr lang="en-US" dirty="0"/>
            </a:br>
            <a:r>
              <a:rPr lang="en-US" sz="3600" dirty="0"/>
              <a:t>Business Advisory Councils</a:t>
            </a:r>
            <a:br>
              <a:rPr lang="en-US" dirty="0"/>
            </a:br>
            <a:endParaRPr lang="en-US" dirty="0"/>
          </a:p>
        </p:txBody>
      </p:sp>
      <p:sp>
        <p:nvSpPr>
          <p:cNvPr id="5" name="Content Placeholder 2">
            <a:extLst>
              <a:ext uri="{FF2B5EF4-FFF2-40B4-BE49-F238E27FC236}">
                <a16:creationId xmlns:a16="http://schemas.microsoft.com/office/drawing/2014/main" id="{D20CB0ED-0FA4-1DEA-E8AC-64E51F84AE4B}"/>
              </a:ext>
            </a:extLst>
          </p:cNvPr>
          <p:cNvSpPr txBox="1">
            <a:spLocks/>
          </p:cNvSpPr>
          <p:nvPr/>
        </p:nvSpPr>
        <p:spPr>
          <a:xfrm>
            <a:off x="616368" y="1807257"/>
            <a:ext cx="5062055" cy="4416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 Business Advisory Council (BAC) is a motivated group of local business and community professionals who assist in….</a:t>
            </a:r>
            <a:br>
              <a:rPr lang="en-US" sz="2000" dirty="0"/>
            </a:br>
            <a:endParaRPr lang="en-US" sz="2000" dirty="0"/>
          </a:p>
          <a:p>
            <a:r>
              <a:rPr lang="en-US" sz="2000" dirty="0"/>
              <a:t>General Networking</a:t>
            </a:r>
          </a:p>
          <a:p>
            <a:r>
              <a:rPr lang="en-US" sz="2000" dirty="0"/>
              <a:t>Business-orientation</a:t>
            </a:r>
          </a:p>
          <a:p>
            <a:r>
              <a:rPr lang="en-US" sz="2000" dirty="0"/>
              <a:t>Marketing feedback</a:t>
            </a:r>
          </a:p>
          <a:p>
            <a:r>
              <a:rPr lang="en-US" sz="2000" dirty="0"/>
              <a:t>Strategic feedback</a:t>
            </a:r>
          </a:p>
          <a:p>
            <a:r>
              <a:rPr lang="en-US" sz="2000" dirty="0"/>
              <a:t>Industry connections/invites</a:t>
            </a:r>
          </a:p>
        </p:txBody>
      </p:sp>
      <p:pic>
        <p:nvPicPr>
          <p:cNvPr id="7" name="Content Placeholder 11" descr="A group of people posing for a photo">
            <a:extLst>
              <a:ext uri="{FF2B5EF4-FFF2-40B4-BE49-F238E27FC236}">
                <a16:creationId xmlns:a16="http://schemas.microsoft.com/office/drawing/2014/main" id="{F6BC27B4-ABAC-821B-FDFC-160FDC1A8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578" y="1874553"/>
            <a:ext cx="5642142" cy="4231607"/>
          </a:xfrm>
          <a:prstGeom prst="rect">
            <a:avLst/>
          </a:prstGeom>
        </p:spPr>
      </p:pic>
      <p:pic>
        <p:nvPicPr>
          <p:cNvPr id="6" name="Graphic 5" descr="Repeat with solid fill">
            <a:extLst>
              <a:ext uri="{FF2B5EF4-FFF2-40B4-BE49-F238E27FC236}">
                <a16:creationId xmlns:a16="http://schemas.microsoft.com/office/drawing/2014/main" id="{375AB157-325B-2D3E-4FA7-A689306B85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21240" y="264782"/>
            <a:ext cx="1432561" cy="1432561"/>
          </a:xfrm>
          <a:prstGeom prst="rect">
            <a:avLst/>
          </a:prstGeom>
        </p:spPr>
      </p:pic>
    </p:spTree>
    <p:extLst>
      <p:ext uri="{BB962C8B-B14F-4D97-AF65-F5344CB8AC3E}">
        <p14:creationId xmlns:p14="http://schemas.microsoft.com/office/powerpoint/2010/main" val="244228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724" y="752168"/>
            <a:ext cx="8290676" cy="647150"/>
          </a:xfrm>
        </p:spPr>
        <p:txBody>
          <a:bodyPr>
            <a:normAutofit fontScale="90000"/>
          </a:bodyPr>
          <a:lstStyle/>
          <a:p>
            <a:r>
              <a:rPr lang="en-US" dirty="0"/>
              <a:t>Develop Your/Their Why for the group	</a:t>
            </a:r>
          </a:p>
        </p:txBody>
      </p:sp>
      <p:graphicFrame>
        <p:nvGraphicFramePr>
          <p:cNvPr id="13" name="Table 13">
            <a:extLst>
              <a:ext uri="{FF2B5EF4-FFF2-40B4-BE49-F238E27FC236}">
                <a16:creationId xmlns:a16="http://schemas.microsoft.com/office/drawing/2014/main" id="{8D0C7657-096F-C137-3FD7-7D5DAB2CDCA0}"/>
              </a:ext>
            </a:extLst>
          </p:cNvPr>
          <p:cNvGraphicFramePr>
            <a:graphicFrameLocks noGrp="1"/>
          </p:cNvGraphicFramePr>
          <p:nvPr>
            <p:extLst>
              <p:ext uri="{D42A27DB-BD31-4B8C-83A1-F6EECF244321}">
                <p14:modId xmlns:p14="http://schemas.microsoft.com/office/powerpoint/2010/main" val="294475692"/>
              </p:ext>
            </p:extLst>
          </p:nvPr>
        </p:nvGraphicFramePr>
        <p:xfrm>
          <a:off x="1765609" y="1366024"/>
          <a:ext cx="8963146" cy="4866631"/>
        </p:xfrm>
        <a:graphic>
          <a:graphicData uri="http://schemas.openxmlformats.org/drawingml/2006/table">
            <a:tbl>
              <a:tblPr firstRow="1" bandRow="1">
                <a:tableStyleId>{5C22544A-7EE6-4342-B048-85BDC9FD1C3A}</a:tableStyleId>
              </a:tblPr>
              <a:tblGrid>
                <a:gridCol w="4481573">
                  <a:extLst>
                    <a:ext uri="{9D8B030D-6E8A-4147-A177-3AD203B41FA5}">
                      <a16:colId xmlns:a16="http://schemas.microsoft.com/office/drawing/2014/main" val="1373903285"/>
                    </a:ext>
                  </a:extLst>
                </a:gridCol>
                <a:gridCol w="4481573">
                  <a:extLst>
                    <a:ext uri="{9D8B030D-6E8A-4147-A177-3AD203B41FA5}">
                      <a16:colId xmlns:a16="http://schemas.microsoft.com/office/drawing/2014/main" val="2478481902"/>
                    </a:ext>
                  </a:extLst>
                </a:gridCol>
              </a:tblGrid>
              <a:tr h="421774">
                <a:tc>
                  <a:txBody>
                    <a:bodyPr/>
                    <a:lstStyle/>
                    <a:p>
                      <a:pPr algn="ctr"/>
                      <a:r>
                        <a:rPr lang="en-US" dirty="0"/>
                        <a:t>Our Why</a:t>
                      </a:r>
                    </a:p>
                  </a:txBody>
                  <a:tcPr/>
                </a:tc>
                <a:tc>
                  <a:txBody>
                    <a:bodyPr/>
                    <a:lstStyle/>
                    <a:p>
                      <a:pPr algn="ctr"/>
                      <a:r>
                        <a:rPr lang="en-US" dirty="0"/>
                        <a:t>Employer Why</a:t>
                      </a:r>
                    </a:p>
                  </a:txBody>
                  <a:tcPr/>
                </a:tc>
                <a:extLst>
                  <a:ext uri="{0D108BD9-81ED-4DB2-BD59-A6C34878D82A}">
                    <a16:rowId xmlns:a16="http://schemas.microsoft.com/office/drawing/2014/main" val="1783167811"/>
                  </a:ext>
                </a:extLst>
              </a:tr>
              <a:tr h="4444857">
                <a:tc>
                  <a:txBody>
                    <a:bodyPr/>
                    <a:lstStyle/>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1800" dirty="0"/>
                        <a:t>Share professional contacts and networks for our teams to cultivates </a:t>
                      </a:r>
                    </a:p>
                    <a:p>
                      <a:pPr marL="285750" indent="-285750">
                        <a:lnSpc>
                          <a:spcPct val="100000"/>
                        </a:lnSpc>
                        <a:spcBef>
                          <a:spcPts val="400"/>
                        </a:spcBef>
                        <a:spcAft>
                          <a:spcPts val="400"/>
                        </a:spcAft>
                        <a:buFont typeface="Arial" panose="020B0604020202020204" pitchFamily="34" charset="0"/>
                        <a:buChar char="•"/>
                      </a:pPr>
                      <a:r>
                        <a:rPr lang="en-US" sz="1800" dirty="0"/>
                        <a:t>Provide feedback to our job seekers and support staff on how best to present/market ourselves </a:t>
                      </a:r>
                    </a:p>
                    <a:p>
                      <a:pPr marL="285750" indent="-285750">
                        <a:lnSpc>
                          <a:spcPct val="100000"/>
                        </a:lnSpc>
                        <a:spcBef>
                          <a:spcPts val="400"/>
                        </a:spcBef>
                        <a:spcAft>
                          <a:spcPts val="400"/>
                        </a:spcAft>
                        <a:buFont typeface="Arial" panose="020B0604020202020204" pitchFamily="34" charset="0"/>
                        <a:buChar char="•"/>
                      </a:pPr>
                      <a:r>
                        <a:rPr lang="en-US" sz="1800" dirty="0"/>
                        <a:t>Hire skilled entry-level job seekers </a:t>
                      </a:r>
                    </a:p>
                    <a:p>
                      <a:pPr marL="285750" indent="-285750">
                        <a:lnSpc>
                          <a:spcPct val="100000"/>
                        </a:lnSpc>
                        <a:spcBef>
                          <a:spcPts val="400"/>
                        </a:spcBef>
                        <a:spcAft>
                          <a:spcPts val="400"/>
                        </a:spcAft>
                        <a:buFont typeface="Arial" panose="020B0604020202020204" pitchFamily="34" charset="0"/>
                        <a:buChar char="•"/>
                      </a:pPr>
                      <a:r>
                        <a:rPr lang="en-US" sz="1800" dirty="0"/>
                        <a:t>Give feedback about resumes and portfolios</a:t>
                      </a:r>
                    </a:p>
                    <a:p>
                      <a:pPr marL="285750" indent="-285750">
                        <a:lnSpc>
                          <a:spcPct val="100000"/>
                        </a:lnSpc>
                        <a:spcBef>
                          <a:spcPts val="400"/>
                        </a:spcBef>
                        <a:spcAft>
                          <a:spcPts val="400"/>
                        </a:spcAft>
                        <a:buFont typeface="Arial" panose="020B0604020202020204" pitchFamily="34" charset="0"/>
                        <a:buChar char="•"/>
                      </a:pPr>
                      <a:r>
                        <a:rPr lang="en-US" sz="1800" dirty="0"/>
                        <a:t>Provide workplace experiences-work trials, tours, and shadowing opportunities </a:t>
                      </a:r>
                    </a:p>
                    <a:p>
                      <a:pPr marL="285750" indent="-285750">
                        <a:lnSpc>
                          <a:spcPct val="100000"/>
                        </a:lnSpc>
                        <a:spcBef>
                          <a:spcPts val="400"/>
                        </a:spcBef>
                        <a:spcAft>
                          <a:spcPts val="400"/>
                        </a:spcAft>
                        <a:buFont typeface="Arial" panose="020B0604020202020204" pitchFamily="34" charset="0"/>
                        <a:buChar char="•"/>
                      </a:pPr>
                      <a:r>
                        <a:rPr lang="en-US" sz="1800" dirty="0"/>
                        <a:t>Host mock interview events </a:t>
                      </a:r>
                    </a:p>
                    <a:p>
                      <a:pPr marL="285750" indent="-285750">
                        <a:lnSpc>
                          <a:spcPct val="100000"/>
                        </a:lnSpc>
                        <a:spcBef>
                          <a:spcPts val="400"/>
                        </a:spcBef>
                        <a:spcAft>
                          <a:spcPts val="400"/>
                        </a:spcAft>
                        <a:buFont typeface="Arial" panose="020B0604020202020204" pitchFamily="34" charset="0"/>
                        <a:buChar char="•"/>
                      </a:pPr>
                      <a:r>
                        <a:rPr lang="en-US" sz="1800" dirty="0"/>
                        <a:t>Host one of our skilled and motivated interns </a:t>
                      </a:r>
                    </a:p>
                  </a:txBody>
                  <a:tcPr/>
                </a:tc>
                <a:tc>
                  <a:txBody>
                    <a:bodyPr/>
                    <a:lstStyle/>
                    <a:p>
                      <a:pPr marL="285750" indent="-285750">
                        <a:spcBef>
                          <a:spcPts val="400"/>
                        </a:spcBef>
                        <a:spcAft>
                          <a:spcPts val="400"/>
                        </a:spcAft>
                        <a:buFont typeface="Arial" panose="020B0604020202020204" pitchFamily="34" charset="0"/>
                        <a:buChar char="•"/>
                      </a:pPr>
                      <a:r>
                        <a:rPr lang="en-US" sz="1800" dirty="0"/>
                        <a:t>Networking with like-minded business leaders and professionals </a:t>
                      </a:r>
                    </a:p>
                    <a:p>
                      <a:pPr marL="285750" indent="-285750">
                        <a:spcBef>
                          <a:spcPts val="400"/>
                        </a:spcBef>
                        <a:spcAft>
                          <a:spcPts val="400"/>
                        </a:spcAft>
                        <a:buFont typeface="Arial" panose="020B0604020202020204" pitchFamily="34" charset="0"/>
                        <a:buChar char="•"/>
                      </a:pPr>
                      <a:r>
                        <a:rPr lang="en-US" sz="1800" dirty="0"/>
                        <a:t>Education and training around disability-related topics </a:t>
                      </a:r>
                    </a:p>
                    <a:p>
                      <a:pPr marL="285750" indent="-285750">
                        <a:spcBef>
                          <a:spcPts val="400"/>
                        </a:spcBef>
                        <a:spcAft>
                          <a:spcPts val="400"/>
                        </a:spcAft>
                        <a:buFont typeface="Arial" panose="020B0604020202020204" pitchFamily="34" charset="0"/>
                        <a:buChar char="•"/>
                      </a:pPr>
                      <a:r>
                        <a:rPr lang="en-US" sz="1800" dirty="0"/>
                        <a:t>Opportunity to highlight your business by hosting one of the meetings</a:t>
                      </a:r>
                    </a:p>
                    <a:p>
                      <a:pPr marL="285750" indent="-285750">
                        <a:spcBef>
                          <a:spcPts val="400"/>
                        </a:spcBef>
                        <a:spcAft>
                          <a:spcPts val="400"/>
                        </a:spcAft>
                        <a:buFont typeface="Arial" panose="020B0604020202020204" pitchFamily="34" charset="0"/>
                        <a:buChar char="•"/>
                      </a:pPr>
                      <a:r>
                        <a:rPr lang="en-US" sz="1800" dirty="0"/>
                        <a:t>Way to give back to your local community</a:t>
                      </a:r>
                    </a:p>
                    <a:p>
                      <a:pPr marL="285750" indent="-285750">
                        <a:spcBef>
                          <a:spcPts val="400"/>
                        </a:spcBef>
                        <a:spcAft>
                          <a:spcPts val="400"/>
                        </a:spcAft>
                        <a:buFont typeface="Arial" panose="020B0604020202020204" pitchFamily="34" charset="0"/>
                        <a:buChar char="•"/>
                      </a:pPr>
                      <a:r>
                        <a:rPr lang="en-US" sz="1800" dirty="0"/>
                        <a:t>Supply of skilled entry level staff </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49516567"/>
                  </a:ext>
                </a:extLst>
              </a:tr>
            </a:tbl>
          </a:graphicData>
        </a:graphic>
      </p:graphicFrame>
    </p:spTree>
    <p:extLst>
      <p:ext uri="{BB962C8B-B14F-4D97-AF65-F5344CB8AC3E}">
        <p14:creationId xmlns:p14="http://schemas.microsoft.com/office/powerpoint/2010/main" val="38200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it operate</a:t>
            </a:r>
          </a:p>
        </p:txBody>
      </p:sp>
      <p:sp>
        <p:nvSpPr>
          <p:cNvPr id="3" name="Content Placeholder 2"/>
          <p:cNvSpPr>
            <a:spLocks noGrp="1"/>
          </p:cNvSpPr>
          <p:nvPr>
            <p:ph idx="1"/>
          </p:nvPr>
        </p:nvSpPr>
        <p:spPr>
          <a:xfrm>
            <a:off x="742950" y="1730375"/>
            <a:ext cx="7143750" cy="4470400"/>
          </a:xfrm>
        </p:spPr>
        <p:txBody>
          <a:bodyPr/>
          <a:lstStyle/>
          <a:p>
            <a:r>
              <a:rPr lang="en-US" dirty="0"/>
              <a:t>Meeting Bi-Monthly</a:t>
            </a:r>
          </a:p>
          <a:p>
            <a:r>
              <a:rPr lang="en-US" dirty="0"/>
              <a:t>1 hour meetings at 4-5pm virtually (now)</a:t>
            </a:r>
          </a:p>
          <a:p>
            <a:r>
              <a:rPr lang="en-US" dirty="0"/>
              <a:t>Option-rotate hosting</a:t>
            </a:r>
          </a:p>
          <a:p>
            <a:r>
              <a:rPr lang="en-US" dirty="0"/>
              <a:t>Topics</a:t>
            </a:r>
          </a:p>
          <a:p>
            <a:pPr lvl="1"/>
            <a:r>
              <a:rPr lang="en-US" dirty="0"/>
              <a:t>Sharing and Bragging –for all members</a:t>
            </a:r>
          </a:p>
          <a:p>
            <a:pPr lvl="1"/>
            <a:r>
              <a:rPr lang="en-US" dirty="0"/>
              <a:t>Meet a Job Seeker or two</a:t>
            </a:r>
          </a:p>
          <a:p>
            <a:pPr lvl="1"/>
            <a:r>
              <a:rPr lang="en-US" dirty="0"/>
              <a:t>Review of Previous Job Seeker Status</a:t>
            </a:r>
          </a:p>
          <a:p>
            <a:pPr lvl="1"/>
            <a:r>
              <a:rPr lang="en-US" dirty="0"/>
              <a:t>Discussion of Ways BAC Can Help</a:t>
            </a:r>
          </a:p>
          <a:p>
            <a:pPr lvl="1"/>
            <a:r>
              <a:rPr lang="en-US" dirty="0"/>
              <a:t>Upcoming events, info, webinars, etc</a:t>
            </a:r>
          </a:p>
        </p:txBody>
      </p:sp>
      <p:graphicFrame>
        <p:nvGraphicFramePr>
          <p:cNvPr id="4" name="Diagram 3" descr="3 cogs working together">
            <a:extLst>
              <a:ext uri="{FF2B5EF4-FFF2-40B4-BE49-F238E27FC236}">
                <a16:creationId xmlns:a16="http://schemas.microsoft.com/office/drawing/2014/main" id="{7F80C206-D4CC-2ED4-64BC-5C5B51C74C37}"/>
              </a:ext>
            </a:extLst>
          </p:cNvPr>
          <p:cNvGraphicFramePr/>
          <p:nvPr>
            <p:extLst>
              <p:ext uri="{D42A27DB-BD31-4B8C-83A1-F6EECF244321}">
                <p14:modId xmlns:p14="http://schemas.microsoft.com/office/powerpoint/2010/main" val="2714928257"/>
              </p:ext>
            </p:extLst>
          </p:nvPr>
        </p:nvGraphicFramePr>
        <p:xfrm>
          <a:off x="7515225" y="919306"/>
          <a:ext cx="3838575" cy="487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Repeat with solid fill">
            <a:extLst>
              <a:ext uri="{FF2B5EF4-FFF2-40B4-BE49-F238E27FC236}">
                <a16:creationId xmlns:a16="http://schemas.microsoft.com/office/drawing/2014/main" id="{659E3139-4E5D-9502-4C91-6A7A083F15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0825" y="72563"/>
            <a:ext cx="1143004" cy="1143004"/>
          </a:xfrm>
          <a:prstGeom prst="rect">
            <a:avLst/>
          </a:prstGeom>
        </p:spPr>
      </p:pic>
    </p:spTree>
    <p:extLst>
      <p:ext uri="{BB962C8B-B14F-4D97-AF65-F5344CB8AC3E}">
        <p14:creationId xmlns:p14="http://schemas.microsoft.com/office/powerpoint/2010/main" val="101198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69FC-9961-4362-F813-FEA2462B074C}"/>
              </a:ext>
            </a:extLst>
          </p:cNvPr>
          <p:cNvSpPr>
            <a:spLocks noGrp="1"/>
          </p:cNvSpPr>
          <p:nvPr>
            <p:ph type="title"/>
          </p:nvPr>
        </p:nvSpPr>
        <p:spPr/>
        <p:txBody>
          <a:bodyPr/>
          <a:lstStyle/>
          <a:p>
            <a:r>
              <a:rPr lang="en-US" dirty="0"/>
              <a:t>Recap Connecting &amp; Consideration Fundamentals</a:t>
            </a:r>
          </a:p>
        </p:txBody>
      </p:sp>
      <p:sp>
        <p:nvSpPr>
          <p:cNvPr id="3" name="Content Placeholder 2">
            <a:extLst>
              <a:ext uri="{FF2B5EF4-FFF2-40B4-BE49-F238E27FC236}">
                <a16:creationId xmlns:a16="http://schemas.microsoft.com/office/drawing/2014/main" id="{8D193F7D-C5A5-E25F-0474-B0E59FFA36EB}"/>
              </a:ext>
            </a:extLst>
          </p:cNvPr>
          <p:cNvSpPr>
            <a:spLocks noGrp="1"/>
          </p:cNvSpPr>
          <p:nvPr>
            <p:ph idx="1"/>
          </p:nvPr>
        </p:nvSpPr>
        <p:spPr>
          <a:xfrm>
            <a:off x="1718807" y="1887560"/>
            <a:ext cx="10086364" cy="4448067"/>
          </a:xfrm>
        </p:spPr>
        <p:txBody>
          <a:bodyPr>
            <a:normAutofit lnSpcReduction="10000"/>
          </a:bodyPr>
          <a:lstStyle/>
          <a:p>
            <a:r>
              <a:rPr lang="en-US" dirty="0"/>
              <a:t>We are workforce development professionals, </a:t>
            </a:r>
            <a:br>
              <a:rPr lang="en-US" dirty="0"/>
            </a:br>
            <a:r>
              <a:rPr lang="en-US" dirty="0"/>
              <a:t>working in consultative sales</a:t>
            </a:r>
            <a:br>
              <a:rPr lang="en-US" dirty="0"/>
            </a:br>
            <a:endParaRPr lang="en-US" dirty="0"/>
          </a:p>
          <a:p>
            <a:r>
              <a:rPr lang="en-US" dirty="0"/>
              <a:t>We work to provide custom staffing solutions that </a:t>
            </a:r>
            <a:br>
              <a:rPr lang="en-US" dirty="0"/>
            </a:br>
            <a:r>
              <a:rPr lang="en-US" dirty="0"/>
              <a:t>“add value” for the business customers</a:t>
            </a:r>
            <a:br>
              <a:rPr lang="en-US" dirty="0"/>
            </a:br>
            <a:endParaRPr lang="en-US" dirty="0"/>
          </a:p>
          <a:p>
            <a:r>
              <a:rPr lang="en-US" dirty="0"/>
              <a:t>We are curious beings focused on learning and building rapport</a:t>
            </a:r>
            <a:br>
              <a:rPr lang="en-US" dirty="0"/>
            </a:br>
            <a:endParaRPr lang="en-US" dirty="0"/>
          </a:p>
          <a:p>
            <a:r>
              <a:rPr lang="en-US" dirty="0"/>
              <a:t>We aspire to be Trusted Advisors for our business partners</a:t>
            </a:r>
            <a:br>
              <a:rPr lang="en-US" dirty="0"/>
            </a:br>
            <a:endParaRPr lang="en-US" dirty="0"/>
          </a:p>
        </p:txBody>
      </p:sp>
      <p:pic>
        <p:nvPicPr>
          <p:cNvPr id="6" name="Picture 5" descr="Cartoon character of a superhero">
            <a:extLst>
              <a:ext uri="{FF2B5EF4-FFF2-40B4-BE49-F238E27FC236}">
                <a16:creationId xmlns:a16="http://schemas.microsoft.com/office/drawing/2014/main" id="{316BC7D9-E988-A874-CB81-4C35FCC0912D}"/>
              </a:ext>
            </a:extLst>
          </p:cNvPr>
          <p:cNvPicPr>
            <a:picLocks noChangeAspect="1"/>
          </p:cNvPicPr>
          <p:nvPr/>
        </p:nvPicPr>
        <p:blipFill>
          <a:blip r:embed="rId3"/>
          <a:stretch>
            <a:fillRect/>
          </a:stretch>
        </p:blipFill>
        <p:spPr>
          <a:xfrm>
            <a:off x="9801392" y="151069"/>
            <a:ext cx="2003779" cy="2576288"/>
          </a:xfrm>
          <a:prstGeom prst="rect">
            <a:avLst/>
          </a:prstGeom>
        </p:spPr>
      </p:pic>
      <p:pic>
        <p:nvPicPr>
          <p:cNvPr id="5" name="Graphic 4" descr="Help">
            <a:extLst>
              <a:ext uri="{FF2B5EF4-FFF2-40B4-BE49-F238E27FC236}">
                <a16:creationId xmlns:a16="http://schemas.microsoft.com/office/drawing/2014/main" id="{C7A50CF4-1FD3-4276-87E1-C8894A1E4F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920" y="3777532"/>
            <a:ext cx="1408706" cy="1408706"/>
          </a:xfrm>
          <a:prstGeom prst="rect">
            <a:avLst/>
          </a:prstGeom>
        </p:spPr>
      </p:pic>
    </p:spTree>
    <p:extLst>
      <p:ext uri="{BB962C8B-B14F-4D97-AF65-F5344CB8AC3E}">
        <p14:creationId xmlns:p14="http://schemas.microsoft.com/office/powerpoint/2010/main" val="283554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D5C0-CC3B-4104-A3F7-8186F24AA36F}"/>
              </a:ext>
            </a:extLst>
          </p:cNvPr>
          <p:cNvSpPr>
            <a:spLocks noGrp="1"/>
          </p:cNvSpPr>
          <p:nvPr>
            <p:ph type="title"/>
          </p:nvPr>
        </p:nvSpPr>
        <p:spPr>
          <a:xfrm>
            <a:off x="1458930" y="227950"/>
            <a:ext cx="9894871" cy="1325563"/>
          </a:xfrm>
        </p:spPr>
        <p:txBody>
          <a:bodyPr>
            <a:normAutofit fontScale="90000"/>
          </a:bodyPr>
          <a:lstStyle/>
          <a:p>
            <a:r>
              <a:rPr lang="en-US" dirty="0"/>
              <a:t>Provider Collaboratives-</a:t>
            </a:r>
            <a:br>
              <a:rPr lang="en-US" dirty="0"/>
            </a:br>
            <a:r>
              <a:rPr lang="en-US" sz="3600" dirty="0"/>
              <a:t>possible solution to help bridge providers-employers</a:t>
            </a:r>
            <a:endParaRPr lang="en-US" dirty="0"/>
          </a:p>
        </p:txBody>
      </p:sp>
      <p:pic>
        <p:nvPicPr>
          <p:cNvPr id="5" name="Picture 4" descr="A map of cuyahoga county with people and text">
            <a:extLst>
              <a:ext uri="{FF2B5EF4-FFF2-40B4-BE49-F238E27FC236}">
                <a16:creationId xmlns:a16="http://schemas.microsoft.com/office/drawing/2014/main" id="{BC59E89D-CAEC-608F-7196-4F02AE08F4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3485" y="2363438"/>
            <a:ext cx="2309327" cy="1889799"/>
          </a:xfrm>
          <a:prstGeom prst="rect">
            <a:avLst/>
          </a:prstGeom>
        </p:spPr>
      </p:pic>
      <p:pic>
        <p:nvPicPr>
          <p:cNvPr id="4" name="Picture 3">
            <a:extLst>
              <a:ext uri="{FF2B5EF4-FFF2-40B4-BE49-F238E27FC236}">
                <a16:creationId xmlns:a16="http://schemas.microsoft.com/office/drawing/2014/main" id="{9AE7B8B6-19CB-3F06-23D9-E4D62ADCD5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65451" y="2402726"/>
            <a:ext cx="1841424" cy="1686614"/>
          </a:xfrm>
          <a:prstGeom prst="rect">
            <a:avLst/>
          </a:prstGeom>
        </p:spPr>
      </p:pic>
      <p:sp>
        <p:nvSpPr>
          <p:cNvPr id="12" name="Rectangle: Rounded Corners 11">
            <a:extLst>
              <a:ext uri="{FF2B5EF4-FFF2-40B4-BE49-F238E27FC236}">
                <a16:creationId xmlns:a16="http://schemas.microsoft.com/office/drawing/2014/main" id="{54E4B37D-946F-F646-B02E-C373C672D08F}"/>
              </a:ext>
            </a:extLst>
          </p:cNvPr>
          <p:cNvSpPr/>
          <p:nvPr/>
        </p:nvSpPr>
        <p:spPr>
          <a:xfrm>
            <a:off x="2450277" y="1454934"/>
            <a:ext cx="6855744" cy="626420"/>
          </a:xfrm>
          <a:prstGeom prst="roundRect">
            <a:avLst/>
          </a:prstGeom>
          <a:solidFill>
            <a:srgbClr val="007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1" b="1" dirty="0"/>
              <a:t>Employers</a:t>
            </a:r>
          </a:p>
        </p:txBody>
      </p:sp>
      <p:sp>
        <p:nvSpPr>
          <p:cNvPr id="21" name="Rectangle: Rounded Corners 20">
            <a:extLst>
              <a:ext uri="{FF2B5EF4-FFF2-40B4-BE49-F238E27FC236}">
                <a16:creationId xmlns:a16="http://schemas.microsoft.com/office/drawing/2014/main" id="{937B90EB-4DA6-62E7-30D3-88305D26B329}"/>
              </a:ext>
            </a:extLst>
          </p:cNvPr>
          <p:cNvSpPr/>
          <p:nvPr/>
        </p:nvSpPr>
        <p:spPr>
          <a:xfrm>
            <a:off x="2810583" y="5377358"/>
            <a:ext cx="6570833" cy="626420"/>
          </a:xfrm>
          <a:prstGeom prst="roundRect">
            <a:avLst/>
          </a:prstGeom>
          <a:solidFill>
            <a:srgbClr val="1E7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7" b="1" dirty="0"/>
              <a:t>Job Seekers</a:t>
            </a:r>
          </a:p>
        </p:txBody>
      </p:sp>
      <p:sp>
        <p:nvSpPr>
          <p:cNvPr id="22" name="Rectangle: Rounded Corners 21">
            <a:extLst>
              <a:ext uri="{FF2B5EF4-FFF2-40B4-BE49-F238E27FC236}">
                <a16:creationId xmlns:a16="http://schemas.microsoft.com/office/drawing/2014/main" id="{F6202FDD-BB76-B991-EDAB-A866382C54E7}"/>
              </a:ext>
            </a:extLst>
          </p:cNvPr>
          <p:cNvSpPr/>
          <p:nvPr/>
        </p:nvSpPr>
        <p:spPr>
          <a:xfrm>
            <a:off x="2810584" y="4463437"/>
            <a:ext cx="6570832" cy="626420"/>
          </a:xfrm>
          <a:prstGeom prst="roundRect">
            <a:avLst/>
          </a:prstGeom>
          <a:solidFill>
            <a:srgbClr val="1E7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7" b="1" dirty="0"/>
              <a:t>Community Providers</a:t>
            </a:r>
          </a:p>
        </p:txBody>
      </p:sp>
      <p:pic>
        <p:nvPicPr>
          <p:cNvPr id="6" name="Picture 5" descr="Nexus Collaborative logo">
            <a:extLst>
              <a:ext uri="{FF2B5EF4-FFF2-40B4-BE49-F238E27FC236}">
                <a16:creationId xmlns:a16="http://schemas.microsoft.com/office/drawing/2014/main" id="{189DF51C-8083-DAE5-9639-80F04C16F0A0}"/>
              </a:ext>
            </a:extLst>
          </p:cNvPr>
          <p:cNvPicPr>
            <a:picLocks noChangeAspect="1"/>
          </p:cNvPicPr>
          <p:nvPr/>
        </p:nvPicPr>
        <p:blipFill>
          <a:blip r:embed="rId6"/>
          <a:stretch>
            <a:fillRect/>
          </a:stretch>
        </p:blipFill>
        <p:spPr>
          <a:xfrm>
            <a:off x="7034479" y="2885276"/>
            <a:ext cx="2214540" cy="964750"/>
          </a:xfrm>
          <a:prstGeom prst="rect">
            <a:avLst/>
          </a:prstGeom>
        </p:spPr>
      </p:pic>
      <p:sp>
        <p:nvSpPr>
          <p:cNvPr id="7" name="TextBox 6">
            <a:extLst>
              <a:ext uri="{FF2B5EF4-FFF2-40B4-BE49-F238E27FC236}">
                <a16:creationId xmlns:a16="http://schemas.microsoft.com/office/drawing/2014/main" id="{00DD23AD-66C1-CFD2-E451-8F8AD8054A66}"/>
              </a:ext>
            </a:extLst>
          </p:cNvPr>
          <p:cNvSpPr txBox="1"/>
          <p:nvPr/>
        </p:nvSpPr>
        <p:spPr>
          <a:xfrm>
            <a:off x="139249" y="6125323"/>
            <a:ext cx="10425044" cy="646331"/>
          </a:xfrm>
          <a:prstGeom prst="rect">
            <a:avLst/>
          </a:prstGeom>
          <a:solidFill>
            <a:schemeClr val="bg1"/>
          </a:solidFill>
        </p:spPr>
        <p:txBody>
          <a:bodyPr wrap="square" lIns="91440" tIns="45720" rIns="91440" bIns="45720" rtlCol="0" anchor="t">
            <a:spAutoFit/>
          </a:bodyPr>
          <a:lstStyle/>
          <a:p>
            <a:r>
              <a:rPr lang="en-US" sz="1200" dirty="0">
                <a:solidFill>
                  <a:srgbClr val="007D89"/>
                </a:solidFill>
                <a:hlinkClick r:id="rId7">
                  <a:extLst>
                    <a:ext uri="{A12FA001-AC4F-418D-AE19-62706E023703}">
                      <ahyp:hlinkClr xmlns:ahyp="http://schemas.microsoft.com/office/drawing/2018/hyperlinkcolor" val="tx"/>
                    </a:ext>
                  </a:extLst>
                </a:hlinkClick>
              </a:rPr>
              <a:t>https://www.employmentcollaborative.com/</a:t>
            </a:r>
            <a:endParaRPr lang="en-US" sz="1200" dirty="0">
              <a:solidFill>
                <a:srgbClr val="007D89"/>
              </a:solidFill>
            </a:endParaRPr>
          </a:p>
          <a:p>
            <a:r>
              <a:rPr lang="en-US" sz="1200" dirty="0">
                <a:solidFill>
                  <a:srgbClr val="007D89"/>
                </a:solidFill>
                <a:hlinkClick r:id="rId8">
                  <a:extLst>
                    <a:ext uri="{A12FA001-AC4F-418D-AE19-62706E023703}">
                      <ahyp:hlinkClr xmlns:ahyp="http://schemas.microsoft.com/office/drawing/2018/hyperlinkcolor" val="tx"/>
                    </a:ext>
                  </a:extLst>
                </a:hlinkClick>
              </a:rPr>
              <a:t>https://coalitionfwd.com/</a:t>
            </a:r>
            <a:endParaRPr lang="en-US" sz="1200" dirty="0">
              <a:solidFill>
                <a:srgbClr val="007D89"/>
              </a:solidFill>
            </a:endParaRPr>
          </a:p>
          <a:p>
            <a:r>
              <a:rPr lang="en-US" sz="1200" dirty="0">
                <a:solidFill>
                  <a:srgbClr val="007D89"/>
                </a:solidFill>
                <a:hlinkClick r:id="rId9">
                  <a:extLst>
                    <a:ext uri="{A12FA001-AC4F-418D-AE19-62706E023703}">
                      <ahyp:hlinkClr xmlns:ahyp="http://schemas.microsoft.com/office/drawing/2018/hyperlinkcolor" val="tx"/>
                    </a:ext>
                  </a:extLst>
                </a:hlinkClick>
              </a:rPr>
              <a:t>https://www.linkedin.com/company/mogatewaynexus/</a:t>
            </a:r>
            <a:endParaRPr lang="en-US" sz="1200" dirty="0">
              <a:solidFill>
                <a:srgbClr val="007D89"/>
              </a:solidFill>
            </a:endParaRPr>
          </a:p>
        </p:txBody>
      </p:sp>
      <p:sp>
        <p:nvSpPr>
          <p:cNvPr id="8" name="TextBox 7">
            <a:extLst>
              <a:ext uri="{FF2B5EF4-FFF2-40B4-BE49-F238E27FC236}">
                <a16:creationId xmlns:a16="http://schemas.microsoft.com/office/drawing/2014/main" id="{9D550533-0825-6009-45F3-DC178D9D27ED}"/>
              </a:ext>
            </a:extLst>
          </p:cNvPr>
          <p:cNvSpPr txBox="1"/>
          <p:nvPr/>
        </p:nvSpPr>
        <p:spPr>
          <a:xfrm>
            <a:off x="6380069" y="3935596"/>
            <a:ext cx="652743" cy="369332"/>
          </a:xfrm>
          <a:prstGeom prst="rect">
            <a:avLst/>
          </a:prstGeom>
          <a:noFill/>
        </p:spPr>
        <p:txBody>
          <a:bodyPr wrap="none" rtlCol="0">
            <a:spAutoFit/>
          </a:bodyPr>
          <a:lstStyle/>
          <a:p>
            <a:r>
              <a:rPr lang="en-US" dirty="0"/>
              <a:t>2014</a:t>
            </a:r>
          </a:p>
        </p:txBody>
      </p:sp>
      <p:sp>
        <p:nvSpPr>
          <p:cNvPr id="9" name="TextBox 8">
            <a:extLst>
              <a:ext uri="{FF2B5EF4-FFF2-40B4-BE49-F238E27FC236}">
                <a16:creationId xmlns:a16="http://schemas.microsoft.com/office/drawing/2014/main" id="{42A32E23-78A4-63EA-A48E-598B4B29A4F4}"/>
              </a:ext>
            </a:extLst>
          </p:cNvPr>
          <p:cNvSpPr txBox="1"/>
          <p:nvPr/>
        </p:nvSpPr>
        <p:spPr>
          <a:xfrm>
            <a:off x="8036653" y="3950355"/>
            <a:ext cx="652743" cy="369332"/>
          </a:xfrm>
          <a:prstGeom prst="rect">
            <a:avLst/>
          </a:prstGeom>
          <a:noFill/>
        </p:spPr>
        <p:txBody>
          <a:bodyPr wrap="none" rtlCol="0">
            <a:spAutoFit/>
          </a:bodyPr>
          <a:lstStyle/>
          <a:p>
            <a:r>
              <a:rPr lang="en-US" dirty="0"/>
              <a:t>2018</a:t>
            </a:r>
          </a:p>
        </p:txBody>
      </p:sp>
      <p:sp>
        <p:nvSpPr>
          <p:cNvPr id="10" name="TextBox 9">
            <a:extLst>
              <a:ext uri="{FF2B5EF4-FFF2-40B4-BE49-F238E27FC236}">
                <a16:creationId xmlns:a16="http://schemas.microsoft.com/office/drawing/2014/main" id="{6DB3CB4F-F261-F2EC-8830-5CA1A1089FAF}"/>
              </a:ext>
            </a:extLst>
          </p:cNvPr>
          <p:cNvSpPr txBox="1"/>
          <p:nvPr/>
        </p:nvSpPr>
        <p:spPr>
          <a:xfrm>
            <a:off x="3159791" y="4089340"/>
            <a:ext cx="652743" cy="369332"/>
          </a:xfrm>
          <a:prstGeom prst="rect">
            <a:avLst/>
          </a:prstGeom>
          <a:noFill/>
        </p:spPr>
        <p:txBody>
          <a:bodyPr wrap="none" rtlCol="0">
            <a:spAutoFit/>
          </a:bodyPr>
          <a:lstStyle/>
          <a:p>
            <a:r>
              <a:rPr lang="en-US" dirty="0"/>
              <a:t>2010</a:t>
            </a:r>
          </a:p>
        </p:txBody>
      </p:sp>
      <p:pic>
        <p:nvPicPr>
          <p:cNvPr id="3" name="Graphic 2" descr="Repeat with solid fill">
            <a:extLst>
              <a:ext uri="{FF2B5EF4-FFF2-40B4-BE49-F238E27FC236}">
                <a16:creationId xmlns:a16="http://schemas.microsoft.com/office/drawing/2014/main" id="{8FC07E19-5AEF-2785-8F9A-AB8A177683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04175" y="0"/>
            <a:ext cx="1143004" cy="1143004"/>
          </a:xfrm>
          <a:prstGeom prst="rect">
            <a:avLst/>
          </a:prstGeom>
        </p:spPr>
      </p:pic>
    </p:spTree>
    <p:extLst>
      <p:ext uri="{BB962C8B-B14F-4D97-AF65-F5344CB8AC3E}">
        <p14:creationId xmlns:p14="http://schemas.microsoft.com/office/powerpoint/2010/main" val="1787049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4 critical questions to ask remote employees | LaptrinhX">
            <a:extLst>
              <a:ext uri="{FF2B5EF4-FFF2-40B4-BE49-F238E27FC236}">
                <a16:creationId xmlns:a16="http://schemas.microsoft.com/office/drawing/2014/main" id="{483EE388-24F7-86C1-3408-6DA648ED48D6}"/>
              </a:ext>
            </a:extLst>
          </p:cNvPr>
          <p:cNvPicPr>
            <a:picLocks noChangeAspect="1"/>
          </p:cNvPicPr>
          <p:nvPr/>
        </p:nvPicPr>
        <p:blipFill>
          <a:blip r:embed="rId3"/>
          <a:stretch>
            <a:fillRect/>
          </a:stretch>
        </p:blipFill>
        <p:spPr>
          <a:xfrm>
            <a:off x="892098" y="1327728"/>
            <a:ext cx="10407804" cy="4360518"/>
          </a:xfrm>
          <a:prstGeom prst="rect">
            <a:avLst/>
          </a:prstGeom>
        </p:spPr>
      </p:pic>
    </p:spTree>
    <p:extLst>
      <p:ext uri="{BB962C8B-B14F-4D97-AF65-F5344CB8AC3E}">
        <p14:creationId xmlns:p14="http://schemas.microsoft.com/office/powerpoint/2010/main" val="2961737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776C0-0354-27D1-9EE7-E2E2275EBE1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598409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4CBAD-4536-9EFC-ABAA-E00FFF565E4C}"/>
              </a:ext>
            </a:extLst>
          </p:cNvPr>
          <p:cNvSpPr>
            <a:spLocks noGrp="1"/>
          </p:cNvSpPr>
          <p:nvPr>
            <p:ph type="title" idx="4294967295"/>
          </p:nvPr>
        </p:nvSpPr>
        <p:spPr>
          <a:xfrm>
            <a:off x="838200" y="170497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rPr>
              <a:t>Steve Blanks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rPr>
              <a:t>Director of Partnerships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rPr>
              <a:t>SEEC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hlinkClick r:id="rId3"/>
              </a:rPr>
              <a:t>sblanks@seeconline.org</a:t>
            </a: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hlinkClick r:id="rId4"/>
              </a:rPr>
              <a:t>https://www.linkedin.com/in/steve-blanks-5a16474/details/skills/?detailScreenTabIndex=0</a:t>
            </a: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p:txBody>
      </p:sp>
      <p:pic>
        <p:nvPicPr>
          <p:cNvPr id="5" name="Picture 4" descr="A qr code with a dinosaur">
            <a:extLst>
              <a:ext uri="{FF2B5EF4-FFF2-40B4-BE49-F238E27FC236}">
                <a16:creationId xmlns:a16="http://schemas.microsoft.com/office/drawing/2014/main" id="{CE10EB0F-B1CE-6333-CE8F-1AFD90009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8040" y="2099177"/>
            <a:ext cx="3053514" cy="3053514"/>
          </a:xfrm>
          <a:prstGeom prst="rect">
            <a:avLst/>
          </a:prstGeom>
        </p:spPr>
      </p:pic>
    </p:spTree>
    <p:extLst>
      <p:ext uri="{BB962C8B-B14F-4D97-AF65-F5344CB8AC3E}">
        <p14:creationId xmlns:p14="http://schemas.microsoft.com/office/powerpoint/2010/main" val="8892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E778-501A-0314-56EC-4E4075FEEA06}"/>
              </a:ext>
            </a:extLst>
          </p:cNvPr>
          <p:cNvSpPr>
            <a:spLocks noGrp="1"/>
          </p:cNvSpPr>
          <p:nvPr>
            <p:ph type="title"/>
          </p:nvPr>
        </p:nvSpPr>
        <p:spPr/>
        <p:txBody>
          <a:bodyPr/>
          <a:lstStyle/>
          <a:p>
            <a:r>
              <a:rPr lang="en-US" dirty="0"/>
              <a:t>Resource List around Myths</a:t>
            </a:r>
          </a:p>
        </p:txBody>
      </p:sp>
      <p:sp>
        <p:nvSpPr>
          <p:cNvPr id="3" name="Content Placeholder 2">
            <a:extLst>
              <a:ext uri="{FF2B5EF4-FFF2-40B4-BE49-F238E27FC236}">
                <a16:creationId xmlns:a16="http://schemas.microsoft.com/office/drawing/2014/main" id="{A6C54C74-EAA2-3EDD-C728-AD32955752F6}"/>
              </a:ext>
            </a:extLst>
          </p:cNvPr>
          <p:cNvSpPr>
            <a:spLocks noGrp="1"/>
          </p:cNvSpPr>
          <p:nvPr>
            <p:ph idx="1"/>
          </p:nvPr>
        </p:nvSpPr>
        <p:spPr>
          <a:xfrm>
            <a:off x="393895" y="1582088"/>
            <a:ext cx="11451102" cy="5019387"/>
          </a:xfrm>
        </p:spPr>
        <p:txBody>
          <a:bodyPr>
            <a:normAutofit fontScale="55000" lnSpcReduction="20000"/>
          </a:bodyPr>
          <a:lstStyle/>
          <a:p>
            <a:pPr>
              <a:lnSpc>
                <a:spcPct val="120000"/>
              </a:lnSpc>
            </a:pPr>
            <a:r>
              <a:rPr lang="en-US" sz="2800" b="1" dirty="0">
                <a:solidFill>
                  <a:srgbClr val="007D89"/>
                </a:solidFill>
              </a:rPr>
              <a:t>Getting to Equal; The Disability Inclusion Advantage,  </a:t>
            </a:r>
            <a:br>
              <a:rPr lang="en-US" sz="2800" b="1" dirty="0">
                <a:solidFill>
                  <a:srgbClr val="007D89"/>
                </a:solidFill>
              </a:rPr>
            </a:br>
            <a:r>
              <a:rPr lang="en-US" sz="2800" b="1" i="1" dirty="0">
                <a:hlinkClick r:id="rId3">
                  <a:extLst>
                    <a:ext uri="{A12FA001-AC4F-418D-AE19-62706E023703}">
                      <ahyp:hlinkClr xmlns:ahyp="http://schemas.microsoft.com/office/drawing/2018/hyperlinkcolor" val="tx"/>
                    </a:ext>
                  </a:extLst>
                </a:hlinkClick>
              </a:rPr>
              <a:t>https://www.accenture.com/content/dam/accenture/final/a-com-migration/pdf/pdf-89/accenture-disability-inclusion-research-report.pdf</a:t>
            </a:r>
            <a:endParaRPr lang="en-US" sz="2800" b="1" i="1" dirty="0"/>
          </a:p>
          <a:p>
            <a:pPr>
              <a:lnSpc>
                <a:spcPct val="120000"/>
              </a:lnSpc>
            </a:pPr>
            <a:r>
              <a:rPr lang="en-US" b="1" dirty="0"/>
              <a:t> </a:t>
            </a:r>
            <a:r>
              <a:rPr lang="en-US" sz="2800" b="1" dirty="0">
                <a:solidFill>
                  <a:srgbClr val="007D89"/>
                </a:solidFill>
              </a:rPr>
              <a:t>People with Disabilities: A new model of productive labor, 2012 </a:t>
            </a:r>
            <a:br>
              <a:rPr lang="en-US" sz="2800" b="1" i="1" dirty="0"/>
            </a:br>
            <a:r>
              <a:rPr lang="en-US" sz="2800" b="1" i="1" dirty="0">
                <a:hlinkClick r:id="rId4">
                  <a:extLst>
                    <a:ext uri="{A12FA001-AC4F-418D-AE19-62706E023703}">
                      <ahyp:hlinkClr xmlns:ahyp="http://schemas.microsoft.com/office/drawing/2018/hyperlinkcolor" val="tx"/>
                    </a:ext>
                  </a:extLst>
                </a:hlinkClick>
              </a:rPr>
              <a:t>https://scholars.unh.edu/cgi/viewcontent.cgi?article=1017&amp;context=hospman_facpub</a:t>
            </a:r>
            <a:endParaRPr lang="en-US" sz="2800" b="1" i="1" dirty="0"/>
          </a:p>
          <a:p>
            <a:pPr>
              <a:lnSpc>
                <a:spcPct val="120000"/>
              </a:lnSpc>
            </a:pPr>
            <a:r>
              <a:rPr lang="en-US" sz="2800" b="1" dirty="0">
                <a:solidFill>
                  <a:srgbClr val="007D89"/>
                </a:solidFill>
              </a:rPr>
              <a:t>Myths about hiring people with disabilities, Brock University </a:t>
            </a:r>
            <a:br>
              <a:rPr lang="en-US" sz="2800" b="1" i="1" dirty="0"/>
            </a:br>
            <a:r>
              <a:rPr lang="en-US" sz="2800" b="1" i="1" dirty="0">
                <a:hlinkClick r:id="rId5">
                  <a:extLst>
                    <a:ext uri="{A12FA001-AC4F-418D-AE19-62706E023703}">
                      <ahyp:hlinkClr xmlns:ahyp="http://schemas.microsoft.com/office/drawing/2018/hyperlinkcolor" val="tx"/>
                    </a:ext>
                  </a:extLst>
                </a:hlinkClick>
              </a:rPr>
              <a:t>https://brocku.ca/ccee/hirebrocku/bridge-to-success-for-employers/myths/</a:t>
            </a:r>
            <a:endParaRPr lang="en-US" sz="2800" b="1" i="1" dirty="0"/>
          </a:p>
          <a:p>
            <a:pPr>
              <a:lnSpc>
                <a:spcPct val="120000"/>
              </a:lnSpc>
            </a:pPr>
            <a:r>
              <a:rPr lang="en-US" b="1" dirty="0">
                <a:solidFill>
                  <a:srgbClr val="007D89"/>
                </a:solidFill>
              </a:rPr>
              <a:t>Benefits of Hiring, Discoverability Network </a:t>
            </a:r>
            <a:br>
              <a:rPr lang="en-US" b="1" i="1" dirty="0"/>
            </a:br>
            <a:r>
              <a:rPr lang="en-US" sz="2800" b="1" i="1" dirty="0">
                <a:hlinkClick r:id="rId6">
                  <a:extLst>
                    <a:ext uri="{A12FA001-AC4F-418D-AE19-62706E023703}">
                      <ahyp:hlinkClr xmlns:ahyp="http://schemas.microsoft.com/office/drawing/2018/hyperlinkcolor" val="tx"/>
                    </a:ext>
                  </a:extLst>
                </a:hlinkClick>
              </a:rPr>
              <a:t>https://discoverability.networks/benefits-of-hiring</a:t>
            </a:r>
            <a:endParaRPr lang="en-US" sz="2800" b="1" i="1" dirty="0"/>
          </a:p>
          <a:p>
            <a:pPr>
              <a:lnSpc>
                <a:spcPct val="120000"/>
              </a:lnSpc>
            </a:pPr>
            <a:r>
              <a:rPr lang="en-US" b="1" i="1" dirty="0">
                <a:solidFill>
                  <a:srgbClr val="007D89"/>
                </a:solidFill>
              </a:rPr>
              <a:t>JAN Work Accommodation Report</a:t>
            </a:r>
            <a:br>
              <a:rPr lang="en-US" b="1" i="1" dirty="0"/>
            </a:br>
            <a:r>
              <a:rPr lang="en-US" sz="2800" b="1" i="1" dirty="0">
                <a:hlinkClick r:id="rId7">
                  <a:extLst>
                    <a:ext uri="{A12FA001-AC4F-418D-AE19-62706E023703}">
                      <ahyp:hlinkClr xmlns:ahyp="http://schemas.microsoft.com/office/drawing/2018/hyperlinkcolor" val="tx"/>
                    </a:ext>
                  </a:extLst>
                </a:hlinkClick>
              </a:rPr>
              <a:t>https://askjan.org/publications/index.cfm</a:t>
            </a:r>
            <a:endParaRPr lang="en-US" sz="2800" b="1" i="1" dirty="0"/>
          </a:p>
          <a:p>
            <a:pPr>
              <a:lnSpc>
                <a:spcPct val="120000"/>
              </a:lnSpc>
            </a:pPr>
            <a:r>
              <a:rPr lang="en-US" sz="2800" b="1" i="1" dirty="0">
                <a:solidFill>
                  <a:srgbClr val="007D89"/>
                </a:solidFill>
              </a:rPr>
              <a:t>Disability Employment Stigmas and Misconceptions, Arc of Bartholomew County </a:t>
            </a:r>
            <a:br>
              <a:rPr lang="en-US" sz="2800" b="1" i="1" dirty="0"/>
            </a:br>
            <a:r>
              <a:rPr lang="en-US" sz="2800" b="1" i="1" dirty="0">
                <a:hlinkClick r:id="rId8">
                  <a:extLst>
                    <a:ext uri="{A12FA001-AC4F-418D-AE19-62706E023703}">
                      <ahyp:hlinkClr xmlns:ahyp="http://schemas.microsoft.com/office/drawing/2018/hyperlinkcolor" val="tx"/>
                    </a:ext>
                  </a:extLst>
                </a:hlinkClick>
              </a:rPr>
              <a:t>https://thearcbc.org/blog/disability-employment-misconceptions</a:t>
            </a:r>
            <a:endParaRPr lang="en-US" sz="2800" b="1" i="1" dirty="0"/>
          </a:p>
          <a:p>
            <a:pPr>
              <a:lnSpc>
                <a:spcPct val="120000"/>
              </a:lnSpc>
            </a:pPr>
            <a:r>
              <a:rPr lang="en-US" sz="2800" b="1" i="1" dirty="0">
                <a:solidFill>
                  <a:srgbClr val="007D89"/>
                </a:solidFill>
              </a:rPr>
              <a:t>Myths and Facts; About People with Disabilities, Indiana State </a:t>
            </a:r>
            <a:br>
              <a:rPr lang="en-US" sz="2800" b="1" i="1" dirty="0"/>
            </a:br>
            <a:r>
              <a:rPr lang="en-US" sz="2800" b="1" i="1" dirty="0">
                <a:hlinkClick r:id="rId9">
                  <a:extLst>
                    <a:ext uri="{A12FA001-AC4F-418D-AE19-62706E023703}">
                      <ahyp:hlinkClr xmlns:ahyp="http://schemas.microsoft.com/office/drawing/2018/hyperlinkcolor" val="tx"/>
                    </a:ext>
                  </a:extLst>
                </a:hlinkClick>
              </a:rPr>
              <a:t>https://www.in.gov/spd/files/Myth.pdf</a:t>
            </a:r>
            <a:endParaRPr lang="en-US" sz="2800" b="1" i="1" dirty="0"/>
          </a:p>
          <a:p>
            <a:pPr>
              <a:lnSpc>
                <a:spcPct val="120000"/>
              </a:lnSpc>
            </a:pPr>
            <a:r>
              <a:rPr lang="en-US" sz="2800" b="1" i="1" dirty="0">
                <a:solidFill>
                  <a:srgbClr val="007D89"/>
                </a:solidFill>
              </a:rPr>
              <a:t>People with Disabilities, UNH Report </a:t>
            </a:r>
            <a:br>
              <a:rPr lang="en-US" sz="2800" b="1" i="1" dirty="0"/>
            </a:br>
            <a:r>
              <a:rPr lang="en-US" sz="2800" b="1" i="1" dirty="0">
                <a:hlinkClick r:id="rId4">
                  <a:extLst>
                    <a:ext uri="{A12FA001-AC4F-418D-AE19-62706E023703}">
                      <ahyp:hlinkClr xmlns:ahyp="http://schemas.microsoft.com/office/drawing/2018/hyperlinkcolor" val="tx"/>
                    </a:ext>
                  </a:extLst>
                </a:hlinkClick>
              </a:rPr>
              <a:t>https://scholars.unh.edu/cgi/viewcontent.cgi?article=1017&amp;context=hospman_facpub</a:t>
            </a:r>
            <a:endParaRPr lang="en-US" sz="2800" b="1" i="1" dirty="0"/>
          </a:p>
          <a:p>
            <a:pPr>
              <a:lnSpc>
                <a:spcPct val="120000"/>
              </a:lnSpc>
            </a:pPr>
            <a:endParaRPr lang="en-US" sz="2800" b="1" i="1" dirty="0"/>
          </a:p>
          <a:p>
            <a:pPr>
              <a:lnSpc>
                <a:spcPct val="120000"/>
              </a:lnSpc>
            </a:pPr>
            <a:endParaRPr lang="en-US" sz="2800" b="1" i="1" dirty="0"/>
          </a:p>
          <a:p>
            <a:pPr>
              <a:lnSpc>
                <a:spcPct val="120000"/>
              </a:lnSpc>
            </a:pPr>
            <a:endParaRPr lang="en-US" sz="2800" b="1" i="1" dirty="0"/>
          </a:p>
          <a:p>
            <a:pPr>
              <a:lnSpc>
                <a:spcPct val="120000"/>
              </a:lnSpc>
            </a:pPr>
            <a:endParaRPr lang="en-US" sz="2800" b="1" i="1" dirty="0"/>
          </a:p>
          <a:p>
            <a:pPr>
              <a:lnSpc>
                <a:spcPct val="120000"/>
              </a:lnSpc>
            </a:pPr>
            <a:endParaRPr lang="en-US" dirty="0"/>
          </a:p>
        </p:txBody>
      </p:sp>
    </p:spTree>
    <p:extLst>
      <p:ext uri="{BB962C8B-B14F-4D97-AF65-F5344CB8AC3E}">
        <p14:creationId xmlns:p14="http://schemas.microsoft.com/office/powerpoint/2010/main" val="2933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208A-F57D-6CF6-7044-6000CA414477}"/>
              </a:ext>
            </a:extLst>
          </p:cNvPr>
          <p:cNvSpPr>
            <a:spLocks noGrp="1"/>
          </p:cNvSpPr>
          <p:nvPr>
            <p:ph type="title"/>
          </p:nvPr>
        </p:nvSpPr>
        <p:spPr>
          <a:xfrm>
            <a:off x="1458930" y="256526"/>
            <a:ext cx="10059970" cy="1180842"/>
          </a:xfrm>
        </p:spPr>
        <p:txBody>
          <a:bodyPr/>
          <a:lstStyle/>
          <a:p>
            <a:r>
              <a:rPr lang="en-US" dirty="0"/>
              <a:t>Major Phases of the Employer Engagement</a:t>
            </a:r>
          </a:p>
        </p:txBody>
      </p:sp>
      <p:graphicFrame>
        <p:nvGraphicFramePr>
          <p:cNvPr id="4" name="Content Placeholder 3" descr="A large arrow in green with 4 rectangles on top of it ">
            <a:extLst>
              <a:ext uri="{FF2B5EF4-FFF2-40B4-BE49-F238E27FC236}">
                <a16:creationId xmlns:a16="http://schemas.microsoft.com/office/drawing/2014/main" id="{FAF26835-7CE3-F33B-A46F-A924AD073BBA}"/>
              </a:ext>
            </a:extLst>
          </p:cNvPr>
          <p:cNvGraphicFramePr>
            <a:graphicFrameLocks noGrp="1"/>
          </p:cNvGraphicFramePr>
          <p:nvPr>
            <p:ph idx="1"/>
            <p:extLst>
              <p:ext uri="{D42A27DB-BD31-4B8C-83A1-F6EECF244321}">
                <p14:modId xmlns:p14="http://schemas.microsoft.com/office/powerpoint/2010/main" val="4269769595"/>
              </p:ext>
            </p:extLst>
          </p:nvPr>
        </p:nvGraphicFramePr>
        <p:xfrm>
          <a:off x="1540383" y="1396999"/>
          <a:ext cx="9632442"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6A3B4C7-9DCF-7230-96E0-01D6CF86026E}"/>
              </a:ext>
            </a:extLst>
          </p:cNvPr>
          <p:cNvSpPr txBox="1"/>
          <p:nvPr/>
        </p:nvSpPr>
        <p:spPr>
          <a:xfrm>
            <a:off x="39623" y="5912973"/>
            <a:ext cx="5271764" cy="461665"/>
          </a:xfrm>
          <a:prstGeom prst="rect">
            <a:avLst/>
          </a:prstGeom>
          <a:noFill/>
        </p:spPr>
        <p:txBody>
          <a:bodyPr wrap="none" rtlCol="0">
            <a:spAutoFit/>
          </a:bodyPr>
          <a:lstStyle/>
          <a:p>
            <a:r>
              <a:rPr lang="en-US" sz="1200" i="1" dirty="0"/>
              <a:t>Adapted from: How to Master All 5 Stages of Customer Journey</a:t>
            </a:r>
            <a:br>
              <a:rPr lang="en-US" sz="1200" i="1" dirty="0"/>
            </a:br>
            <a:r>
              <a:rPr lang="en-US" sz="1200" i="1" dirty="0"/>
              <a:t>https://www.goldenvineyardbranding.com/blog/stages-of-the-customer-journey/</a:t>
            </a:r>
          </a:p>
        </p:txBody>
      </p:sp>
      <p:pic>
        <p:nvPicPr>
          <p:cNvPr id="5" name="Graphic 4" descr="Connections with solid fill">
            <a:extLst>
              <a:ext uri="{FF2B5EF4-FFF2-40B4-BE49-F238E27FC236}">
                <a16:creationId xmlns:a16="http://schemas.microsoft.com/office/drawing/2014/main" id="{51E32D45-0C2B-4EE6-8643-FDB6E36AE1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68898" y="4546600"/>
            <a:ext cx="1013214" cy="1013214"/>
          </a:xfrm>
          <a:prstGeom prst="rect">
            <a:avLst/>
          </a:prstGeom>
        </p:spPr>
      </p:pic>
      <p:pic>
        <p:nvPicPr>
          <p:cNvPr id="10" name="Graphic 9" descr="Head with gears with solid fill">
            <a:extLst>
              <a:ext uri="{FF2B5EF4-FFF2-40B4-BE49-F238E27FC236}">
                <a16:creationId xmlns:a16="http://schemas.microsoft.com/office/drawing/2014/main" id="{B9F354E7-872C-2035-8FBB-894517C13A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90680" y="4496166"/>
            <a:ext cx="1112406" cy="1112406"/>
          </a:xfrm>
          <a:prstGeom prst="rect">
            <a:avLst/>
          </a:prstGeom>
        </p:spPr>
      </p:pic>
      <p:pic>
        <p:nvPicPr>
          <p:cNvPr id="11" name="Graphic 10" descr="Handshake with solid fill">
            <a:extLst>
              <a:ext uri="{FF2B5EF4-FFF2-40B4-BE49-F238E27FC236}">
                <a16:creationId xmlns:a16="http://schemas.microsoft.com/office/drawing/2014/main" id="{B4BEF60D-BE91-CD9E-7A7E-9A1B03F6900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99533" y="4470136"/>
            <a:ext cx="1226559" cy="1226559"/>
          </a:xfrm>
          <a:prstGeom prst="rect">
            <a:avLst/>
          </a:prstGeom>
        </p:spPr>
      </p:pic>
      <p:pic>
        <p:nvPicPr>
          <p:cNvPr id="12" name="Graphic 11" descr="Repeat with solid fill">
            <a:extLst>
              <a:ext uri="{FF2B5EF4-FFF2-40B4-BE49-F238E27FC236}">
                <a16:creationId xmlns:a16="http://schemas.microsoft.com/office/drawing/2014/main" id="{60A9746D-C7A2-55E3-0024-509C468127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51600" y="4470136"/>
            <a:ext cx="1143004" cy="1143004"/>
          </a:xfrm>
          <a:prstGeom prst="rect">
            <a:avLst/>
          </a:prstGeom>
        </p:spPr>
      </p:pic>
    </p:spTree>
    <p:extLst>
      <p:ext uri="{BB962C8B-B14F-4D97-AF65-F5344CB8AC3E}">
        <p14:creationId xmlns:p14="http://schemas.microsoft.com/office/powerpoint/2010/main" val="337582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and holding a pen">
            <a:extLst>
              <a:ext uri="{FF2B5EF4-FFF2-40B4-BE49-F238E27FC236}">
                <a16:creationId xmlns:a16="http://schemas.microsoft.com/office/drawing/2014/main" id="{B42FAE16-DD9D-1D86-85B3-3C2DAF0B5F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5440" y="2163807"/>
            <a:ext cx="3149600" cy="1771650"/>
          </a:xfrm>
          <a:prstGeom prst="rect">
            <a:avLst/>
          </a:prstGeom>
        </p:spPr>
      </p:pic>
      <p:sp>
        <p:nvSpPr>
          <p:cNvPr id="2" name="Title 1">
            <a:extLst>
              <a:ext uri="{FF2B5EF4-FFF2-40B4-BE49-F238E27FC236}">
                <a16:creationId xmlns:a16="http://schemas.microsoft.com/office/drawing/2014/main" id="{9868F860-EB9A-ABB9-6513-7A222F75E8DF}"/>
              </a:ext>
            </a:extLst>
          </p:cNvPr>
          <p:cNvSpPr>
            <a:spLocks noGrp="1"/>
          </p:cNvSpPr>
          <p:nvPr>
            <p:ph type="title"/>
          </p:nvPr>
        </p:nvSpPr>
        <p:spPr>
          <a:xfrm>
            <a:off x="1458930" y="256525"/>
            <a:ext cx="9894871" cy="1142193"/>
          </a:xfrm>
        </p:spPr>
        <p:txBody>
          <a:bodyPr/>
          <a:lstStyle/>
          <a:p>
            <a:r>
              <a:rPr lang="en-US" dirty="0"/>
              <a:t>Overview-Conversion &amp; Continuation	</a:t>
            </a:r>
          </a:p>
        </p:txBody>
      </p:sp>
      <p:sp>
        <p:nvSpPr>
          <p:cNvPr id="3" name="Content Placeholder 2">
            <a:extLst>
              <a:ext uri="{FF2B5EF4-FFF2-40B4-BE49-F238E27FC236}">
                <a16:creationId xmlns:a16="http://schemas.microsoft.com/office/drawing/2014/main" id="{102C8ADA-3CBA-E2B6-6AA0-58AFDA9A3ACF}"/>
              </a:ext>
            </a:extLst>
          </p:cNvPr>
          <p:cNvSpPr>
            <a:spLocks noGrp="1"/>
          </p:cNvSpPr>
          <p:nvPr>
            <p:ph idx="1"/>
          </p:nvPr>
        </p:nvSpPr>
        <p:spPr>
          <a:xfrm>
            <a:off x="643740" y="1715438"/>
            <a:ext cx="7976386" cy="4428187"/>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3200" kern="100" dirty="0">
                <a:latin typeface="Calibri" panose="020F0502020204030204" pitchFamily="34" charset="0"/>
                <a:ea typeface="Calibri" panose="020F0502020204030204" pitchFamily="34" charset="0"/>
                <a:cs typeface="Times New Roman" panose="02020603050405020304" pitchFamily="18" charset="0"/>
              </a:rPr>
              <a:t>ABCs of Selling</a:t>
            </a:r>
            <a:br>
              <a:rPr lang="en-US" sz="3200" kern="100" dirty="0">
                <a:latin typeface="Calibri" panose="020F0502020204030204" pitchFamily="34" charset="0"/>
                <a:ea typeface="Calibri" panose="020F0502020204030204" pitchFamily="34" charset="0"/>
                <a:cs typeface="Times New Roman" panose="02020603050405020304" pitchFamily="18" charset="0"/>
              </a:rPr>
            </a:b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dirty="0">
                <a:latin typeface="Calibri" panose="020F0502020204030204" pitchFamily="34" charset="0"/>
                <a:ea typeface="Calibri" panose="020F0502020204030204" pitchFamily="34" charset="0"/>
                <a:cs typeface="Times New Roman" panose="02020603050405020304" pitchFamily="18" charset="0"/>
              </a:rPr>
              <a:t>Interest-Based Negotiation</a:t>
            </a:r>
            <a:br>
              <a:rPr lang="en-US" sz="3200" kern="100" dirty="0">
                <a:latin typeface="Calibri" panose="020F0502020204030204" pitchFamily="34" charset="0"/>
                <a:ea typeface="Calibri" panose="020F0502020204030204" pitchFamily="34" charset="0"/>
                <a:cs typeface="Times New Roman" panose="02020603050405020304" pitchFamily="18" charset="0"/>
              </a:rPr>
            </a:b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dirty="0">
                <a:latin typeface="Calibri" panose="020F0502020204030204" pitchFamily="34" charset="0"/>
                <a:ea typeface="Calibri" panose="020F0502020204030204" pitchFamily="34" charset="0"/>
                <a:cs typeface="Times New Roman" panose="02020603050405020304" pitchFamily="18" charset="0"/>
              </a:rPr>
              <a:t>Myths &amp; Objections</a:t>
            </a:r>
            <a:br>
              <a:rPr lang="en-US" sz="3200" kern="100" dirty="0">
                <a:latin typeface="Calibri" panose="020F0502020204030204" pitchFamily="34" charset="0"/>
                <a:ea typeface="Calibri" panose="020F0502020204030204" pitchFamily="34" charset="0"/>
                <a:cs typeface="Times New Roman" panose="02020603050405020304" pitchFamily="18" charset="0"/>
              </a:rPr>
            </a:b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dirty="0">
                <a:latin typeface="Calibri" panose="020F0502020204030204" pitchFamily="34" charset="0"/>
                <a:ea typeface="Calibri" panose="020F0502020204030204" pitchFamily="34" charset="0"/>
                <a:cs typeface="Times New Roman" panose="02020603050405020304" pitchFamily="18" charset="0"/>
              </a:rPr>
              <a:t>Ongoing Engagement</a:t>
            </a:r>
            <a:br>
              <a:rPr lang="en-US" sz="3200" kern="100" dirty="0">
                <a:latin typeface="Calibri" panose="020F0502020204030204" pitchFamily="34" charset="0"/>
                <a:ea typeface="Calibri" panose="020F0502020204030204" pitchFamily="34" charset="0"/>
                <a:cs typeface="Times New Roman" panose="02020603050405020304" pitchFamily="18" charset="0"/>
              </a:rPr>
            </a:b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up of colorful letters">
            <a:extLst>
              <a:ext uri="{FF2B5EF4-FFF2-40B4-BE49-F238E27FC236}">
                <a16:creationId xmlns:a16="http://schemas.microsoft.com/office/drawing/2014/main" id="{34AF7A1F-179C-59C8-EC97-AEDE37D353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12142" y="1173357"/>
            <a:ext cx="2608586" cy="1687859"/>
          </a:xfrm>
          <a:prstGeom prst="rect">
            <a:avLst/>
          </a:prstGeom>
        </p:spPr>
      </p:pic>
      <p:pic>
        <p:nvPicPr>
          <p:cNvPr id="11" name="Picture 10" descr="A white text with colorful confetti">
            <a:extLst>
              <a:ext uri="{FF2B5EF4-FFF2-40B4-BE49-F238E27FC236}">
                <a16:creationId xmlns:a16="http://schemas.microsoft.com/office/drawing/2014/main" id="{3812DF0F-2414-F3CF-D24E-D691E1D8635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00971" y="4794213"/>
            <a:ext cx="2947416" cy="1097280"/>
          </a:xfrm>
          <a:prstGeom prst="rect">
            <a:avLst/>
          </a:prstGeom>
        </p:spPr>
      </p:pic>
      <p:pic>
        <p:nvPicPr>
          <p:cNvPr id="4" name="Picture 3" descr="Busting Myths in the Social Studies Classroom">
            <a:extLst>
              <a:ext uri="{FF2B5EF4-FFF2-40B4-BE49-F238E27FC236}">
                <a16:creationId xmlns:a16="http://schemas.microsoft.com/office/drawing/2014/main" id="{04683AC0-BEC4-8FB4-AEF8-C8DD1BB0DDF0}"/>
              </a:ext>
            </a:extLst>
          </p:cNvPr>
          <p:cNvPicPr>
            <a:picLocks noChangeAspect="1"/>
          </p:cNvPicPr>
          <p:nvPr/>
        </p:nvPicPr>
        <p:blipFill>
          <a:blip r:embed="rId9"/>
          <a:stretch>
            <a:fillRect/>
          </a:stretch>
        </p:blipFill>
        <p:spPr>
          <a:xfrm>
            <a:off x="8759216" y="3626305"/>
            <a:ext cx="2674565" cy="1547560"/>
          </a:xfrm>
          <a:prstGeom prst="rect">
            <a:avLst/>
          </a:prstGeom>
        </p:spPr>
      </p:pic>
    </p:spTree>
    <p:extLst>
      <p:ext uri="{BB962C8B-B14F-4D97-AF65-F5344CB8AC3E}">
        <p14:creationId xmlns:p14="http://schemas.microsoft.com/office/powerpoint/2010/main" val="337912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2B80-B207-D29A-8576-786DAC09CCE9}"/>
              </a:ext>
            </a:extLst>
          </p:cNvPr>
          <p:cNvSpPr>
            <a:spLocks noGrp="1"/>
          </p:cNvSpPr>
          <p:nvPr>
            <p:ph type="title"/>
          </p:nvPr>
        </p:nvSpPr>
        <p:spPr>
          <a:xfrm>
            <a:off x="363555" y="2332975"/>
            <a:ext cx="1808145" cy="1325563"/>
          </a:xfrm>
        </p:spPr>
        <p:txBody>
          <a:bodyPr>
            <a:normAutofit fontScale="90000"/>
          </a:bodyPr>
          <a:lstStyle/>
          <a:p>
            <a:r>
              <a:rPr lang="en-US" dirty="0"/>
              <a:t>ABCs of Selling</a:t>
            </a:r>
          </a:p>
        </p:txBody>
      </p:sp>
      <p:pic>
        <p:nvPicPr>
          <p:cNvPr id="4" name="Online Media 3" title="Coffee is for Closers - CLEAN!">
            <a:hlinkClick r:id="" action="ppaction://media"/>
            <a:extLst>
              <a:ext uri="{FF2B5EF4-FFF2-40B4-BE49-F238E27FC236}">
                <a16:creationId xmlns:a16="http://schemas.microsoft.com/office/drawing/2014/main" id="{9F370EB6-A05B-7339-5AAB-8FB159B18F1A}"/>
              </a:ext>
            </a:extLst>
          </p:cNvPr>
          <p:cNvPicPr>
            <a:picLocks noGrp="1" noRot="1" noChangeAspect="1"/>
          </p:cNvPicPr>
          <p:nvPr>
            <p:ph idx="1"/>
            <a:videoFile r:link="rId1"/>
          </p:nvPr>
        </p:nvPicPr>
        <p:blipFill>
          <a:blip r:embed="rId4"/>
          <a:stretch>
            <a:fillRect/>
          </a:stretch>
        </p:blipFill>
        <p:spPr>
          <a:xfrm>
            <a:off x="2355850" y="76479"/>
            <a:ext cx="8940872" cy="6705042"/>
          </a:xfrm>
          <a:prstGeom prst="rect">
            <a:avLst/>
          </a:prstGeom>
        </p:spPr>
      </p:pic>
    </p:spTree>
    <p:extLst>
      <p:ext uri="{BB962C8B-B14F-4D97-AF65-F5344CB8AC3E}">
        <p14:creationId xmlns:p14="http://schemas.microsoft.com/office/powerpoint/2010/main" val="167209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6820-9930-4489-9944-28742E902531}"/>
              </a:ext>
            </a:extLst>
          </p:cNvPr>
          <p:cNvSpPr>
            <a:spLocks noGrp="1"/>
          </p:cNvSpPr>
          <p:nvPr>
            <p:ph type="title"/>
          </p:nvPr>
        </p:nvSpPr>
        <p:spPr/>
        <p:txBody>
          <a:bodyPr/>
          <a:lstStyle/>
          <a:p>
            <a:r>
              <a:rPr lang="en-US" dirty="0"/>
              <a:t>Updated ABCs of Selling</a:t>
            </a:r>
          </a:p>
        </p:txBody>
      </p:sp>
      <p:pic>
        <p:nvPicPr>
          <p:cNvPr id="5" name="Content Placeholder 4" descr="Cover of Daniel Pink's bool To Sell is Human">
            <a:extLst>
              <a:ext uri="{FF2B5EF4-FFF2-40B4-BE49-F238E27FC236}">
                <a16:creationId xmlns:a16="http://schemas.microsoft.com/office/drawing/2014/main" id="{2D4FEE77-7A4D-4F49-B16A-5014233D90D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749" r="30685"/>
          <a:stretch/>
        </p:blipFill>
        <p:spPr>
          <a:xfrm>
            <a:off x="8365433" y="1253331"/>
            <a:ext cx="3196425" cy="4351338"/>
          </a:xfrm>
        </p:spPr>
      </p:pic>
      <p:sp>
        <p:nvSpPr>
          <p:cNvPr id="6" name="TextBox 5">
            <a:extLst>
              <a:ext uri="{FF2B5EF4-FFF2-40B4-BE49-F238E27FC236}">
                <a16:creationId xmlns:a16="http://schemas.microsoft.com/office/drawing/2014/main" id="{DCDABE27-F617-4B44-8C1B-6B062396B524}"/>
              </a:ext>
            </a:extLst>
          </p:cNvPr>
          <p:cNvSpPr txBox="1"/>
          <p:nvPr/>
        </p:nvSpPr>
        <p:spPr>
          <a:xfrm>
            <a:off x="814527" y="1843950"/>
            <a:ext cx="3326130" cy="3170099"/>
          </a:xfrm>
          <a:prstGeom prst="rect">
            <a:avLst/>
          </a:prstGeom>
          <a:noFill/>
        </p:spPr>
        <p:txBody>
          <a:bodyPr wrap="square" rtlCol="0">
            <a:spAutoFit/>
          </a:bodyPr>
          <a:lstStyle/>
          <a:p>
            <a:r>
              <a:rPr lang="en-US" sz="4000" dirty="0">
                <a:solidFill>
                  <a:srgbClr val="007D89"/>
                </a:solidFill>
              </a:rPr>
              <a:t>Attunement</a:t>
            </a:r>
            <a:br>
              <a:rPr lang="en-US" sz="4000" dirty="0"/>
            </a:br>
            <a:br>
              <a:rPr lang="en-US" sz="4000" dirty="0"/>
            </a:br>
            <a:r>
              <a:rPr lang="en-US" sz="4000" dirty="0">
                <a:solidFill>
                  <a:srgbClr val="007D89"/>
                </a:solidFill>
              </a:rPr>
              <a:t>Buoyancy</a:t>
            </a:r>
            <a:br>
              <a:rPr lang="en-US" sz="4000" dirty="0"/>
            </a:br>
            <a:br>
              <a:rPr lang="en-US" sz="4000" dirty="0"/>
            </a:br>
            <a:r>
              <a:rPr lang="en-US" sz="4000" dirty="0">
                <a:solidFill>
                  <a:srgbClr val="007D89"/>
                </a:solidFill>
              </a:rPr>
              <a:t>Clarity</a:t>
            </a:r>
          </a:p>
        </p:txBody>
      </p:sp>
      <p:sp>
        <p:nvSpPr>
          <p:cNvPr id="3" name="TextBox 2">
            <a:extLst>
              <a:ext uri="{FF2B5EF4-FFF2-40B4-BE49-F238E27FC236}">
                <a16:creationId xmlns:a16="http://schemas.microsoft.com/office/drawing/2014/main" id="{BEA9B7B9-CA68-6292-ED7B-2A9D87E95BA6}"/>
              </a:ext>
            </a:extLst>
          </p:cNvPr>
          <p:cNvSpPr txBox="1"/>
          <p:nvPr/>
        </p:nvSpPr>
        <p:spPr>
          <a:xfrm>
            <a:off x="3826568" y="2091500"/>
            <a:ext cx="4281926" cy="3416320"/>
          </a:xfrm>
          <a:prstGeom prst="rect">
            <a:avLst/>
          </a:prstGeom>
          <a:noFill/>
        </p:spPr>
        <p:txBody>
          <a:bodyPr wrap="square" rtlCol="0">
            <a:spAutoFit/>
          </a:bodyPr>
          <a:lstStyle/>
          <a:p>
            <a:r>
              <a:rPr lang="en-US" sz="2400" dirty="0">
                <a:solidFill>
                  <a:srgbClr val="124193"/>
                </a:solidFill>
              </a:rPr>
              <a:t>Focus on the employer’s needs</a:t>
            </a:r>
            <a:br>
              <a:rPr lang="en-US" sz="2400" dirty="0">
                <a:solidFill>
                  <a:srgbClr val="124193"/>
                </a:solidFill>
              </a:rPr>
            </a:br>
            <a:br>
              <a:rPr lang="en-US" sz="2400" dirty="0">
                <a:solidFill>
                  <a:srgbClr val="124193"/>
                </a:solidFill>
              </a:rPr>
            </a:br>
            <a:br>
              <a:rPr lang="en-US" sz="2400" dirty="0">
                <a:solidFill>
                  <a:srgbClr val="124193"/>
                </a:solidFill>
              </a:rPr>
            </a:br>
            <a:r>
              <a:rPr lang="en-US" sz="2400" dirty="0">
                <a:solidFill>
                  <a:srgbClr val="124193"/>
                </a:solidFill>
              </a:rPr>
              <a:t>Positive resilience</a:t>
            </a:r>
            <a:br>
              <a:rPr lang="en-US" sz="2400" dirty="0">
                <a:solidFill>
                  <a:srgbClr val="124193"/>
                </a:solidFill>
              </a:rPr>
            </a:br>
            <a:br>
              <a:rPr lang="en-US" sz="2400" dirty="0">
                <a:solidFill>
                  <a:srgbClr val="124193"/>
                </a:solidFill>
              </a:rPr>
            </a:br>
            <a:br>
              <a:rPr lang="en-US" sz="2400" dirty="0">
                <a:solidFill>
                  <a:srgbClr val="124193"/>
                </a:solidFill>
              </a:rPr>
            </a:br>
            <a:r>
              <a:rPr lang="en-US" sz="2400" dirty="0">
                <a:solidFill>
                  <a:srgbClr val="124193"/>
                </a:solidFill>
              </a:rPr>
              <a:t>Commitment to finding, understanding &amp; curating problems</a:t>
            </a:r>
          </a:p>
        </p:txBody>
      </p:sp>
    </p:spTree>
    <p:extLst>
      <p:ext uri="{BB962C8B-B14F-4D97-AF65-F5344CB8AC3E}">
        <p14:creationId xmlns:p14="http://schemas.microsoft.com/office/powerpoint/2010/main" val="55667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 about the 3 P's of Optimism...Personlize, Pervasive and Permanent">
            <a:extLst>
              <a:ext uri="{FF2B5EF4-FFF2-40B4-BE49-F238E27FC236}">
                <a16:creationId xmlns:a16="http://schemas.microsoft.com/office/drawing/2014/main" id="{EBA49377-A0EA-E8E5-2328-CCF32E52F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1" t="2265" r="4297" b="8944"/>
          <a:stretch/>
        </p:blipFill>
        <p:spPr bwMode="auto">
          <a:xfrm>
            <a:off x="1563705" y="509587"/>
            <a:ext cx="9886161" cy="5495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436B9BB-A0A0-94A3-5E3C-43B12CF976C9}"/>
              </a:ext>
            </a:extLst>
          </p:cNvPr>
          <p:cNvSpPr txBox="1">
            <a:spLocks noGrp="1"/>
          </p:cNvSpPr>
          <p:nvPr>
            <p:ph type="title" idx="4294967295"/>
          </p:nvPr>
        </p:nvSpPr>
        <p:spPr>
          <a:xfrm>
            <a:off x="171450" y="6071414"/>
            <a:ext cx="675377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chemeClr val="tx1"/>
                </a:solidFill>
                <a:effectLst/>
                <a:uLnTx/>
                <a:uFillTx/>
                <a:latin typeface="+mn-lt"/>
                <a:ea typeface="+mn-ea"/>
                <a:cs typeface="+mn-cs"/>
              </a:rPr>
              <a:t>https://happyspree.app/feel-happier-now-how-the-3-ps-of-learned-optimism-can-increase-happiness/</a:t>
            </a:r>
          </a:p>
        </p:txBody>
      </p:sp>
    </p:spTree>
    <p:extLst>
      <p:ext uri="{BB962C8B-B14F-4D97-AF65-F5344CB8AC3E}">
        <p14:creationId xmlns:p14="http://schemas.microsoft.com/office/powerpoint/2010/main" val="391623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2677-EEEB-2C3C-5B44-90DD755BE8F8}"/>
              </a:ext>
            </a:extLst>
          </p:cNvPr>
          <p:cNvSpPr>
            <a:spLocks noGrp="1"/>
          </p:cNvSpPr>
          <p:nvPr>
            <p:ph type="title"/>
          </p:nvPr>
        </p:nvSpPr>
        <p:spPr/>
        <p:txBody>
          <a:bodyPr/>
          <a:lstStyle/>
          <a:p>
            <a:r>
              <a:rPr lang="en-US" dirty="0"/>
              <a:t>So reminder what we’re “selling”	</a:t>
            </a:r>
          </a:p>
        </p:txBody>
      </p:sp>
      <p:sp>
        <p:nvSpPr>
          <p:cNvPr id="3" name="Content Placeholder 2">
            <a:extLst>
              <a:ext uri="{FF2B5EF4-FFF2-40B4-BE49-F238E27FC236}">
                <a16:creationId xmlns:a16="http://schemas.microsoft.com/office/drawing/2014/main" id="{2092DF77-65D1-A262-0E48-5FDE8FB3A68A}"/>
              </a:ext>
            </a:extLst>
          </p:cNvPr>
          <p:cNvSpPr>
            <a:spLocks noGrp="1"/>
          </p:cNvSpPr>
          <p:nvPr>
            <p:ph idx="1"/>
          </p:nvPr>
        </p:nvSpPr>
        <p:spPr>
          <a:xfrm>
            <a:off x="876300" y="1844675"/>
            <a:ext cx="6905625" cy="4351338"/>
          </a:xfrm>
        </p:spPr>
        <p:txBody>
          <a:bodyPr>
            <a:normAutofit fontScale="92500"/>
          </a:bodyPr>
          <a:lstStyle/>
          <a:p>
            <a:r>
              <a:rPr lang="en-US" dirty="0"/>
              <a:t>Employment Solutions</a:t>
            </a:r>
            <a:br>
              <a:rPr lang="en-US" dirty="0"/>
            </a:br>
            <a:endParaRPr lang="en-US" dirty="0"/>
          </a:p>
          <a:p>
            <a:r>
              <a:rPr lang="en-US" dirty="0"/>
              <a:t>Onboarding &amp; Ongoing Support</a:t>
            </a:r>
            <a:br>
              <a:rPr lang="en-US" dirty="0"/>
            </a:br>
            <a:endParaRPr lang="en-US" dirty="0"/>
          </a:p>
          <a:p>
            <a:r>
              <a:rPr lang="en-US" dirty="0"/>
              <a:t>Technical Assistance</a:t>
            </a:r>
            <a:br>
              <a:rPr lang="en-US" dirty="0"/>
            </a:br>
            <a:endParaRPr lang="en-US" dirty="0"/>
          </a:p>
          <a:p>
            <a:r>
              <a:rPr lang="en-US" dirty="0"/>
              <a:t>Education</a:t>
            </a:r>
            <a:br>
              <a:rPr lang="en-US" dirty="0"/>
            </a:br>
            <a:endParaRPr lang="en-US" dirty="0"/>
          </a:p>
          <a:p>
            <a:r>
              <a:rPr lang="en-US" dirty="0"/>
              <a:t>Intro to new community (“new customers”)</a:t>
            </a:r>
            <a:br>
              <a:rPr lang="en-US" dirty="0"/>
            </a:br>
            <a:endParaRPr lang="en-US" dirty="0"/>
          </a:p>
          <a:p>
            <a:endParaRPr lang="en-US" dirty="0"/>
          </a:p>
        </p:txBody>
      </p:sp>
      <p:pic>
        <p:nvPicPr>
          <p:cNvPr id="5" name="Picture 4" descr="A red sign with white text">
            <a:extLst>
              <a:ext uri="{FF2B5EF4-FFF2-40B4-BE49-F238E27FC236}">
                <a16:creationId xmlns:a16="http://schemas.microsoft.com/office/drawing/2014/main" id="{C83BC073-A8EB-2D3E-151F-48922D0AEEE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42183"/>
          <a:stretch/>
        </p:blipFill>
        <p:spPr>
          <a:xfrm>
            <a:off x="7644393" y="2143603"/>
            <a:ext cx="3819525" cy="2576369"/>
          </a:xfrm>
          <a:prstGeom prst="rect">
            <a:avLst/>
          </a:prstGeom>
        </p:spPr>
      </p:pic>
    </p:spTree>
    <p:extLst>
      <p:ext uri="{BB962C8B-B14F-4D97-AF65-F5344CB8AC3E}">
        <p14:creationId xmlns:p14="http://schemas.microsoft.com/office/powerpoint/2010/main" val="1283868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b7c7013b-3da9-4f36-9f71-0c0c9667e276"/>
</p:tagLst>
</file>

<file path=ppt/theme/theme1.xml><?xml version="1.0" encoding="utf-8"?>
<a:theme xmlns:a="http://schemas.openxmlformats.org/drawingml/2006/main" name="Office Theme">
  <a:themeElements>
    <a:clrScheme name="SEEC">
      <a:dk1>
        <a:sysClr val="windowText" lastClr="000000"/>
      </a:dk1>
      <a:lt1>
        <a:sysClr val="window" lastClr="FFFFFF"/>
      </a:lt1>
      <a:dk2>
        <a:srgbClr val="363D46"/>
      </a:dk2>
      <a:lt2>
        <a:srgbClr val="EBEBEB"/>
      </a:lt2>
      <a:accent1>
        <a:srgbClr val="007D89"/>
      </a:accent1>
      <a:accent2>
        <a:srgbClr val="124193"/>
      </a:accent2>
      <a:accent3>
        <a:srgbClr val="96CD4B"/>
      </a:accent3>
      <a:accent4>
        <a:srgbClr val="61C7DD"/>
      </a:accent4>
      <a:accent5>
        <a:srgbClr val="2495CF"/>
      </a:accent5>
      <a:accent6>
        <a:srgbClr val="5A74D1"/>
      </a:accent6>
      <a:hlink>
        <a:srgbClr val="72CEBB"/>
      </a:hlink>
      <a:folHlink>
        <a:srgbClr val="98E6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EC Branded PPT Template" id="{BE82BA48-59F8-4DC1-A54C-A3BCD29358CF}" vid="{CC193790-8968-4EA8-AFC6-13F952CE0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2511544-38af-49c2-8996-37c0f6a636fd">
      <UserInfo>
        <DisplayName>Edwin Chan</DisplayName>
        <AccountId>6</AccountId>
        <AccountType/>
      </UserInfo>
      <UserInfo>
        <DisplayName>Katy Barrett</DisplayName>
        <AccountId>116</AccountId>
        <AccountType/>
      </UserInfo>
    </SharedWithUsers>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AE81DD8B4A334F87C64841A1DF08AD" ma:contentTypeVersion="2" ma:contentTypeDescription="Create a new document." ma:contentTypeScope="" ma:versionID="b79fab6ae58f34917b2bbd1bb2476054">
  <xsd:schema xmlns:xsd="http://www.w3.org/2001/XMLSchema" xmlns:xs="http://www.w3.org/2001/XMLSchema" xmlns:p="http://schemas.microsoft.com/office/2006/metadata/properties" xmlns:ns1="http://schemas.microsoft.com/sharepoint/v3" xmlns:ns2="62511544-38af-49c2-8996-37c0f6a636fd" targetNamespace="http://schemas.microsoft.com/office/2006/metadata/properties" ma:root="true" ma:fieldsID="ae98c3180133931dce84fabadd3aec07" ns1:_="" ns2:_="">
    <xsd:import namespace="http://schemas.microsoft.com/sharepoint/v3"/>
    <xsd:import namespace="62511544-38af-49c2-8996-37c0f6a636f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511544-38af-49c2-8996-37c0f6a63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9A6698-C781-4B0A-9FAF-9A93C61B88B0}">
  <ds:schemaRefs>
    <ds:schemaRef ds:uri="http://schemas.microsoft.com/sharepoint/v3/contenttype/forms"/>
  </ds:schemaRefs>
</ds:datastoreItem>
</file>

<file path=customXml/itemProps2.xml><?xml version="1.0" encoding="utf-8"?>
<ds:datastoreItem xmlns:ds="http://schemas.openxmlformats.org/officeDocument/2006/customXml" ds:itemID="{0F74123A-C980-4701-9353-CB403E97315B}">
  <ds:schemaRefs>
    <ds:schemaRef ds:uri="http://purl.org/dc/elements/1.1/"/>
    <ds:schemaRef ds:uri="http://schemas.microsoft.com/office/2006/documentManagement/types"/>
    <ds:schemaRef ds:uri="http://purl.org/dc/terms/"/>
    <ds:schemaRef ds:uri="ec5796d8-db09-4322-a491-2ded85b20ad1"/>
    <ds:schemaRef ds:uri="http://schemas.openxmlformats.org/package/2006/metadata/core-properties"/>
    <ds:schemaRef ds:uri="cab6ef68-1e25-4a44-b750-8473a10f9ba6"/>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5FFAD5B-AB15-4096-9B8B-F558D7661113}"/>
</file>

<file path=docProps/app.xml><?xml version="1.0" encoding="utf-8"?>
<Properties xmlns="http://schemas.openxmlformats.org/officeDocument/2006/extended-properties" xmlns:vt="http://schemas.openxmlformats.org/officeDocument/2006/docPropsVTypes">
  <Template>SEEC Branded PPT Template</Template>
  <TotalTime>6866</TotalTime>
  <Words>2342</Words>
  <Application>Microsoft Office PowerPoint</Application>
  <PresentationFormat>Widescreen</PresentationFormat>
  <Paragraphs>259</Paragraphs>
  <Slides>34</Slides>
  <Notes>34</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BentonSans</vt:lpstr>
      <vt:lpstr>Calibri</vt:lpstr>
      <vt:lpstr>Roboto</vt:lpstr>
      <vt:lpstr>Symbol</vt:lpstr>
      <vt:lpstr>Office Theme</vt:lpstr>
      <vt:lpstr>Document</vt:lpstr>
      <vt:lpstr>Sample Title Page</vt:lpstr>
      <vt:lpstr>So how did you do…..</vt:lpstr>
      <vt:lpstr>Recap Connecting &amp; Consideration Fundamentals</vt:lpstr>
      <vt:lpstr>Major Phases of the Employer Engagement</vt:lpstr>
      <vt:lpstr>Overview-Conversion &amp; Continuation </vt:lpstr>
      <vt:lpstr>ABCs of Selling</vt:lpstr>
      <vt:lpstr>Updated ABCs of Selling</vt:lpstr>
      <vt:lpstr>https://happyspree.app/feel-happier-now-how-the-3-ps-of-learned-optimism-can-increase-happiness/</vt:lpstr>
      <vt:lpstr>So reminder what we’re “selling” </vt:lpstr>
      <vt:lpstr>Art of Negotiation</vt:lpstr>
      <vt:lpstr>Getting to Yes- Principled Negotiations</vt:lpstr>
      <vt:lpstr>Break out</vt:lpstr>
      <vt:lpstr>Mutual Interests in our field</vt:lpstr>
      <vt:lpstr>BATNA-best alternative to non-agreement</vt:lpstr>
      <vt:lpstr>Break</vt:lpstr>
      <vt:lpstr>Professional Proposals-Needs &amp; Benefit Analyses</vt:lpstr>
      <vt:lpstr>Take Objections or Barriers Head On</vt:lpstr>
      <vt:lpstr>Objection or Myth to Overcome-  #1 Performance</vt:lpstr>
      <vt:lpstr>Objection or Myth to Overcome-  #2 Attendance</vt:lpstr>
      <vt:lpstr>Objection or Myth to Overcome-  #3 Safety/Workmen’s Comp Issues</vt:lpstr>
      <vt:lpstr>Myths to Overcome- #4 Costly Accommodations</vt:lpstr>
      <vt:lpstr>Objection or Myth to Overcome- Other</vt:lpstr>
      <vt:lpstr>Conversion Recap</vt:lpstr>
      <vt:lpstr>Continuation-Deepening Relations </vt:lpstr>
      <vt:lpstr>Start by Recognizing Employers</vt:lpstr>
      <vt:lpstr>Agency Linked In Page</vt:lpstr>
      <vt:lpstr>Continuation- Business Advisory Councils </vt:lpstr>
      <vt:lpstr>Develop Your/Their Why for the group </vt:lpstr>
      <vt:lpstr>How does it operate</vt:lpstr>
      <vt:lpstr>Provider Collaboratives- possible solution to help bridge providers-employers</vt:lpstr>
      <vt:lpstr>PowerPoint Presentation</vt:lpstr>
      <vt:lpstr>PowerPoint Presentation</vt:lpstr>
      <vt:lpstr> Steve Blanks Director of Partnerships SEEC sblanks@seeconline.org https://www.linkedin.com/in/steve-blanks-5a16474/details/skills/?detailScreenTabIndex=0  </vt:lpstr>
      <vt:lpstr>Resource List around Myths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Page</dc:title>
  <dc:creator>Steve Blanks</dc:creator>
  <cp:lastModifiedBy>Steve Blanks</cp:lastModifiedBy>
  <cp:revision>161</cp:revision>
  <cp:lastPrinted>2024-08-15T12:21:31Z</cp:lastPrinted>
  <dcterms:created xsi:type="dcterms:W3CDTF">2023-03-20T17:07:41Z</dcterms:created>
  <dcterms:modified xsi:type="dcterms:W3CDTF">2024-08-20T22:17:56Z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0x010100DFAE81DD8B4A334F87C64841A1DF08AD</vt:lpwstr>
  </property>
  <property fmtid="{D5CDD505-2E9C-101B-9397-08002B2CF9AE}" pid="3" name="MediaServiceImageTags">
    <vt:lpwstr/>
  </property>
</Properties>
</file>