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1"/>
  </p:notesMasterIdLst>
  <p:sldIdLst>
    <p:sldId id="257" r:id="rId5"/>
    <p:sldId id="461" r:id="rId6"/>
    <p:sldId id="264" r:id="rId7"/>
    <p:sldId id="388" r:id="rId8"/>
    <p:sldId id="419" r:id="rId9"/>
    <p:sldId id="283" r:id="rId10"/>
    <p:sldId id="382" r:id="rId11"/>
    <p:sldId id="440" r:id="rId12"/>
    <p:sldId id="412" r:id="rId13"/>
    <p:sldId id="441" r:id="rId14"/>
    <p:sldId id="392" r:id="rId15"/>
    <p:sldId id="393" r:id="rId16"/>
    <p:sldId id="436" r:id="rId17"/>
    <p:sldId id="400" r:id="rId18"/>
    <p:sldId id="453" r:id="rId19"/>
    <p:sldId id="438" r:id="rId20"/>
    <p:sldId id="437" r:id="rId21"/>
    <p:sldId id="443" r:id="rId22"/>
    <p:sldId id="409" r:id="rId23"/>
    <p:sldId id="410" r:id="rId24"/>
    <p:sldId id="398" r:id="rId25"/>
    <p:sldId id="444" r:id="rId26"/>
    <p:sldId id="415" r:id="rId27"/>
    <p:sldId id="416" r:id="rId28"/>
    <p:sldId id="414" r:id="rId29"/>
    <p:sldId id="446" r:id="rId30"/>
    <p:sldId id="390" r:id="rId31"/>
    <p:sldId id="448" r:id="rId32"/>
    <p:sldId id="261" r:id="rId33"/>
    <p:sldId id="445" r:id="rId34"/>
    <p:sldId id="439" r:id="rId35"/>
    <p:sldId id="383" r:id="rId36"/>
    <p:sldId id="450" r:id="rId37"/>
    <p:sldId id="462" r:id="rId38"/>
    <p:sldId id="389" r:id="rId39"/>
    <p:sldId id="376" r:id="rId4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D89"/>
    <a:srgbClr val="124193"/>
    <a:srgbClr val="9BBAF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98" autoAdjust="0"/>
    <p:restoredTop sz="86497" autoAdjust="0"/>
  </p:normalViewPr>
  <p:slideViewPr>
    <p:cSldViewPr snapToGrid="0">
      <p:cViewPr varScale="1">
        <p:scale>
          <a:sx n="61" d="100"/>
          <a:sy n="61" d="100"/>
        </p:scale>
        <p:origin x="75" y="89"/>
      </p:cViewPr>
      <p:guideLst/>
    </p:cSldViewPr>
  </p:slideViewPr>
  <p:outlineViewPr>
    <p:cViewPr>
      <p:scale>
        <a:sx n="33" d="100"/>
        <a:sy n="33" d="100"/>
      </p:scale>
      <p:origin x="0" y="-1756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ve Blanks" userId="a9d7118d-c227-44e4-90dd-2ac638b0b715" providerId="ADAL" clId="{53988E57-9780-4F17-83E6-A2C872370F71}"/>
    <pc:docChg chg="mod modSld">
      <pc:chgData name="Steve Blanks" userId="a9d7118d-c227-44e4-90dd-2ac638b0b715" providerId="ADAL" clId="{53988E57-9780-4F17-83E6-A2C872370F71}" dt="2024-06-24T19:27:38.362" v="31"/>
      <pc:docMkLst>
        <pc:docMk/>
      </pc:docMkLst>
      <pc:sldChg chg="modNotesTx">
        <pc:chgData name="Steve Blanks" userId="a9d7118d-c227-44e4-90dd-2ac638b0b715" providerId="ADAL" clId="{53988E57-9780-4F17-83E6-A2C872370F71}" dt="2024-06-24T19:25:18.158" v="26" actId="20577"/>
        <pc:sldMkLst>
          <pc:docMk/>
          <pc:sldMk cId="2484226866" sldId="261"/>
        </pc:sldMkLst>
      </pc:sldChg>
      <pc:sldChg chg="modNotesTx">
        <pc:chgData name="Steve Blanks" userId="a9d7118d-c227-44e4-90dd-2ac638b0b715" providerId="ADAL" clId="{53988E57-9780-4F17-83E6-A2C872370F71}" dt="2024-06-24T19:22:42.279" v="0" actId="20577"/>
        <pc:sldMkLst>
          <pc:docMk/>
          <pc:sldMk cId="2246490313" sldId="264"/>
        </pc:sldMkLst>
      </pc:sldChg>
      <pc:sldChg chg="modNotesTx">
        <pc:chgData name="Steve Blanks" userId="a9d7118d-c227-44e4-90dd-2ac638b0b715" providerId="ADAL" clId="{53988E57-9780-4F17-83E6-A2C872370F71}" dt="2024-06-24T19:22:58.518" v="3" actId="20577"/>
        <pc:sldMkLst>
          <pc:docMk/>
          <pc:sldMk cId="3375826704" sldId="283"/>
        </pc:sldMkLst>
      </pc:sldChg>
      <pc:sldChg chg="modNotesTx">
        <pc:chgData name="Steve Blanks" userId="a9d7118d-c227-44e4-90dd-2ac638b0b715" providerId="ADAL" clId="{53988E57-9780-4F17-83E6-A2C872370F71}" dt="2024-06-24T19:23:03.056" v="4" actId="20577"/>
        <pc:sldMkLst>
          <pc:docMk/>
          <pc:sldMk cId="3379122624" sldId="382"/>
        </pc:sldMkLst>
      </pc:sldChg>
      <pc:sldChg chg="modNotesTx">
        <pc:chgData name="Steve Blanks" userId="a9d7118d-c227-44e4-90dd-2ac638b0b715" providerId="ADAL" clId="{53988E57-9780-4F17-83E6-A2C872370F71}" dt="2024-06-24T19:25:35.188" v="29" actId="20577"/>
        <pc:sldMkLst>
          <pc:docMk/>
          <pc:sldMk cId="359090924" sldId="383"/>
        </pc:sldMkLst>
      </pc:sldChg>
      <pc:sldChg chg="modNotesTx">
        <pc:chgData name="Steve Blanks" userId="a9d7118d-c227-44e4-90dd-2ac638b0b715" providerId="ADAL" clId="{53988E57-9780-4F17-83E6-A2C872370F71}" dt="2024-06-24T19:22:48.159" v="1" actId="20577"/>
        <pc:sldMkLst>
          <pc:docMk/>
          <pc:sldMk cId="3629161842" sldId="388"/>
        </pc:sldMkLst>
      </pc:sldChg>
      <pc:sldChg chg="modNotesTx">
        <pc:chgData name="Steve Blanks" userId="a9d7118d-c227-44e4-90dd-2ac638b0b715" providerId="ADAL" clId="{53988E57-9780-4F17-83E6-A2C872370F71}" dt="2024-06-24T19:23:28.881" v="8" actId="20577"/>
        <pc:sldMkLst>
          <pc:docMk/>
          <pc:sldMk cId="2553488332" sldId="392"/>
        </pc:sldMkLst>
      </pc:sldChg>
      <pc:sldChg chg="modNotesTx">
        <pc:chgData name="Steve Blanks" userId="a9d7118d-c227-44e4-90dd-2ac638b0b715" providerId="ADAL" clId="{53988E57-9780-4F17-83E6-A2C872370F71}" dt="2024-06-24T19:23:41.381" v="9" actId="20577"/>
        <pc:sldMkLst>
          <pc:docMk/>
          <pc:sldMk cId="1400102015" sldId="393"/>
        </pc:sldMkLst>
      </pc:sldChg>
      <pc:sldChg chg="modNotesTx">
        <pc:chgData name="Steve Blanks" userId="a9d7118d-c227-44e4-90dd-2ac638b0b715" providerId="ADAL" clId="{53988E57-9780-4F17-83E6-A2C872370F71}" dt="2024-06-24T19:24:33.497" v="19" actId="20577"/>
        <pc:sldMkLst>
          <pc:docMk/>
          <pc:sldMk cId="4138892903" sldId="398"/>
        </pc:sldMkLst>
      </pc:sldChg>
      <pc:sldChg chg="modNotesTx">
        <pc:chgData name="Steve Blanks" userId="a9d7118d-c227-44e4-90dd-2ac638b0b715" providerId="ADAL" clId="{53988E57-9780-4F17-83E6-A2C872370F71}" dt="2024-06-24T19:23:55.316" v="11" actId="20577"/>
        <pc:sldMkLst>
          <pc:docMk/>
          <pc:sldMk cId="1042592771" sldId="400"/>
        </pc:sldMkLst>
      </pc:sldChg>
      <pc:sldChg chg="modNotesTx">
        <pc:chgData name="Steve Blanks" userId="a9d7118d-c227-44e4-90dd-2ac638b0b715" providerId="ADAL" clId="{53988E57-9780-4F17-83E6-A2C872370F71}" dt="2024-06-24T19:24:22.069" v="17" actId="20577"/>
        <pc:sldMkLst>
          <pc:docMk/>
          <pc:sldMk cId="3713549167" sldId="409"/>
        </pc:sldMkLst>
      </pc:sldChg>
      <pc:sldChg chg="modNotesTx">
        <pc:chgData name="Steve Blanks" userId="a9d7118d-c227-44e4-90dd-2ac638b0b715" providerId="ADAL" clId="{53988E57-9780-4F17-83E6-A2C872370F71}" dt="2024-06-24T19:24:27.569" v="18" actId="20577"/>
        <pc:sldMkLst>
          <pc:docMk/>
          <pc:sldMk cId="355026102" sldId="410"/>
        </pc:sldMkLst>
      </pc:sldChg>
      <pc:sldChg chg="modNotesTx">
        <pc:chgData name="Steve Blanks" userId="a9d7118d-c227-44e4-90dd-2ac638b0b715" providerId="ADAL" clId="{53988E57-9780-4F17-83E6-A2C872370F71}" dt="2024-06-24T19:23:16.018" v="6" actId="20577"/>
        <pc:sldMkLst>
          <pc:docMk/>
          <pc:sldMk cId="251049269" sldId="412"/>
        </pc:sldMkLst>
      </pc:sldChg>
      <pc:sldChg chg="modNotesTx">
        <pc:chgData name="Steve Blanks" userId="a9d7118d-c227-44e4-90dd-2ac638b0b715" providerId="ADAL" clId="{53988E57-9780-4F17-83E6-A2C872370F71}" dt="2024-06-24T19:24:59.232" v="23" actId="20577"/>
        <pc:sldMkLst>
          <pc:docMk/>
          <pc:sldMk cId="1218520057" sldId="414"/>
        </pc:sldMkLst>
      </pc:sldChg>
      <pc:sldChg chg="modNotesTx">
        <pc:chgData name="Steve Blanks" userId="a9d7118d-c227-44e4-90dd-2ac638b0b715" providerId="ADAL" clId="{53988E57-9780-4F17-83E6-A2C872370F71}" dt="2024-06-24T19:24:48.520" v="21" actId="20577"/>
        <pc:sldMkLst>
          <pc:docMk/>
          <pc:sldMk cId="897910227" sldId="415"/>
        </pc:sldMkLst>
      </pc:sldChg>
      <pc:sldChg chg="modNotesTx">
        <pc:chgData name="Steve Blanks" userId="a9d7118d-c227-44e4-90dd-2ac638b0b715" providerId="ADAL" clId="{53988E57-9780-4F17-83E6-A2C872370F71}" dt="2024-06-24T19:24:53.916" v="22" actId="20577"/>
        <pc:sldMkLst>
          <pc:docMk/>
          <pc:sldMk cId="51127959" sldId="416"/>
        </pc:sldMkLst>
      </pc:sldChg>
      <pc:sldChg chg="modNotesTx">
        <pc:chgData name="Steve Blanks" userId="a9d7118d-c227-44e4-90dd-2ac638b0b715" providerId="ADAL" clId="{53988E57-9780-4F17-83E6-A2C872370F71}" dt="2024-06-24T19:22:53.192" v="2" actId="20577"/>
        <pc:sldMkLst>
          <pc:docMk/>
          <pc:sldMk cId="2404361292" sldId="419"/>
        </pc:sldMkLst>
      </pc:sldChg>
      <pc:sldChg chg="modNotesTx">
        <pc:chgData name="Steve Blanks" userId="a9d7118d-c227-44e4-90dd-2ac638b0b715" providerId="ADAL" clId="{53988E57-9780-4F17-83E6-A2C872370F71}" dt="2024-06-24T19:23:50.224" v="10" actId="20577"/>
        <pc:sldMkLst>
          <pc:docMk/>
          <pc:sldMk cId="2999840830" sldId="436"/>
        </pc:sldMkLst>
      </pc:sldChg>
      <pc:sldChg chg="modNotesTx">
        <pc:chgData name="Steve Blanks" userId="a9d7118d-c227-44e4-90dd-2ac638b0b715" providerId="ADAL" clId="{53988E57-9780-4F17-83E6-A2C872370F71}" dt="2024-06-24T19:24:10.135" v="15" actId="20577"/>
        <pc:sldMkLst>
          <pc:docMk/>
          <pc:sldMk cId="1824056824" sldId="437"/>
        </pc:sldMkLst>
      </pc:sldChg>
      <pc:sldChg chg="modNotesTx">
        <pc:chgData name="Steve Blanks" userId="a9d7118d-c227-44e4-90dd-2ac638b0b715" providerId="ADAL" clId="{53988E57-9780-4F17-83E6-A2C872370F71}" dt="2024-06-24T19:24:05.606" v="13" actId="20577"/>
        <pc:sldMkLst>
          <pc:docMk/>
          <pc:sldMk cId="2835549091" sldId="438"/>
        </pc:sldMkLst>
      </pc:sldChg>
      <pc:sldChg chg="modNotesTx">
        <pc:chgData name="Steve Blanks" userId="a9d7118d-c227-44e4-90dd-2ac638b0b715" providerId="ADAL" clId="{53988E57-9780-4F17-83E6-A2C872370F71}" dt="2024-06-24T19:25:29.603" v="28" actId="20577"/>
        <pc:sldMkLst>
          <pc:docMk/>
          <pc:sldMk cId="2281257061" sldId="439"/>
        </pc:sldMkLst>
      </pc:sldChg>
      <pc:sldChg chg="modNotesTx">
        <pc:chgData name="Steve Blanks" userId="a9d7118d-c227-44e4-90dd-2ac638b0b715" providerId="ADAL" clId="{53988E57-9780-4F17-83E6-A2C872370F71}" dt="2024-06-24T19:23:10.235" v="5" actId="20577"/>
        <pc:sldMkLst>
          <pc:docMk/>
          <pc:sldMk cId="220672726" sldId="440"/>
        </pc:sldMkLst>
      </pc:sldChg>
      <pc:sldChg chg="modNotesTx">
        <pc:chgData name="Steve Blanks" userId="a9d7118d-c227-44e4-90dd-2ac638b0b715" providerId="ADAL" clId="{53988E57-9780-4F17-83E6-A2C872370F71}" dt="2024-06-24T19:23:23.183" v="7" actId="20577"/>
        <pc:sldMkLst>
          <pc:docMk/>
          <pc:sldMk cId="3289790778" sldId="441"/>
        </pc:sldMkLst>
      </pc:sldChg>
      <pc:sldChg chg="modNotesTx">
        <pc:chgData name="Steve Blanks" userId="a9d7118d-c227-44e4-90dd-2ac638b0b715" providerId="ADAL" clId="{53988E57-9780-4F17-83E6-A2C872370F71}" dt="2024-06-24T19:24:15.935" v="16" actId="20577"/>
        <pc:sldMkLst>
          <pc:docMk/>
          <pc:sldMk cId="409302108" sldId="443"/>
        </pc:sldMkLst>
      </pc:sldChg>
      <pc:sldChg chg="modNotesTx">
        <pc:chgData name="Steve Blanks" userId="a9d7118d-c227-44e4-90dd-2ac638b0b715" providerId="ADAL" clId="{53988E57-9780-4F17-83E6-A2C872370F71}" dt="2024-06-24T19:24:38.672" v="20" actId="20577"/>
        <pc:sldMkLst>
          <pc:docMk/>
          <pc:sldMk cId="136024586" sldId="444"/>
        </pc:sldMkLst>
      </pc:sldChg>
      <pc:sldChg chg="modNotesTx">
        <pc:chgData name="Steve Blanks" userId="a9d7118d-c227-44e4-90dd-2ac638b0b715" providerId="ADAL" clId="{53988E57-9780-4F17-83E6-A2C872370F71}" dt="2024-06-24T19:25:23.784" v="27" actId="20577"/>
        <pc:sldMkLst>
          <pc:docMk/>
          <pc:sldMk cId="148760650" sldId="445"/>
        </pc:sldMkLst>
      </pc:sldChg>
      <pc:sldChg chg="modNotesTx">
        <pc:chgData name="Steve Blanks" userId="a9d7118d-c227-44e4-90dd-2ac638b0b715" providerId="ADAL" clId="{53988E57-9780-4F17-83E6-A2C872370F71}" dt="2024-06-24T19:25:04.247" v="24" actId="20577"/>
        <pc:sldMkLst>
          <pc:docMk/>
          <pc:sldMk cId="1695865483" sldId="446"/>
        </pc:sldMkLst>
      </pc:sldChg>
      <pc:sldChg chg="modNotesTx">
        <pc:chgData name="Steve Blanks" userId="a9d7118d-c227-44e4-90dd-2ac638b0b715" providerId="ADAL" clId="{53988E57-9780-4F17-83E6-A2C872370F71}" dt="2024-06-24T19:25:13.342" v="25" actId="20577"/>
        <pc:sldMkLst>
          <pc:docMk/>
          <pc:sldMk cId="1628320825" sldId="448"/>
        </pc:sldMkLst>
      </pc:sldChg>
      <pc:sldChg chg="modNotesTx">
        <pc:chgData name="Steve Blanks" userId="a9d7118d-c227-44e4-90dd-2ac638b0b715" providerId="ADAL" clId="{53988E57-9780-4F17-83E6-A2C872370F71}" dt="2024-06-24T19:24:00.631" v="12" actId="20577"/>
        <pc:sldMkLst>
          <pc:docMk/>
          <pc:sldMk cId="3912504603" sldId="453"/>
        </pc:sldMkLst>
      </pc:sldChg>
    </pc:docChg>
  </pc:docChgLst>
  <pc:docChgLst>
    <pc:chgData name="Steve Blanks" userId="a9d7118d-c227-44e4-90dd-2ac638b0b715" providerId="ADAL" clId="{FF614AC0-77DB-422C-B4A6-6DAE7232FCEE}"/>
    <pc:docChg chg="custSel addSld delSld modSld">
      <pc:chgData name="Steve Blanks" userId="a9d7118d-c227-44e4-90dd-2ac638b0b715" providerId="ADAL" clId="{FF614AC0-77DB-422C-B4A6-6DAE7232FCEE}" dt="2024-06-24T19:15:34.159" v="97" actId="20577"/>
      <pc:docMkLst>
        <pc:docMk/>
      </pc:docMkLst>
      <pc:sldChg chg="modSp">
        <pc:chgData name="Steve Blanks" userId="a9d7118d-c227-44e4-90dd-2ac638b0b715" providerId="ADAL" clId="{FF614AC0-77DB-422C-B4A6-6DAE7232FCEE}" dt="2024-06-24T19:15:34.159" v="97" actId="20577"/>
        <pc:sldMkLst>
          <pc:docMk/>
          <pc:sldMk cId="2201874053" sldId="376"/>
        </pc:sldMkLst>
        <pc:spChg chg="mod">
          <ac:chgData name="Steve Blanks" userId="a9d7118d-c227-44e4-90dd-2ac638b0b715" providerId="ADAL" clId="{FF614AC0-77DB-422C-B4A6-6DAE7232FCEE}" dt="2024-06-24T19:15:34.159" v="97" actId="20577"/>
          <ac:spMkLst>
            <pc:docMk/>
            <pc:sldMk cId="2201874053" sldId="376"/>
            <ac:spMk id="5" creationId="{831B6008-3360-F86D-852D-BA63A3347F5C}"/>
          </ac:spMkLst>
        </pc:spChg>
      </pc:sldChg>
      <pc:sldChg chg="del">
        <pc:chgData name="Steve Blanks" userId="a9d7118d-c227-44e4-90dd-2ac638b0b715" providerId="ADAL" clId="{FF614AC0-77DB-422C-B4A6-6DAE7232FCEE}" dt="2024-06-24T19:08:57.533" v="7" actId="2696"/>
        <pc:sldMkLst>
          <pc:docMk/>
          <pc:sldMk cId="1227740291" sldId="397"/>
        </pc:sldMkLst>
      </pc:sldChg>
      <pc:sldChg chg="del">
        <pc:chgData name="Steve Blanks" userId="a9d7118d-c227-44e4-90dd-2ac638b0b715" providerId="ADAL" clId="{FF614AC0-77DB-422C-B4A6-6DAE7232FCEE}" dt="2024-06-24T19:08:57.589" v="9" actId="2696"/>
        <pc:sldMkLst>
          <pc:docMk/>
          <pc:sldMk cId="1246370091" sldId="411"/>
        </pc:sldMkLst>
      </pc:sldChg>
      <pc:sldChg chg="del">
        <pc:chgData name="Steve Blanks" userId="a9d7118d-c227-44e4-90dd-2ac638b0b715" providerId="ADAL" clId="{FF614AC0-77DB-422C-B4A6-6DAE7232FCEE}" dt="2024-06-24T19:08:37.484" v="5" actId="2696"/>
        <pc:sldMkLst>
          <pc:docMk/>
          <pc:sldMk cId="1515766459" sldId="449"/>
        </pc:sldMkLst>
      </pc:sldChg>
      <pc:sldChg chg="del">
        <pc:chgData name="Steve Blanks" userId="a9d7118d-c227-44e4-90dd-2ac638b0b715" providerId="ADAL" clId="{FF614AC0-77DB-422C-B4A6-6DAE7232FCEE}" dt="2024-06-24T19:08:57.566" v="8" actId="2696"/>
        <pc:sldMkLst>
          <pc:docMk/>
          <pc:sldMk cId="2845661871" sldId="451"/>
        </pc:sldMkLst>
      </pc:sldChg>
      <pc:sldChg chg="del">
        <pc:chgData name="Steve Blanks" userId="a9d7118d-c227-44e4-90dd-2ac638b0b715" providerId="ADAL" clId="{FF614AC0-77DB-422C-B4A6-6DAE7232FCEE}" dt="2024-06-24T19:07:41.401" v="2" actId="2696"/>
        <pc:sldMkLst>
          <pc:docMk/>
          <pc:sldMk cId="1678651107" sldId="458"/>
        </pc:sldMkLst>
      </pc:sldChg>
      <pc:sldChg chg="del">
        <pc:chgData name="Steve Blanks" userId="a9d7118d-c227-44e4-90dd-2ac638b0b715" providerId="ADAL" clId="{FF614AC0-77DB-422C-B4A6-6DAE7232FCEE}" dt="2024-06-24T19:09:05.265" v="10" actId="2696"/>
        <pc:sldMkLst>
          <pc:docMk/>
          <pc:sldMk cId="3480257543" sldId="459"/>
        </pc:sldMkLst>
      </pc:sldChg>
      <pc:sldChg chg="del">
        <pc:chgData name="Steve Blanks" userId="a9d7118d-c227-44e4-90dd-2ac638b0b715" providerId="ADAL" clId="{FF614AC0-77DB-422C-B4A6-6DAE7232FCEE}" dt="2024-06-24T19:08:42.603" v="6" actId="2696"/>
        <pc:sldMkLst>
          <pc:docMk/>
          <pc:sldMk cId="189636373" sldId="460"/>
        </pc:sldMkLst>
      </pc:sldChg>
      <pc:sldChg chg="addSp modSp add">
        <pc:chgData name="Steve Blanks" userId="a9d7118d-c227-44e4-90dd-2ac638b0b715" providerId="ADAL" clId="{FF614AC0-77DB-422C-B4A6-6DAE7232FCEE}" dt="2024-06-24T19:07:50.781" v="4" actId="14100"/>
        <pc:sldMkLst>
          <pc:docMk/>
          <pc:sldMk cId="143832378" sldId="461"/>
        </pc:sldMkLst>
        <pc:picChg chg="add mod">
          <ac:chgData name="Steve Blanks" userId="a9d7118d-c227-44e4-90dd-2ac638b0b715" providerId="ADAL" clId="{FF614AC0-77DB-422C-B4A6-6DAE7232FCEE}" dt="2024-06-24T19:07:50.781" v="4" actId="14100"/>
          <ac:picMkLst>
            <pc:docMk/>
            <pc:sldMk cId="143832378" sldId="461"/>
            <ac:picMk id="4" creationId="{0DA17C35-FBC5-4182-9D78-D505AB41F14E}"/>
          </ac:picMkLst>
        </pc:picChg>
      </pc:sldChg>
      <pc:sldChg chg="addSp modSp add">
        <pc:chgData name="Steve Blanks" userId="a9d7118d-c227-44e4-90dd-2ac638b0b715" providerId="ADAL" clId="{FF614AC0-77DB-422C-B4A6-6DAE7232FCEE}" dt="2024-06-24T19:09:54.727" v="14" actId="1076"/>
        <pc:sldMkLst>
          <pc:docMk/>
          <pc:sldMk cId="1649184674" sldId="462"/>
        </pc:sldMkLst>
        <pc:picChg chg="add mod">
          <ac:chgData name="Steve Blanks" userId="a9d7118d-c227-44e4-90dd-2ac638b0b715" providerId="ADAL" clId="{FF614AC0-77DB-422C-B4A6-6DAE7232FCEE}" dt="2024-06-24T19:09:54.727" v="14" actId="1076"/>
          <ac:picMkLst>
            <pc:docMk/>
            <pc:sldMk cId="1649184674" sldId="462"/>
            <ac:picMk id="4" creationId="{2DF46BD6-915D-45BC-B3E6-B9F71D4403D8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A2D7F6-4A25-4674-9B79-67F87FD76BBB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93F57C8D-E00F-4824-A042-78C0590C4843}">
      <dgm:prSet phldrT="[Text]"/>
      <dgm:spPr/>
      <dgm:t>
        <a:bodyPr/>
        <a:lstStyle/>
        <a:p>
          <a:r>
            <a:rPr lang="en-US" dirty="0"/>
            <a:t>1.  Connection</a:t>
          </a:r>
        </a:p>
      </dgm:t>
    </dgm:pt>
    <dgm:pt modelId="{84BCAA2C-E818-4362-BFC9-6EAA231B766B}" type="parTrans" cxnId="{1F44F772-A81B-402C-A4B5-05E8DF16B818}">
      <dgm:prSet/>
      <dgm:spPr/>
      <dgm:t>
        <a:bodyPr/>
        <a:lstStyle/>
        <a:p>
          <a:endParaRPr lang="en-US"/>
        </a:p>
      </dgm:t>
    </dgm:pt>
    <dgm:pt modelId="{33F728D4-2606-436E-AF16-C1FD1F779A83}" type="sibTrans" cxnId="{1F44F772-A81B-402C-A4B5-05E8DF16B818}">
      <dgm:prSet/>
      <dgm:spPr/>
      <dgm:t>
        <a:bodyPr/>
        <a:lstStyle/>
        <a:p>
          <a:endParaRPr lang="en-US"/>
        </a:p>
      </dgm:t>
    </dgm:pt>
    <dgm:pt modelId="{6526301E-2973-4B8A-8AD5-21DE485DD673}">
      <dgm:prSet phldrT="[Text]"/>
      <dgm:spPr/>
      <dgm:t>
        <a:bodyPr/>
        <a:lstStyle/>
        <a:p>
          <a:r>
            <a:rPr lang="en-US" dirty="0"/>
            <a:t>2. Consideration</a:t>
          </a:r>
        </a:p>
      </dgm:t>
    </dgm:pt>
    <dgm:pt modelId="{BC482AE7-8BC8-4F7E-9FE5-D007FB16821C}" type="parTrans" cxnId="{3B8C6737-73EC-41CF-9683-ECE24DF192B6}">
      <dgm:prSet/>
      <dgm:spPr/>
      <dgm:t>
        <a:bodyPr/>
        <a:lstStyle/>
        <a:p>
          <a:endParaRPr lang="en-US"/>
        </a:p>
      </dgm:t>
    </dgm:pt>
    <dgm:pt modelId="{8BB5E9CB-7ECA-440A-8F28-30531A0A1534}" type="sibTrans" cxnId="{3B8C6737-73EC-41CF-9683-ECE24DF192B6}">
      <dgm:prSet/>
      <dgm:spPr/>
      <dgm:t>
        <a:bodyPr/>
        <a:lstStyle/>
        <a:p>
          <a:endParaRPr lang="en-US"/>
        </a:p>
      </dgm:t>
    </dgm:pt>
    <dgm:pt modelId="{FD2143F8-ABEB-4E57-92ED-87FC3D66B19B}">
      <dgm:prSet phldrT="[Text]"/>
      <dgm:spPr/>
      <dgm:t>
        <a:bodyPr/>
        <a:lstStyle/>
        <a:p>
          <a:r>
            <a:rPr lang="en-US" dirty="0"/>
            <a:t>3.   Conversion</a:t>
          </a:r>
        </a:p>
      </dgm:t>
    </dgm:pt>
    <dgm:pt modelId="{90CF23E7-A530-4FD1-9626-326DEEBC4E7B}" type="parTrans" cxnId="{8F49F778-A774-45E8-9B37-F0A346151664}">
      <dgm:prSet/>
      <dgm:spPr/>
      <dgm:t>
        <a:bodyPr/>
        <a:lstStyle/>
        <a:p>
          <a:endParaRPr lang="en-US"/>
        </a:p>
      </dgm:t>
    </dgm:pt>
    <dgm:pt modelId="{5E23A670-F59E-4062-B28C-6558EFBA8C75}" type="sibTrans" cxnId="{8F49F778-A774-45E8-9B37-F0A346151664}">
      <dgm:prSet/>
      <dgm:spPr/>
      <dgm:t>
        <a:bodyPr/>
        <a:lstStyle/>
        <a:p>
          <a:endParaRPr lang="en-US"/>
        </a:p>
      </dgm:t>
    </dgm:pt>
    <dgm:pt modelId="{4B3B0C31-6484-4CBC-8CE9-A126EC225AD3}">
      <dgm:prSet phldrT="[Text]"/>
      <dgm:spPr>
        <a:solidFill>
          <a:srgbClr val="124193"/>
        </a:solidFill>
      </dgm:spPr>
      <dgm:t>
        <a:bodyPr/>
        <a:lstStyle/>
        <a:p>
          <a:r>
            <a:rPr lang="en-US" dirty="0"/>
            <a:t>4. Continuation</a:t>
          </a:r>
        </a:p>
      </dgm:t>
    </dgm:pt>
    <dgm:pt modelId="{08E95E50-72D5-4333-B317-811C14B010F6}" type="parTrans" cxnId="{6EE26B39-CA44-490E-95AF-23804474C5C7}">
      <dgm:prSet/>
      <dgm:spPr/>
      <dgm:t>
        <a:bodyPr/>
        <a:lstStyle/>
        <a:p>
          <a:endParaRPr lang="en-US"/>
        </a:p>
      </dgm:t>
    </dgm:pt>
    <dgm:pt modelId="{7F96D6C5-AEF8-4241-95A1-C9EBD760D3ED}" type="sibTrans" cxnId="{6EE26B39-CA44-490E-95AF-23804474C5C7}">
      <dgm:prSet/>
      <dgm:spPr/>
      <dgm:t>
        <a:bodyPr/>
        <a:lstStyle/>
        <a:p>
          <a:endParaRPr lang="en-US"/>
        </a:p>
      </dgm:t>
    </dgm:pt>
    <dgm:pt modelId="{5965DDC2-6886-4A46-A63E-962D44A4C9B0}" type="pres">
      <dgm:prSet presAssocID="{D4A2D7F6-4A25-4674-9B79-67F87FD76BBB}" presName="CompostProcess" presStyleCnt="0">
        <dgm:presLayoutVars>
          <dgm:dir/>
          <dgm:resizeHandles val="exact"/>
        </dgm:presLayoutVars>
      </dgm:prSet>
      <dgm:spPr/>
    </dgm:pt>
    <dgm:pt modelId="{FE32C03A-45F1-487B-83ED-39787C5088A9}" type="pres">
      <dgm:prSet presAssocID="{D4A2D7F6-4A25-4674-9B79-67F87FD76BBB}" presName="arrow" presStyleLbl="bgShp" presStyleIdx="0" presStyleCnt="1" custScaleX="117647"/>
      <dgm:spPr/>
    </dgm:pt>
    <dgm:pt modelId="{060600A9-74BB-4CD7-98A6-DDE89A90A295}" type="pres">
      <dgm:prSet presAssocID="{D4A2D7F6-4A25-4674-9B79-67F87FD76BBB}" presName="linearProcess" presStyleCnt="0"/>
      <dgm:spPr/>
    </dgm:pt>
    <dgm:pt modelId="{4E333DF4-6DC7-4DF1-BCAA-FFBDB6F6FF8D}" type="pres">
      <dgm:prSet presAssocID="{93F57C8D-E00F-4824-A042-78C0590C4843}" presName="textNode" presStyleLbl="node1" presStyleIdx="0" presStyleCnt="4">
        <dgm:presLayoutVars>
          <dgm:bulletEnabled val="1"/>
        </dgm:presLayoutVars>
      </dgm:prSet>
      <dgm:spPr/>
    </dgm:pt>
    <dgm:pt modelId="{2542DECB-80A7-480C-94F8-84099E7DAF12}" type="pres">
      <dgm:prSet presAssocID="{33F728D4-2606-436E-AF16-C1FD1F779A83}" presName="sibTrans" presStyleCnt="0"/>
      <dgm:spPr/>
    </dgm:pt>
    <dgm:pt modelId="{12B18D74-78F2-45E4-9D0E-89048A04088B}" type="pres">
      <dgm:prSet presAssocID="{6526301E-2973-4B8A-8AD5-21DE485DD673}" presName="textNode" presStyleLbl="node1" presStyleIdx="1" presStyleCnt="4" custLinFactNeighborY="0">
        <dgm:presLayoutVars>
          <dgm:bulletEnabled val="1"/>
        </dgm:presLayoutVars>
      </dgm:prSet>
      <dgm:spPr/>
    </dgm:pt>
    <dgm:pt modelId="{766A11D4-FD8A-4747-B23A-EB0D997D05DD}" type="pres">
      <dgm:prSet presAssocID="{8BB5E9CB-7ECA-440A-8F28-30531A0A1534}" presName="sibTrans" presStyleCnt="0"/>
      <dgm:spPr/>
    </dgm:pt>
    <dgm:pt modelId="{7EA7E889-1B68-4B51-BB70-2F1015F9B211}" type="pres">
      <dgm:prSet presAssocID="{FD2143F8-ABEB-4E57-92ED-87FC3D66B19B}" presName="textNode" presStyleLbl="node1" presStyleIdx="2" presStyleCnt="4" custLinFactNeighborX="16290">
        <dgm:presLayoutVars>
          <dgm:bulletEnabled val="1"/>
        </dgm:presLayoutVars>
      </dgm:prSet>
      <dgm:spPr/>
    </dgm:pt>
    <dgm:pt modelId="{EBFA6C6F-E611-4EAF-97B4-EBE11AF6C00F}" type="pres">
      <dgm:prSet presAssocID="{5E23A670-F59E-4062-B28C-6558EFBA8C75}" presName="sibTrans" presStyleCnt="0"/>
      <dgm:spPr/>
    </dgm:pt>
    <dgm:pt modelId="{EC15E70F-EE22-4295-8AD8-DAA652B35701}" type="pres">
      <dgm:prSet presAssocID="{4B3B0C31-6484-4CBC-8CE9-A126EC225AD3}" presName="textNode" presStyleLbl="node1" presStyleIdx="3" presStyleCnt="4" custScaleX="99119">
        <dgm:presLayoutVars>
          <dgm:bulletEnabled val="1"/>
        </dgm:presLayoutVars>
      </dgm:prSet>
      <dgm:spPr/>
    </dgm:pt>
  </dgm:ptLst>
  <dgm:cxnLst>
    <dgm:cxn modelId="{3B8C6737-73EC-41CF-9683-ECE24DF192B6}" srcId="{D4A2D7F6-4A25-4674-9B79-67F87FD76BBB}" destId="{6526301E-2973-4B8A-8AD5-21DE485DD673}" srcOrd="1" destOrd="0" parTransId="{BC482AE7-8BC8-4F7E-9FE5-D007FB16821C}" sibTransId="{8BB5E9CB-7ECA-440A-8F28-30531A0A1534}"/>
    <dgm:cxn modelId="{6EE26B39-CA44-490E-95AF-23804474C5C7}" srcId="{D4A2D7F6-4A25-4674-9B79-67F87FD76BBB}" destId="{4B3B0C31-6484-4CBC-8CE9-A126EC225AD3}" srcOrd="3" destOrd="0" parTransId="{08E95E50-72D5-4333-B317-811C14B010F6}" sibTransId="{7F96D6C5-AEF8-4241-95A1-C9EBD760D3ED}"/>
    <dgm:cxn modelId="{7CC16441-73E0-4BF5-B1E3-267148E243B2}" type="presOf" srcId="{4B3B0C31-6484-4CBC-8CE9-A126EC225AD3}" destId="{EC15E70F-EE22-4295-8AD8-DAA652B35701}" srcOrd="0" destOrd="0" presId="urn:microsoft.com/office/officeart/2005/8/layout/hProcess9"/>
    <dgm:cxn modelId="{1F44F772-A81B-402C-A4B5-05E8DF16B818}" srcId="{D4A2D7F6-4A25-4674-9B79-67F87FD76BBB}" destId="{93F57C8D-E00F-4824-A042-78C0590C4843}" srcOrd="0" destOrd="0" parTransId="{84BCAA2C-E818-4362-BFC9-6EAA231B766B}" sibTransId="{33F728D4-2606-436E-AF16-C1FD1F779A83}"/>
    <dgm:cxn modelId="{8F49F778-A774-45E8-9B37-F0A346151664}" srcId="{D4A2D7F6-4A25-4674-9B79-67F87FD76BBB}" destId="{FD2143F8-ABEB-4E57-92ED-87FC3D66B19B}" srcOrd="2" destOrd="0" parTransId="{90CF23E7-A530-4FD1-9626-326DEEBC4E7B}" sibTransId="{5E23A670-F59E-4062-B28C-6558EFBA8C75}"/>
    <dgm:cxn modelId="{B0A0D78E-DB23-4439-9EDE-35644E6F53DE}" type="presOf" srcId="{93F57C8D-E00F-4824-A042-78C0590C4843}" destId="{4E333DF4-6DC7-4DF1-BCAA-FFBDB6F6FF8D}" srcOrd="0" destOrd="0" presId="urn:microsoft.com/office/officeart/2005/8/layout/hProcess9"/>
    <dgm:cxn modelId="{780C1392-0711-41FB-BDAC-748BA82C941C}" type="presOf" srcId="{FD2143F8-ABEB-4E57-92ED-87FC3D66B19B}" destId="{7EA7E889-1B68-4B51-BB70-2F1015F9B211}" srcOrd="0" destOrd="0" presId="urn:microsoft.com/office/officeart/2005/8/layout/hProcess9"/>
    <dgm:cxn modelId="{83E5DCE4-E018-4FB0-9287-ED690866C47D}" type="presOf" srcId="{6526301E-2973-4B8A-8AD5-21DE485DD673}" destId="{12B18D74-78F2-45E4-9D0E-89048A04088B}" srcOrd="0" destOrd="0" presId="urn:microsoft.com/office/officeart/2005/8/layout/hProcess9"/>
    <dgm:cxn modelId="{B1F829FF-9AF0-46A1-AF33-5C3512680A9A}" type="presOf" srcId="{D4A2D7F6-4A25-4674-9B79-67F87FD76BBB}" destId="{5965DDC2-6886-4A46-A63E-962D44A4C9B0}" srcOrd="0" destOrd="0" presId="urn:microsoft.com/office/officeart/2005/8/layout/hProcess9"/>
    <dgm:cxn modelId="{6418AA2F-F8F3-4B1D-8076-8D297BB85301}" type="presParOf" srcId="{5965DDC2-6886-4A46-A63E-962D44A4C9B0}" destId="{FE32C03A-45F1-487B-83ED-39787C5088A9}" srcOrd="0" destOrd="0" presId="urn:microsoft.com/office/officeart/2005/8/layout/hProcess9"/>
    <dgm:cxn modelId="{BB552788-8A37-4F96-932C-C8A8E20760A2}" type="presParOf" srcId="{5965DDC2-6886-4A46-A63E-962D44A4C9B0}" destId="{060600A9-74BB-4CD7-98A6-DDE89A90A295}" srcOrd="1" destOrd="0" presId="urn:microsoft.com/office/officeart/2005/8/layout/hProcess9"/>
    <dgm:cxn modelId="{920FA9D1-6243-4DBA-87DC-F6BBB94F7EE3}" type="presParOf" srcId="{060600A9-74BB-4CD7-98A6-DDE89A90A295}" destId="{4E333DF4-6DC7-4DF1-BCAA-FFBDB6F6FF8D}" srcOrd="0" destOrd="0" presId="urn:microsoft.com/office/officeart/2005/8/layout/hProcess9"/>
    <dgm:cxn modelId="{BB7D07C5-6535-470B-AB02-C602D57D15EA}" type="presParOf" srcId="{060600A9-74BB-4CD7-98A6-DDE89A90A295}" destId="{2542DECB-80A7-480C-94F8-84099E7DAF12}" srcOrd="1" destOrd="0" presId="urn:microsoft.com/office/officeart/2005/8/layout/hProcess9"/>
    <dgm:cxn modelId="{57B9077E-226C-437E-83ED-FEAA9067AAF1}" type="presParOf" srcId="{060600A9-74BB-4CD7-98A6-DDE89A90A295}" destId="{12B18D74-78F2-45E4-9D0E-89048A04088B}" srcOrd="2" destOrd="0" presId="urn:microsoft.com/office/officeart/2005/8/layout/hProcess9"/>
    <dgm:cxn modelId="{52922BF0-DEDB-47D3-B2F2-D13849F0AAB1}" type="presParOf" srcId="{060600A9-74BB-4CD7-98A6-DDE89A90A295}" destId="{766A11D4-FD8A-4747-B23A-EB0D997D05DD}" srcOrd="3" destOrd="0" presId="urn:microsoft.com/office/officeart/2005/8/layout/hProcess9"/>
    <dgm:cxn modelId="{67A74593-E15D-4027-B2B4-C4AB815FD2A4}" type="presParOf" srcId="{060600A9-74BB-4CD7-98A6-DDE89A90A295}" destId="{7EA7E889-1B68-4B51-BB70-2F1015F9B211}" srcOrd="4" destOrd="0" presId="urn:microsoft.com/office/officeart/2005/8/layout/hProcess9"/>
    <dgm:cxn modelId="{E95CED25-7102-4AFA-B44E-9D22233D3260}" type="presParOf" srcId="{060600A9-74BB-4CD7-98A6-DDE89A90A295}" destId="{EBFA6C6F-E611-4EAF-97B4-EBE11AF6C00F}" srcOrd="5" destOrd="0" presId="urn:microsoft.com/office/officeart/2005/8/layout/hProcess9"/>
    <dgm:cxn modelId="{A6FF2BFC-1B6F-4653-9EC7-20AE3768620D}" type="presParOf" srcId="{060600A9-74BB-4CD7-98A6-DDE89A90A295}" destId="{EC15E70F-EE22-4295-8AD8-DAA652B35701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CE2E593-778A-4C3D-A9D5-64B7C0C26793}" type="doc">
      <dgm:prSet loTypeId="urn:diagrams.loki3.com/TabbedArc+Icon" loCatId="relationship" qsTypeId="urn:microsoft.com/office/officeart/2005/8/quickstyle/simple1" qsCatId="simple" csTypeId="urn:microsoft.com/office/officeart/2005/8/colors/accent1_2" csCatId="accent1" phldr="1"/>
      <dgm:spPr/>
    </dgm:pt>
    <dgm:pt modelId="{9A4B6580-EEBE-4591-AB20-0CDF468FBEF7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/>
            <a:t>Job Seeker</a:t>
          </a:r>
        </a:p>
      </dgm:t>
    </dgm:pt>
    <dgm:pt modelId="{F6AA8755-B509-4F3C-AE9C-AEB552D75EBD}" type="parTrans" cxnId="{ADBF2186-694F-407A-AB0F-DFF73BCBCD17}">
      <dgm:prSet/>
      <dgm:spPr/>
      <dgm:t>
        <a:bodyPr/>
        <a:lstStyle/>
        <a:p>
          <a:endParaRPr lang="en-US"/>
        </a:p>
      </dgm:t>
    </dgm:pt>
    <dgm:pt modelId="{26F3F7E9-0330-4FDE-B80A-8E96AF29F094}" type="sibTrans" cxnId="{ADBF2186-694F-407A-AB0F-DFF73BCBCD17}">
      <dgm:prSet/>
      <dgm:spPr/>
      <dgm:t>
        <a:bodyPr/>
        <a:lstStyle/>
        <a:p>
          <a:endParaRPr lang="en-US"/>
        </a:p>
      </dgm:t>
    </dgm:pt>
    <dgm:pt modelId="{AA18972B-52F2-4CA8-A21F-C101682DEE40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/>
            <a:t>Workforce Professional</a:t>
          </a:r>
        </a:p>
      </dgm:t>
    </dgm:pt>
    <dgm:pt modelId="{34512479-750C-4EA5-9F53-8CB8F4E22FB2}" type="parTrans" cxnId="{326C5CE6-71A1-4872-9052-C589D13DDFEF}">
      <dgm:prSet/>
      <dgm:spPr/>
      <dgm:t>
        <a:bodyPr/>
        <a:lstStyle/>
        <a:p>
          <a:endParaRPr lang="en-US"/>
        </a:p>
      </dgm:t>
    </dgm:pt>
    <dgm:pt modelId="{5B5067AA-416C-4C1B-9A75-D199F5F37C18}" type="sibTrans" cxnId="{326C5CE6-71A1-4872-9052-C589D13DDFEF}">
      <dgm:prSet/>
      <dgm:spPr/>
      <dgm:t>
        <a:bodyPr/>
        <a:lstStyle/>
        <a:p>
          <a:endParaRPr lang="en-US"/>
        </a:p>
      </dgm:t>
    </dgm:pt>
    <dgm:pt modelId="{4C55F590-8661-44B1-A683-C0E8FA601B65}">
      <dgm:prSet phldrT="[Text]"/>
      <dgm:spPr>
        <a:solidFill>
          <a:srgbClr val="007D89"/>
        </a:solidFill>
      </dgm:spPr>
      <dgm:t>
        <a:bodyPr/>
        <a:lstStyle/>
        <a:p>
          <a:r>
            <a:rPr lang="en-US" dirty="0"/>
            <a:t>Business</a:t>
          </a:r>
        </a:p>
      </dgm:t>
    </dgm:pt>
    <dgm:pt modelId="{1A98FB82-E9FB-4454-BBC3-08E91550308E}" type="parTrans" cxnId="{B1FE389F-3BD6-4D78-8142-0176DA5F8549}">
      <dgm:prSet/>
      <dgm:spPr/>
      <dgm:t>
        <a:bodyPr/>
        <a:lstStyle/>
        <a:p>
          <a:endParaRPr lang="en-US"/>
        </a:p>
      </dgm:t>
    </dgm:pt>
    <dgm:pt modelId="{BAE1E37A-B533-4ADD-9A81-BF8E56CE854D}" type="sibTrans" cxnId="{B1FE389F-3BD6-4D78-8142-0176DA5F8549}">
      <dgm:prSet/>
      <dgm:spPr/>
      <dgm:t>
        <a:bodyPr/>
        <a:lstStyle/>
        <a:p>
          <a:endParaRPr lang="en-US"/>
        </a:p>
      </dgm:t>
    </dgm:pt>
    <dgm:pt modelId="{40227C3E-6562-429D-8C21-B54F5C9120B6}" type="pres">
      <dgm:prSet presAssocID="{5CE2E593-778A-4C3D-A9D5-64B7C0C26793}" presName="Name0" presStyleCnt="0">
        <dgm:presLayoutVars>
          <dgm:dir/>
          <dgm:resizeHandles val="exact"/>
        </dgm:presLayoutVars>
      </dgm:prSet>
      <dgm:spPr/>
    </dgm:pt>
    <dgm:pt modelId="{65EDFFBD-1F5A-4CD6-964F-B01A2F08E8FB}" type="pres">
      <dgm:prSet presAssocID="{9A4B6580-EEBE-4591-AB20-0CDF468FBEF7}" presName="twoplus" presStyleLbl="node1" presStyleIdx="0" presStyleCnt="3">
        <dgm:presLayoutVars>
          <dgm:bulletEnabled val="1"/>
        </dgm:presLayoutVars>
      </dgm:prSet>
      <dgm:spPr/>
    </dgm:pt>
    <dgm:pt modelId="{92480EFF-ACF2-4723-8AEE-D45F5882B36E}" type="pres">
      <dgm:prSet presAssocID="{AA18972B-52F2-4CA8-A21F-C101682DEE40}" presName="twoplus" presStyleLbl="node1" presStyleIdx="1" presStyleCnt="3">
        <dgm:presLayoutVars>
          <dgm:bulletEnabled val="1"/>
        </dgm:presLayoutVars>
      </dgm:prSet>
      <dgm:spPr/>
    </dgm:pt>
    <dgm:pt modelId="{5EA749F7-7F32-49FA-B30A-BE877069264F}" type="pres">
      <dgm:prSet presAssocID="{4C55F590-8661-44B1-A683-C0E8FA601B65}" presName="twoplus" presStyleLbl="node1" presStyleIdx="2" presStyleCnt="3">
        <dgm:presLayoutVars>
          <dgm:bulletEnabled val="1"/>
        </dgm:presLayoutVars>
      </dgm:prSet>
      <dgm:spPr/>
    </dgm:pt>
  </dgm:ptLst>
  <dgm:cxnLst>
    <dgm:cxn modelId="{612C3D44-11F2-46D2-A4CB-E0B8B6E2635B}" type="presOf" srcId="{5CE2E593-778A-4C3D-A9D5-64B7C0C26793}" destId="{40227C3E-6562-429D-8C21-B54F5C9120B6}" srcOrd="0" destOrd="0" presId="urn:diagrams.loki3.com/TabbedArc+Icon"/>
    <dgm:cxn modelId="{2CAF5D46-72DD-44CE-BE10-B3C3DB148537}" type="presOf" srcId="{4C55F590-8661-44B1-A683-C0E8FA601B65}" destId="{5EA749F7-7F32-49FA-B30A-BE877069264F}" srcOrd="0" destOrd="0" presId="urn:diagrams.loki3.com/TabbedArc+Icon"/>
    <dgm:cxn modelId="{B6118B47-85C3-4A22-BBF6-3CE894077FD2}" type="presOf" srcId="{AA18972B-52F2-4CA8-A21F-C101682DEE40}" destId="{92480EFF-ACF2-4723-8AEE-D45F5882B36E}" srcOrd="0" destOrd="0" presId="urn:diagrams.loki3.com/TabbedArc+Icon"/>
    <dgm:cxn modelId="{ADBF2186-694F-407A-AB0F-DFF73BCBCD17}" srcId="{5CE2E593-778A-4C3D-A9D5-64B7C0C26793}" destId="{9A4B6580-EEBE-4591-AB20-0CDF468FBEF7}" srcOrd="0" destOrd="0" parTransId="{F6AA8755-B509-4F3C-AE9C-AEB552D75EBD}" sibTransId="{26F3F7E9-0330-4FDE-B80A-8E96AF29F094}"/>
    <dgm:cxn modelId="{B1FE389F-3BD6-4D78-8142-0176DA5F8549}" srcId="{5CE2E593-778A-4C3D-A9D5-64B7C0C26793}" destId="{4C55F590-8661-44B1-A683-C0E8FA601B65}" srcOrd="2" destOrd="0" parTransId="{1A98FB82-E9FB-4454-BBC3-08E91550308E}" sibTransId="{BAE1E37A-B533-4ADD-9A81-BF8E56CE854D}"/>
    <dgm:cxn modelId="{76169B9F-E137-4066-8405-9D7FD6D46B5F}" type="presOf" srcId="{9A4B6580-EEBE-4591-AB20-0CDF468FBEF7}" destId="{65EDFFBD-1F5A-4CD6-964F-B01A2F08E8FB}" srcOrd="0" destOrd="0" presId="urn:diagrams.loki3.com/TabbedArc+Icon"/>
    <dgm:cxn modelId="{326C5CE6-71A1-4872-9052-C589D13DDFEF}" srcId="{5CE2E593-778A-4C3D-A9D5-64B7C0C26793}" destId="{AA18972B-52F2-4CA8-A21F-C101682DEE40}" srcOrd="1" destOrd="0" parTransId="{34512479-750C-4EA5-9F53-8CB8F4E22FB2}" sibTransId="{5B5067AA-416C-4C1B-9A75-D199F5F37C18}"/>
    <dgm:cxn modelId="{B668BE29-733E-4EE1-8EC4-CE81396DD9B5}" type="presParOf" srcId="{40227C3E-6562-429D-8C21-B54F5C9120B6}" destId="{65EDFFBD-1F5A-4CD6-964F-B01A2F08E8FB}" srcOrd="0" destOrd="0" presId="urn:diagrams.loki3.com/TabbedArc+Icon"/>
    <dgm:cxn modelId="{68962854-306E-4908-9E7F-5FF266855573}" type="presParOf" srcId="{40227C3E-6562-429D-8C21-B54F5C9120B6}" destId="{92480EFF-ACF2-4723-8AEE-D45F5882B36E}" srcOrd="1" destOrd="0" presId="urn:diagrams.loki3.com/TabbedArc+Icon"/>
    <dgm:cxn modelId="{2431CFB3-711F-40F0-A839-67F280C67D9D}" type="presParOf" srcId="{40227C3E-6562-429D-8C21-B54F5C9120B6}" destId="{5EA749F7-7F32-49FA-B30A-BE877069264F}" srcOrd="2" destOrd="0" presId="urn:diagrams.loki3.com/TabbedArc+Icon"/>
  </dgm:cxnLst>
  <dgm:bg/>
  <dgm:whole>
    <a:ln>
      <a:solidFill>
        <a:srgbClr val="124193"/>
      </a:solidFill>
    </a:ln>
  </dgm:whole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45A8554-371D-4F4E-BDD4-13BEE42CABF5}" type="doc">
      <dgm:prSet loTypeId="urn:microsoft.com/office/officeart/2005/8/layout/cycle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9C48260-B330-44C0-9EEE-78B4F95A6BE2}">
      <dgm:prSet phldrT="[Text]"/>
      <dgm:spPr/>
      <dgm:t>
        <a:bodyPr/>
        <a:lstStyle/>
        <a:p>
          <a:r>
            <a:rPr lang="en-US" dirty="0"/>
            <a:t>Professional-Mine</a:t>
          </a:r>
        </a:p>
      </dgm:t>
    </dgm:pt>
    <dgm:pt modelId="{82F39629-D993-4CC1-9D0F-A7C03987D1B5}" type="parTrans" cxnId="{2F397F86-363B-47D0-8C3B-B05EEB531CF3}">
      <dgm:prSet/>
      <dgm:spPr/>
      <dgm:t>
        <a:bodyPr/>
        <a:lstStyle/>
        <a:p>
          <a:endParaRPr lang="en-US"/>
        </a:p>
      </dgm:t>
    </dgm:pt>
    <dgm:pt modelId="{996F5B2F-68CE-46ED-9167-1D4199DAD6EE}" type="sibTrans" cxnId="{2F397F86-363B-47D0-8C3B-B05EEB531CF3}">
      <dgm:prSet/>
      <dgm:spPr/>
      <dgm:t>
        <a:bodyPr/>
        <a:lstStyle/>
        <a:p>
          <a:endParaRPr lang="en-US"/>
        </a:p>
      </dgm:t>
    </dgm:pt>
    <dgm:pt modelId="{10039CBF-271F-4B96-8588-DF5573F47F72}">
      <dgm:prSet phldrT="[Text]"/>
      <dgm:spPr/>
      <dgm:t>
        <a:bodyPr/>
        <a:lstStyle/>
        <a:p>
          <a:r>
            <a:rPr lang="en-US" dirty="0"/>
            <a:t>Personal-Mine</a:t>
          </a:r>
        </a:p>
      </dgm:t>
    </dgm:pt>
    <dgm:pt modelId="{A851DE8E-48FD-47B5-B5E4-ACB2396DABB3}" type="parTrans" cxnId="{8F0E2FAB-62F3-4CEB-9C42-505839F9BB32}">
      <dgm:prSet/>
      <dgm:spPr/>
      <dgm:t>
        <a:bodyPr/>
        <a:lstStyle/>
        <a:p>
          <a:endParaRPr lang="en-US"/>
        </a:p>
      </dgm:t>
    </dgm:pt>
    <dgm:pt modelId="{4EFD9B5D-D031-4C8D-B6B8-28432B668D04}" type="sibTrans" cxnId="{8F0E2FAB-62F3-4CEB-9C42-505839F9BB32}">
      <dgm:prSet/>
      <dgm:spPr/>
      <dgm:t>
        <a:bodyPr/>
        <a:lstStyle/>
        <a:p>
          <a:endParaRPr lang="en-US"/>
        </a:p>
      </dgm:t>
    </dgm:pt>
    <dgm:pt modelId="{2E5B0C47-4ADD-41C1-AA4B-5D1B857C034D}">
      <dgm:prSet phldrT="[Text]"/>
      <dgm:spPr/>
      <dgm:t>
        <a:bodyPr/>
        <a:lstStyle/>
        <a:p>
          <a:r>
            <a:rPr lang="en-US" dirty="0"/>
            <a:t>Personal-Job Seeker</a:t>
          </a:r>
        </a:p>
      </dgm:t>
    </dgm:pt>
    <dgm:pt modelId="{A60A0DF4-A3D4-44F6-8B0B-68C172B7E7E5}" type="parTrans" cxnId="{2D3FCB12-56CF-4544-849C-CFBD10C414EC}">
      <dgm:prSet/>
      <dgm:spPr/>
      <dgm:t>
        <a:bodyPr/>
        <a:lstStyle/>
        <a:p>
          <a:endParaRPr lang="en-US"/>
        </a:p>
      </dgm:t>
    </dgm:pt>
    <dgm:pt modelId="{99529B07-588C-4FA5-B0AA-F2E64B82E9AE}" type="sibTrans" cxnId="{2D3FCB12-56CF-4544-849C-CFBD10C414EC}">
      <dgm:prSet/>
      <dgm:spPr/>
      <dgm:t>
        <a:bodyPr/>
        <a:lstStyle/>
        <a:p>
          <a:endParaRPr lang="en-US"/>
        </a:p>
      </dgm:t>
    </dgm:pt>
    <dgm:pt modelId="{CF7A6550-6485-4B80-8592-139444274A61}">
      <dgm:prSet/>
      <dgm:spPr/>
      <dgm:t>
        <a:bodyPr/>
        <a:lstStyle/>
        <a:p>
          <a:r>
            <a:rPr lang="en-US" dirty="0"/>
            <a:t>Professional- Agency</a:t>
          </a:r>
        </a:p>
      </dgm:t>
    </dgm:pt>
    <dgm:pt modelId="{307E296E-77B4-4230-ABCC-95DE86711AF9}" type="parTrans" cxnId="{8A801E98-C033-41F2-992D-485A01D42DB4}">
      <dgm:prSet/>
      <dgm:spPr/>
      <dgm:t>
        <a:bodyPr/>
        <a:lstStyle/>
        <a:p>
          <a:endParaRPr lang="en-US"/>
        </a:p>
      </dgm:t>
    </dgm:pt>
    <dgm:pt modelId="{FEA5E18E-9FEB-49D0-9BF0-28077996C6D0}" type="sibTrans" cxnId="{8A801E98-C033-41F2-992D-485A01D42DB4}">
      <dgm:prSet/>
      <dgm:spPr/>
      <dgm:t>
        <a:bodyPr/>
        <a:lstStyle/>
        <a:p>
          <a:endParaRPr lang="en-US"/>
        </a:p>
      </dgm:t>
    </dgm:pt>
    <dgm:pt modelId="{CD217888-4DD5-473A-B842-F6B8BF8E441E}" type="pres">
      <dgm:prSet presAssocID="{C45A8554-371D-4F4E-BDD4-13BEE42CABF5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DDE8EBB1-0AC9-4F99-BFF1-96E141F862D1}" type="pres">
      <dgm:prSet presAssocID="{C45A8554-371D-4F4E-BDD4-13BEE42CABF5}" presName="children" presStyleCnt="0"/>
      <dgm:spPr/>
    </dgm:pt>
    <dgm:pt modelId="{B1A72A62-4784-4BA6-A369-D76958C4F442}" type="pres">
      <dgm:prSet presAssocID="{C45A8554-371D-4F4E-BDD4-13BEE42CABF5}" presName="childPlaceholder" presStyleCnt="0"/>
      <dgm:spPr/>
    </dgm:pt>
    <dgm:pt modelId="{7CEA0D76-A9F5-4A8D-A05C-78715C7AC678}" type="pres">
      <dgm:prSet presAssocID="{C45A8554-371D-4F4E-BDD4-13BEE42CABF5}" presName="circle" presStyleCnt="0"/>
      <dgm:spPr/>
    </dgm:pt>
    <dgm:pt modelId="{034E7062-660D-4273-8AEA-649465768408}" type="pres">
      <dgm:prSet presAssocID="{C45A8554-371D-4F4E-BDD4-13BEE42CABF5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6E69F757-6ECE-4964-953B-4BAC38BC1CE4}" type="pres">
      <dgm:prSet presAssocID="{C45A8554-371D-4F4E-BDD4-13BEE42CABF5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04B0FBE8-0024-4C18-907B-C6BB7DD72DE4}" type="pres">
      <dgm:prSet presAssocID="{C45A8554-371D-4F4E-BDD4-13BEE42CABF5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C9D55324-50D1-4548-AA49-D440EC79D0DA}" type="pres">
      <dgm:prSet presAssocID="{C45A8554-371D-4F4E-BDD4-13BEE42CABF5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95702CF8-0B19-4421-A636-673425D96131}" type="pres">
      <dgm:prSet presAssocID="{C45A8554-371D-4F4E-BDD4-13BEE42CABF5}" presName="quadrantPlaceholder" presStyleCnt="0"/>
      <dgm:spPr/>
    </dgm:pt>
    <dgm:pt modelId="{08AA9050-9C18-467D-995A-D72270E5A622}" type="pres">
      <dgm:prSet presAssocID="{C45A8554-371D-4F4E-BDD4-13BEE42CABF5}" presName="center1" presStyleLbl="fgShp" presStyleIdx="0" presStyleCnt="2"/>
      <dgm:spPr/>
    </dgm:pt>
    <dgm:pt modelId="{D3FC53E6-C199-4F4D-B802-EE6663EF1F55}" type="pres">
      <dgm:prSet presAssocID="{C45A8554-371D-4F4E-BDD4-13BEE42CABF5}" presName="center2" presStyleLbl="fgShp" presStyleIdx="1" presStyleCnt="2"/>
      <dgm:spPr/>
    </dgm:pt>
  </dgm:ptLst>
  <dgm:cxnLst>
    <dgm:cxn modelId="{2D3FCB12-56CF-4544-849C-CFBD10C414EC}" srcId="{C45A8554-371D-4F4E-BDD4-13BEE42CABF5}" destId="{2E5B0C47-4ADD-41C1-AA4B-5D1B857C034D}" srcOrd="2" destOrd="0" parTransId="{A60A0DF4-A3D4-44F6-8B0B-68C172B7E7E5}" sibTransId="{99529B07-588C-4FA5-B0AA-F2E64B82E9AE}"/>
    <dgm:cxn modelId="{130AFD4E-07D5-4D46-8951-E0A6BB9A8D77}" type="presOf" srcId="{2E5B0C47-4ADD-41C1-AA4B-5D1B857C034D}" destId="{04B0FBE8-0024-4C18-907B-C6BB7DD72DE4}" srcOrd="0" destOrd="0" presId="urn:microsoft.com/office/officeart/2005/8/layout/cycle4"/>
    <dgm:cxn modelId="{79F71252-CF54-47F7-9427-96206EBE5802}" type="presOf" srcId="{A9C48260-B330-44C0-9EEE-78B4F95A6BE2}" destId="{034E7062-660D-4273-8AEA-649465768408}" srcOrd="0" destOrd="0" presId="urn:microsoft.com/office/officeart/2005/8/layout/cycle4"/>
    <dgm:cxn modelId="{589B6457-2134-4418-A56E-33B15EDF76CF}" type="presOf" srcId="{C45A8554-371D-4F4E-BDD4-13BEE42CABF5}" destId="{CD217888-4DD5-473A-B842-F6B8BF8E441E}" srcOrd="0" destOrd="0" presId="urn:microsoft.com/office/officeart/2005/8/layout/cycle4"/>
    <dgm:cxn modelId="{A912657C-2E80-4CDE-BC91-CFDE982C70B1}" type="presOf" srcId="{10039CBF-271F-4B96-8588-DF5573F47F72}" destId="{6E69F757-6ECE-4964-953B-4BAC38BC1CE4}" srcOrd="0" destOrd="0" presId="urn:microsoft.com/office/officeart/2005/8/layout/cycle4"/>
    <dgm:cxn modelId="{2F397F86-363B-47D0-8C3B-B05EEB531CF3}" srcId="{C45A8554-371D-4F4E-BDD4-13BEE42CABF5}" destId="{A9C48260-B330-44C0-9EEE-78B4F95A6BE2}" srcOrd="0" destOrd="0" parTransId="{82F39629-D993-4CC1-9D0F-A7C03987D1B5}" sibTransId="{996F5B2F-68CE-46ED-9167-1D4199DAD6EE}"/>
    <dgm:cxn modelId="{8A801E98-C033-41F2-992D-485A01D42DB4}" srcId="{C45A8554-371D-4F4E-BDD4-13BEE42CABF5}" destId="{CF7A6550-6485-4B80-8592-139444274A61}" srcOrd="3" destOrd="0" parTransId="{307E296E-77B4-4230-ABCC-95DE86711AF9}" sibTransId="{FEA5E18E-9FEB-49D0-9BF0-28077996C6D0}"/>
    <dgm:cxn modelId="{8F0E2FAB-62F3-4CEB-9C42-505839F9BB32}" srcId="{C45A8554-371D-4F4E-BDD4-13BEE42CABF5}" destId="{10039CBF-271F-4B96-8588-DF5573F47F72}" srcOrd="1" destOrd="0" parTransId="{A851DE8E-48FD-47B5-B5E4-ACB2396DABB3}" sibTransId="{4EFD9B5D-D031-4C8D-B6B8-28432B668D04}"/>
    <dgm:cxn modelId="{918EEAB0-950D-4EEE-A659-6AF9ADEBE6CC}" type="presOf" srcId="{CF7A6550-6485-4B80-8592-139444274A61}" destId="{C9D55324-50D1-4548-AA49-D440EC79D0DA}" srcOrd="0" destOrd="0" presId="urn:microsoft.com/office/officeart/2005/8/layout/cycle4"/>
    <dgm:cxn modelId="{BE1385D0-6D54-4158-8EA2-F4450E34CDC8}" type="presParOf" srcId="{CD217888-4DD5-473A-B842-F6B8BF8E441E}" destId="{DDE8EBB1-0AC9-4F99-BFF1-96E141F862D1}" srcOrd="0" destOrd="0" presId="urn:microsoft.com/office/officeart/2005/8/layout/cycle4"/>
    <dgm:cxn modelId="{DAE48CC9-E9C1-4F61-A901-999CCEF44FD1}" type="presParOf" srcId="{DDE8EBB1-0AC9-4F99-BFF1-96E141F862D1}" destId="{B1A72A62-4784-4BA6-A369-D76958C4F442}" srcOrd="0" destOrd="0" presId="urn:microsoft.com/office/officeart/2005/8/layout/cycle4"/>
    <dgm:cxn modelId="{6AB20362-D47A-4F4D-B4AA-14F62B2FCFCD}" type="presParOf" srcId="{CD217888-4DD5-473A-B842-F6B8BF8E441E}" destId="{7CEA0D76-A9F5-4A8D-A05C-78715C7AC678}" srcOrd="1" destOrd="0" presId="urn:microsoft.com/office/officeart/2005/8/layout/cycle4"/>
    <dgm:cxn modelId="{A861306B-ACAA-4DB8-A190-7357C388383C}" type="presParOf" srcId="{7CEA0D76-A9F5-4A8D-A05C-78715C7AC678}" destId="{034E7062-660D-4273-8AEA-649465768408}" srcOrd="0" destOrd="0" presId="urn:microsoft.com/office/officeart/2005/8/layout/cycle4"/>
    <dgm:cxn modelId="{60A97A3C-CCDE-4409-A587-5B64D315F54C}" type="presParOf" srcId="{7CEA0D76-A9F5-4A8D-A05C-78715C7AC678}" destId="{6E69F757-6ECE-4964-953B-4BAC38BC1CE4}" srcOrd="1" destOrd="0" presId="urn:microsoft.com/office/officeart/2005/8/layout/cycle4"/>
    <dgm:cxn modelId="{056DF317-71EF-4CEE-9910-ADA90D3CA9F8}" type="presParOf" srcId="{7CEA0D76-A9F5-4A8D-A05C-78715C7AC678}" destId="{04B0FBE8-0024-4C18-907B-C6BB7DD72DE4}" srcOrd="2" destOrd="0" presId="urn:microsoft.com/office/officeart/2005/8/layout/cycle4"/>
    <dgm:cxn modelId="{562C4401-3BDA-4B62-A1B6-B70A0EFD723F}" type="presParOf" srcId="{7CEA0D76-A9F5-4A8D-A05C-78715C7AC678}" destId="{C9D55324-50D1-4548-AA49-D440EC79D0DA}" srcOrd="3" destOrd="0" presId="urn:microsoft.com/office/officeart/2005/8/layout/cycle4"/>
    <dgm:cxn modelId="{C527817D-58E5-44B5-8740-802B7D1AF5E1}" type="presParOf" srcId="{7CEA0D76-A9F5-4A8D-A05C-78715C7AC678}" destId="{95702CF8-0B19-4421-A636-673425D96131}" srcOrd="4" destOrd="0" presId="urn:microsoft.com/office/officeart/2005/8/layout/cycle4"/>
    <dgm:cxn modelId="{0B7ED676-6618-4ADA-B3A9-24FD4B837512}" type="presParOf" srcId="{CD217888-4DD5-473A-B842-F6B8BF8E441E}" destId="{08AA9050-9C18-467D-995A-D72270E5A622}" srcOrd="2" destOrd="0" presId="urn:microsoft.com/office/officeart/2005/8/layout/cycle4"/>
    <dgm:cxn modelId="{8F68BD8C-DF27-411B-816E-EA47DB59A8B3}" type="presParOf" srcId="{CD217888-4DD5-473A-B842-F6B8BF8E441E}" destId="{D3FC53E6-C199-4F4D-B802-EE6663EF1F55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32C03A-45F1-487B-83ED-39787C5088A9}">
      <dsp:nvSpPr>
        <dsp:cNvPr id="0" name=""/>
        <dsp:cNvSpPr/>
      </dsp:nvSpPr>
      <dsp:spPr>
        <a:xfrm>
          <a:off x="2" y="0"/>
          <a:ext cx="9632437" cy="4064001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333DF4-6DC7-4DF1-BCAA-FFBDB6F6FF8D}">
      <dsp:nvSpPr>
        <dsp:cNvPr id="0" name=""/>
        <dsp:cNvSpPr/>
      </dsp:nvSpPr>
      <dsp:spPr>
        <a:xfrm>
          <a:off x="12066" y="1219200"/>
          <a:ext cx="2273124" cy="162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1.  Connection</a:t>
          </a:r>
        </a:p>
      </dsp:txBody>
      <dsp:txXfrm>
        <a:off x="91421" y="1298555"/>
        <a:ext cx="2114414" cy="1466890"/>
      </dsp:txXfrm>
    </dsp:sp>
    <dsp:sp modelId="{12B18D74-78F2-45E4-9D0E-89048A04088B}">
      <dsp:nvSpPr>
        <dsp:cNvPr id="0" name=""/>
        <dsp:cNvSpPr/>
      </dsp:nvSpPr>
      <dsp:spPr>
        <a:xfrm>
          <a:off x="2463803" y="1219200"/>
          <a:ext cx="2273124" cy="162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2. Consideration</a:t>
          </a:r>
        </a:p>
      </dsp:txBody>
      <dsp:txXfrm>
        <a:off x="2543158" y="1298555"/>
        <a:ext cx="2114414" cy="1466890"/>
      </dsp:txXfrm>
    </dsp:sp>
    <dsp:sp modelId="{7EA7E889-1B68-4B51-BB70-2F1015F9B211}">
      <dsp:nvSpPr>
        <dsp:cNvPr id="0" name=""/>
        <dsp:cNvSpPr/>
      </dsp:nvSpPr>
      <dsp:spPr>
        <a:xfrm>
          <a:off x="4944636" y="1219200"/>
          <a:ext cx="2273124" cy="162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3.   Conversion</a:t>
          </a:r>
        </a:p>
      </dsp:txBody>
      <dsp:txXfrm>
        <a:off x="5023991" y="1298555"/>
        <a:ext cx="2114414" cy="1466890"/>
      </dsp:txXfrm>
    </dsp:sp>
    <dsp:sp modelId="{EC15E70F-EE22-4295-8AD8-DAA652B35701}">
      <dsp:nvSpPr>
        <dsp:cNvPr id="0" name=""/>
        <dsp:cNvSpPr/>
      </dsp:nvSpPr>
      <dsp:spPr>
        <a:xfrm>
          <a:off x="7367277" y="1219200"/>
          <a:ext cx="2253097" cy="1625600"/>
        </a:xfrm>
        <a:prstGeom prst="roundRect">
          <a:avLst/>
        </a:prstGeom>
        <a:solidFill>
          <a:srgbClr val="12419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4. Continuation</a:t>
          </a:r>
        </a:p>
      </dsp:txBody>
      <dsp:txXfrm>
        <a:off x="7446632" y="1298555"/>
        <a:ext cx="2094387" cy="14668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EDFFBD-1F5A-4CD6-964F-B01A2F08E8FB}">
      <dsp:nvSpPr>
        <dsp:cNvPr id="0" name=""/>
        <dsp:cNvSpPr/>
      </dsp:nvSpPr>
      <dsp:spPr>
        <a:xfrm rot="19200000">
          <a:off x="2703" y="2258095"/>
          <a:ext cx="1964446" cy="1276890"/>
        </a:xfrm>
        <a:prstGeom prst="round2Same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33020" rIns="9906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Job Seeker</a:t>
          </a:r>
        </a:p>
      </dsp:txBody>
      <dsp:txXfrm>
        <a:off x="85069" y="2313136"/>
        <a:ext cx="1839780" cy="1214557"/>
      </dsp:txXfrm>
    </dsp:sp>
    <dsp:sp modelId="{92480EFF-ACF2-4723-8AEE-D45F5882B36E}">
      <dsp:nvSpPr>
        <dsp:cNvPr id="0" name=""/>
        <dsp:cNvSpPr/>
      </dsp:nvSpPr>
      <dsp:spPr>
        <a:xfrm>
          <a:off x="2226059" y="1448859"/>
          <a:ext cx="1964446" cy="1276890"/>
        </a:xfrm>
        <a:prstGeom prst="round2Same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33020" rIns="9906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Workforce Professional</a:t>
          </a:r>
        </a:p>
      </dsp:txBody>
      <dsp:txXfrm>
        <a:off x="2288392" y="1511192"/>
        <a:ext cx="1839780" cy="1214557"/>
      </dsp:txXfrm>
    </dsp:sp>
    <dsp:sp modelId="{5EA749F7-7F32-49FA-B30A-BE877069264F}">
      <dsp:nvSpPr>
        <dsp:cNvPr id="0" name=""/>
        <dsp:cNvSpPr/>
      </dsp:nvSpPr>
      <dsp:spPr>
        <a:xfrm rot="2400000">
          <a:off x="4449415" y="2258095"/>
          <a:ext cx="1964446" cy="1276890"/>
        </a:xfrm>
        <a:prstGeom prst="round2SameRect">
          <a:avLst/>
        </a:prstGeom>
        <a:solidFill>
          <a:srgbClr val="007D8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33020" rIns="9906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Business</a:t>
          </a:r>
        </a:p>
      </dsp:txBody>
      <dsp:txXfrm>
        <a:off x="4491715" y="2313136"/>
        <a:ext cx="1839780" cy="121455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4E7062-660D-4273-8AEA-649465768408}">
      <dsp:nvSpPr>
        <dsp:cNvPr id="0" name=""/>
        <dsp:cNvSpPr/>
      </dsp:nvSpPr>
      <dsp:spPr>
        <a:xfrm>
          <a:off x="2694344" y="343189"/>
          <a:ext cx="2607035" cy="2607035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Professional-Mine</a:t>
          </a:r>
        </a:p>
      </dsp:txBody>
      <dsp:txXfrm>
        <a:off x="3457927" y="1106772"/>
        <a:ext cx="1843452" cy="1843452"/>
      </dsp:txXfrm>
    </dsp:sp>
    <dsp:sp modelId="{6E69F757-6ECE-4964-953B-4BAC38BC1CE4}">
      <dsp:nvSpPr>
        <dsp:cNvPr id="0" name=""/>
        <dsp:cNvSpPr/>
      </dsp:nvSpPr>
      <dsp:spPr>
        <a:xfrm rot="5400000">
          <a:off x="5421798" y="343189"/>
          <a:ext cx="2607035" cy="2607035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Personal-Mine</a:t>
          </a:r>
        </a:p>
      </dsp:txBody>
      <dsp:txXfrm rot="-5400000">
        <a:off x="5421798" y="1106772"/>
        <a:ext cx="1843452" cy="1843452"/>
      </dsp:txXfrm>
    </dsp:sp>
    <dsp:sp modelId="{04B0FBE8-0024-4C18-907B-C6BB7DD72DE4}">
      <dsp:nvSpPr>
        <dsp:cNvPr id="0" name=""/>
        <dsp:cNvSpPr/>
      </dsp:nvSpPr>
      <dsp:spPr>
        <a:xfrm rot="10800000">
          <a:off x="5421798" y="3070642"/>
          <a:ext cx="2607035" cy="2607035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Personal-Job Seeker</a:t>
          </a:r>
        </a:p>
      </dsp:txBody>
      <dsp:txXfrm rot="10800000">
        <a:off x="5421798" y="3070642"/>
        <a:ext cx="1843452" cy="1843452"/>
      </dsp:txXfrm>
    </dsp:sp>
    <dsp:sp modelId="{C9D55324-50D1-4548-AA49-D440EC79D0DA}">
      <dsp:nvSpPr>
        <dsp:cNvPr id="0" name=""/>
        <dsp:cNvSpPr/>
      </dsp:nvSpPr>
      <dsp:spPr>
        <a:xfrm rot="16200000">
          <a:off x="2694344" y="3070642"/>
          <a:ext cx="2607035" cy="2607035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Professional- Agency</a:t>
          </a:r>
        </a:p>
      </dsp:txBody>
      <dsp:txXfrm rot="5400000">
        <a:off x="3457927" y="3070642"/>
        <a:ext cx="1843452" cy="1843452"/>
      </dsp:txXfrm>
    </dsp:sp>
    <dsp:sp modelId="{08AA9050-9C18-467D-995A-D72270E5A622}">
      <dsp:nvSpPr>
        <dsp:cNvPr id="0" name=""/>
        <dsp:cNvSpPr/>
      </dsp:nvSpPr>
      <dsp:spPr>
        <a:xfrm>
          <a:off x="4911529" y="2468555"/>
          <a:ext cx="900119" cy="782712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FC53E6-C199-4F4D-B802-EE6663EF1F55}">
      <dsp:nvSpPr>
        <dsp:cNvPr id="0" name=""/>
        <dsp:cNvSpPr/>
      </dsp:nvSpPr>
      <dsp:spPr>
        <a:xfrm rot="10800000">
          <a:off x="4911529" y="2769599"/>
          <a:ext cx="900119" cy="782712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diagrams.loki3.com/TabbedArc+Icon">
  <dgm:title val="Tabbed Arc"/>
  <dgm:desc val="Use to show a set of related items arcing over a common area.  Best with small amounts of text."/>
  <dgm:catLst>
    <dgm:cat type="relationship" pri="20500"/>
    <dgm:cat type="officeonline" pri="4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1">
        <dgm:alg type="cycle"/>
      </dgm:if>
      <dgm:else name="Name3">
        <dgm:choose name="Name4">
          <dgm:if name="Name5" axis="ch" ptType="node" func="cnt" op="lte" val="3">
            <dgm:choose name="Name6">
              <dgm:if name="Name7" func="var" arg="dir" op="equ" val="norm">
                <dgm:alg type="cycle">
                  <dgm:param type="stAng" val="-40"/>
                  <dgm:param type="spanAng" val="80"/>
                  <dgm:param type="rotPath" val="alongPath"/>
                </dgm:alg>
              </dgm:if>
              <dgm:else name="Name8">
                <dgm:alg type="cycle">
                  <dgm:param type="stAng" val="40"/>
                  <dgm:param type="spanAng" val="-80"/>
                  <dgm:param type="rotPath" val="alongPath"/>
                </dgm:alg>
              </dgm:else>
            </dgm:choose>
          </dgm:if>
          <dgm:else name="Name9">
            <dgm:choose name="Name10">
              <dgm:if name="Name11" func="var" arg="dir" op="equ" val="norm">
                <dgm:alg type="cycle">
                  <dgm:param type="stAng" val="-60"/>
                  <dgm:param type="spanAng" val="120"/>
                  <dgm:param type="rotPath" val="alongPath"/>
                </dgm:alg>
              </dgm:if>
              <dgm:else name="Name12">
                <dgm:alg type="cycle">
                  <dgm:param type="stAng" val="60"/>
                  <dgm:param type="spanAng" val="-120"/>
                  <dgm:param type="rotPath" val="alongPath"/>
                </dgm:alg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hoose name="Name13">
      <dgm:if name="Name14" axis="ch" ptType="node" func="cnt" op="equ" val="2">
        <dgm:constrLst>
          <dgm:constr type="w" for="ch" ptType="node" refType="w"/>
          <dgm:constr type="primFontSz" for="ch" ptType="node" op="equ" val="65"/>
          <dgm:constr type="sibSp" refType="w" fact="0.22"/>
        </dgm:constrLst>
      </dgm:if>
      <dgm:else name="Name15">
        <dgm:constrLst>
          <dgm:constr type="w" for="ch" ptType="node" refType="w"/>
          <dgm:constr type="primFontSz" for="ch" ptType="node" op="equ" val="65"/>
          <dgm:constr type="sibSp" refType="w" fact="0.14"/>
        </dgm:constrLst>
      </dgm:else>
    </dgm:choose>
    <dgm:ruleLst/>
    <dgm:forEach name="Name16" axis="ch" ptType="node">
      <dgm:choose name="Name17">
        <dgm:if name="Name18" axis="par ch" ptType="doc node" func="cnt" op="equ" val="1">
          <dgm:layoutNode name="one">
            <dgm:varLst>
              <dgm:bulletEnabled val="1"/>
            </dgm:varLst>
            <dgm:alg type="tx"/>
            <dgm:shape xmlns:r="http://schemas.openxmlformats.org/officeDocument/2006/relationships" type="round2SameRect" r:blip="">
              <dgm:adjLst/>
            </dgm:shape>
            <dgm:presOf axis="desOrSelf" ptType="node"/>
            <dgm:constrLst>
              <dgm:constr type="h" refType="w" fact="0.65"/>
              <dgm:constr type="tMarg" refType="primFontSz" fact="0.1"/>
              <dgm:constr type="bMarg" refType="primFontSz" fact="0.1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9">
          <dgm:layoutNode name="twoplus">
            <dgm:varLst>
              <dgm:bulletEnabled val="1"/>
            </dgm:varLst>
            <dgm:alg type="tx">
              <dgm:param type="autoTxRot" val="grav"/>
            </dgm:alg>
            <dgm:shape xmlns:r="http://schemas.openxmlformats.org/officeDocument/2006/relationships" type="round2SameRect" r:blip="">
              <dgm:adjLst/>
            </dgm:shape>
            <dgm:presOf axis="desOrSelf" ptType="node"/>
            <dgm:constrLst>
              <dgm:constr type="h" refType="w" fact="0.65"/>
              <dgm:constr type="tMarg" refType="primFontSz" fact="0.1"/>
              <dgm:constr type="bMarg" refType="primFontSz" fact="0.1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8475" cy="466725"/>
          </a:xfrm>
          <a:prstGeom prst="rect">
            <a:avLst/>
          </a:prstGeom>
        </p:spPr>
        <p:txBody>
          <a:bodyPr vert="horz" lIns="91430" tIns="45716" rIns="91430" bIns="4571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9" y="1"/>
            <a:ext cx="3038475" cy="466725"/>
          </a:xfrm>
          <a:prstGeom prst="rect">
            <a:avLst/>
          </a:prstGeom>
        </p:spPr>
        <p:txBody>
          <a:bodyPr vert="horz" lIns="91430" tIns="45716" rIns="91430" bIns="45716" rtlCol="0"/>
          <a:lstStyle>
            <a:lvl1pPr algn="r">
              <a:defRPr sz="1200"/>
            </a:lvl1pPr>
          </a:lstStyle>
          <a:p>
            <a:fld id="{64A75D7E-7FCD-4B53-9E30-3D9442B2C5E0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0" tIns="45716" rIns="91430" bIns="4571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6"/>
            <a:ext cx="5607050" cy="3660775"/>
          </a:xfrm>
          <a:prstGeom prst="rect">
            <a:avLst/>
          </a:prstGeom>
        </p:spPr>
        <p:txBody>
          <a:bodyPr vert="horz" lIns="91430" tIns="45716" rIns="91430" bIns="4571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676"/>
            <a:ext cx="3038475" cy="466725"/>
          </a:xfrm>
          <a:prstGeom prst="rect">
            <a:avLst/>
          </a:prstGeom>
        </p:spPr>
        <p:txBody>
          <a:bodyPr vert="horz" lIns="91430" tIns="45716" rIns="91430" bIns="4571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9" y="8829676"/>
            <a:ext cx="3038475" cy="466725"/>
          </a:xfrm>
          <a:prstGeom prst="rect">
            <a:avLst/>
          </a:prstGeom>
        </p:spPr>
        <p:txBody>
          <a:bodyPr vert="horz" lIns="91430" tIns="45716" rIns="91430" bIns="45716" rtlCol="0" anchor="b"/>
          <a:lstStyle>
            <a:lvl1pPr algn="r">
              <a:defRPr sz="1200"/>
            </a:lvl1pPr>
          </a:lstStyle>
          <a:p>
            <a:fld id="{D2574615-D7C5-4A0C-AD31-0AD29DCB4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492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will have a POLLEV </a:t>
            </a:r>
            <a:r>
              <a:rPr lang="en-US" dirty="0" err="1"/>
              <a:t>runni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574615-D7C5-4A0C-AD31-0AD29DCB4C7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4341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574615-D7C5-4A0C-AD31-0AD29DCB4C7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2199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574615-D7C5-4A0C-AD31-0AD29DCB4C7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5352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574615-D7C5-4A0C-AD31-0AD29DCB4C7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7394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574615-D7C5-4A0C-AD31-0AD29DCB4C7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0280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574615-D7C5-4A0C-AD31-0AD29DCB4C7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2114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574615-D7C5-4A0C-AD31-0AD29DCB4C7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2436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574615-D7C5-4A0C-AD31-0AD29DCB4C7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5183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574615-D7C5-4A0C-AD31-0AD29DCB4C7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2489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574615-D7C5-4A0C-AD31-0AD29DCB4C7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1786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574615-D7C5-4A0C-AD31-0AD29DCB4C7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1581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574615-D7C5-4A0C-AD31-0AD29DCB4C7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4441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574615-D7C5-4A0C-AD31-0AD29DCB4C7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2910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574615-D7C5-4A0C-AD31-0AD29DCB4C7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0761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574615-D7C5-4A0C-AD31-0AD29DCB4C7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68652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574615-D7C5-4A0C-AD31-0AD29DCB4C7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19472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574615-D7C5-4A0C-AD31-0AD29DCB4C7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84079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574615-D7C5-4A0C-AD31-0AD29DCB4C7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85455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574615-D7C5-4A0C-AD31-0AD29DCB4C7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76158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574615-D7C5-4A0C-AD31-0AD29DCB4C7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66813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574615-D7C5-4A0C-AD31-0AD29DCB4C73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26496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574615-D7C5-4A0C-AD31-0AD29DCB4C73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2405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574615-D7C5-4A0C-AD31-0AD29DCB4C7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03627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574615-D7C5-4A0C-AD31-0AD29DCB4C73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26813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574615-D7C5-4A0C-AD31-0AD29DCB4C73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0863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will send out a survey with some notes for feedback about session, content, </a:t>
            </a:r>
            <a:r>
              <a:rPr lang="en-US" dirty="0" err="1"/>
              <a:t>etc</a:t>
            </a:r>
            <a:r>
              <a:rPr lang="en-US" dirty="0"/>
              <a:t> but also with a call 2 action…..what you </a:t>
            </a:r>
            <a:r>
              <a:rPr lang="en-US" dirty="0" err="1"/>
              <a:t>gonna</a:t>
            </a:r>
            <a:r>
              <a:rPr lang="en-US" dirty="0"/>
              <a:t> do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574615-D7C5-4A0C-AD31-0AD29DCB4C73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28337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574615-D7C5-4A0C-AD31-0AD29DCB4C73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78803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574615-D7C5-4A0C-AD31-0AD29DCB4C73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4158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574615-D7C5-4A0C-AD31-0AD29DCB4C7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13396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574615-D7C5-4A0C-AD31-0AD29DCB4C7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6461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574615-D7C5-4A0C-AD31-0AD29DCB4C7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7065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574615-D7C5-4A0C-AD31-0AD29DCB4C7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1363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574615-D7C5-4A0C-AD31-0AD29DCB4C7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8453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574615-D7C5-4A0C-AD31-0AD29DCB4C7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8271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2914D97-DF2D-40AC-9BAE-B9812E7CFAF4}"/>
              </a:ext>
            </a:extLst>
          </p:cNvPr>
          <p:cNvSpPr/>
          <p:nvPr userDrawn="1"/>
        </p:nvSpPr>
        <p:spPr>
          <a:xfrm>
            <a:off x="8217243" y="1122363"/>
            <a:ext cx="3015049" cy="383269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B157E2-2875-4043-9490-3DDEA9B57EB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6027506" cy="2387600"/>
          </a:xfrm>
        </p:spPr>
        <p:txBody>
          <a:bodyPr anchor="t">
            <a:normAutofit/>
          </a:bodyPr>
          <a:lstStyle>
            <a:lvl1pPr algn="ctr">
              <a:defRPr sz="5000">
                <a:solidFill>
                  <a:schemeClr val="bg1"/>
                </a:solidFill>
                <a:latin typeface="BentonSans" panose="02000803040000020004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87A8EB-5741-428E-8597-E883A968D9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3602038"/>
            <a:ext cx="6027505" cy="1655762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0" name="Picture 9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5BC84C4F-3AC9-4DD8-821B-7ADC0059F0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1137" y="1585420"/>
            <a:ext cx="2187259" cy="290658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D791746-29B3-4989-B6DE-716F0A87FF5C}"/>
              </a:ext>
            </a:extLst>
          </p:cNvPr>
          <p:cNvSpPr txBox="1"/>
          <p:nvPr userDrawn="1"/>
        </p:nvSpPr>
        <p:spPr>
          <a:xfrm>
            <a:off x="771383" y="6221473"/>
            <a:ext cx="106492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Seeking Employment, Equality and Community for People with Developmental Disabilities   |   seeconline.org</a:t>
            </a:r>
          </a:p>
        </p:txBody>
      </p:sp>
    </p:spTree>
    <p:extLst>
      <p:ext uri="{BB962C8B-B14F-4D97-AF65-F5344CB8AC3E}">
        <p14:creationId xmlns:p14="http://schemas.microsoft.com/office/powerpoint/2010/main" val="3060761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5BAAE-4BF6-454F-B605-E0AF6940C4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t"/>
          <a:lstStyle>
            <a:lvl1pPr>
              <a:defRPr sz="3200">
                <a:solidFill>
                  <a:srgbClr val="12419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19E16B-F44A-4C78-A5E6-9BD4F188FF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E2FA24-7FC9-4FF5-B914-7A9976A419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124193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C49A7C9-DBD3-441F-93A0-E717B56CAB0C}"/>
              </a:ext>
            </a:extLst>
          </p:cNvPr>
          <p:cNvSpPr txBox="1">
            <a:spLocks/>
          </p:cNvSpPr>
          <p:nvPr userDrawn="1"/>
        </p:nvSpPr>
        <p:spPr>
          <a:xfrm>
            <a:off x="9411128" y="6311900"/>
            <a:ext cx="1315948" cy="3614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C40244D-A2A5-4AA7-8211-A8A589A22616}" type="slidenum">
              <a:rPr lang="en-US" smtClean="0">
                <a:solidFill>
                  <a:srgbClr val="124193"/>
                </a:solidFill>
              </a:rPr>
              <a:pPr/>
              <a:t>‹#›</a:t>
            </a:fld>
            <a:endParaRPr lang="en-US">
              <a:solidFill>
                <a:srgbClr val="124193"/>
              </a:solidFill>
            </a:endParaRP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06886C2D-AF0E-40A8-9813-4530CD3EA75F}"/>
              </a:ext>
            </a:extLst>
          </p:cNvPr>
          <p:cNvSpPr txBox="1">
            <a:spLocks/>
          </p:cNvSpPr>
          <p:nvPr userDrawn="1"/>
        </p:nvSpPr>
        <p:spPr>
          <a:xfrm>
            <a:off x="2277010" y="6311900"/>
            <a:ext cx="7637980" cy="3544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124193"/>
                </a:solidFill>
              </a:rPr>
              <a:t>SEEC   |   Seeking Employment, Equality and Community for People with Developmental Disabilities   |   seeconline.org</a:t>
            </a:r>
          </a:p>
        </p:txBody>
      </p:sp>
    </p:spTree>
    <p:extLst>
      <p:ext uri="{BB962C8B-B14F-4D97-AF65-F5344CB8AC3E}">
        <p14:creationId xmlns:p14="http://schemas.microsoft.com/office/powerpoint/2010/main" val="4116350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57C63-1E98-4996-9042-710BBD5627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12419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3D2AC2-8138-4582-B9FC-3D3764C28D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124193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E1E48BE-46E1-4CF9-B456-24C1C2520BEE}"/>
              </a:ext>
            </a:extLst>
          </p:cNvPr>
          <p:cNvSpPr txBox="1">
            <a:spLocks/>
          </p:cNvSpPr>
          <p:nvPr userDrawn="1"/>
        </p:nvSpPr>
        <p:spPr>
          <a:xfrm>
            <a:off x="8610600" y="6311900"/>
            <a:ext cx="1303493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2FDF81D-6A34-4751-834A-8F2D8293618D}" type="datetimeFigureOut">
              <a:rPr lang="en-US" smtClean="0">
                <a:solidFill>
                  <a:srgbClr val="FFFFFF"/>
                </a:solidFill>
              </a:rPr>
              <a:pPr/>
              <a:t>6/24/2024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06FE7C6-D78F-4594-BD8D-EE9863CA341A}"/>
              </a:ext>
            </a:extLst>
          </p:cNvPr>
          <p:cNvSpPr txBox="1">
            <a:spLocks/>
          </p:cNvSpPr>
          <p:nvPr userDrawn="1"/>
        </p:nvSpPr>
        <p:spPr>
          <a:xfrm>
            <a:off x="2276113" y="6311900"/>
            <a:ext cx="7637980" cy="3544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124193"/>
                </a:solidFill>
              </a:rPr>
              <a:t>SEEC   |   Seeking Employment, Equality and Community for People with Developmental Disabilities   |   seeconline.org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BDA110D-EF9B-46B1-AB89-DDDFB2DE4421}"/>
              </a:ext>
            </a:extLst>
          </p:cNvPr>
          <p:cNvSpPr txBox="1">
            <a:spLocks/>
          </p:cNvSpPr>
          <p:nvPr userDrawn="1"/>
        </p:nvSpPr>
        <p:spPr>
          <a:xfrm>
            <a:off x="9262346" y="6300377"/>
            <a:ext cx="1315948" cy="3614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C40244D-A2A5-4AA7-8211-A8A589A22616}" type="slidenum">
              <a:rPr lang="en-US" smtClean="0">
                <a:solidFill>
                  <a:srgbClr val="124193"/>
                </a:solidFill>
              </a:rPr>
              <a:pPr/>
              <a:t>‹#›</a:t>
            </a:fld>
            <a:endParaRPr lang="en-US">
              <a:solidFill>
                <a:srgbClr val="124193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3EA3556-9D94-4F10-B54A-ED78EC9DE72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67" y="365125"/>
            <a:ext cx="834063" cy="1108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406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D92CF-896D-498D-AFF9-514155E8B7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49347" y="771473"/>
            <a:ext cx="9816601" cy="1170344"/>
          </a:xfrm>
        </p:spPr>
        <p:txBody>
          <a:bodyPr anchor="t">
            <a:normAutofit/>
          </a:bodyPr>
          <a:lstStyle>
            <a:lvl1pPr>
              <a:defRPr sz="4800">
                <a:solidFill>
                  <a:srgbClr val="12419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D5FFEF-D479-402B-82C3-38BAEC8132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49347" y="2360960"/>
            <a:ext cx="9816601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007D89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25193B38-56E4-421E-93A3-79C1E031360F}"/>
              </a:ext>
            </a:extLst>
          </p:cNvPr>
          <p:cNvSpPr txBox="1">
            <a:spLocks/>
          </p:cNvSpPr>
          <p:nvPr userDrawn="1"/>
        </p:nvSpPr>
        <p:spPr>
          <a:xfrm>
            <a:off x="8610600" y="6311900"/>
            <a:ext cx="1303493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2FDF81D-6A34-4751-834A-8F2D8293618D}" type="datetimeFigureOut">
              <a:rPr lang="en-US" smtClean="0">
                <a:solidFill>
                  <a:srgbClr val="FFFFFF"/>
                </a:solidFill>
              </a:rPr>
              <a:pPr/>
              <a:t>6/24/2024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15906609-F1E5-46A3-A23B-A84A4F82B681}"/>
              </a:ext>
            </a:extLst>
          </p:cNvPr>
          <p:cNvSpPr txBox="1">
            <a:spLocks/>
          </p:cNvSpPr>
          <p:nvPr userDrawn="1"/>
        </p:nvSpPr>
        <p:spPr>
          <a:xfrm>
            <a:off x="2276113" y="6311900"/>
            <a:ext cx="7637980" cy="3544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124193"/>
                </a:solidFill>
              </a:rPr>
              <a:t>SEEC   |   Seeking Employment, Equality and Community for People with Developmental Disabilities   |   seeconline.org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2DB4267C-62F1-498F-A559-16E4D6B34076}"/>
              </a:ext>
            </a:extLst>
          </p:cNvPr>
          <p:cNvSpPr txBox="1">
            <a:spLocks/>
          </p:cNvSpPr>
          <p:nvPr userDrawn="1"/>
        </p:nvSpPr>
        <p:spPr>
          <a:xfrm>
            <a:off x="9359758" y="6301225"/>
            <a:ext cx="1315948" cy="3614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C40244D-A2A5-4AA7-8211-A8A589A22616}" type="slidenum">
              <a:rPr lang="en-US" smtClean="0">
                <a:solidFill>
                  <a:srgbClr val="124193"/>
                </a:solidFill>
              </a:rPr>
              <a:pPr/>
              <a:t>‹#›</a:t>
            </a:fld>
            <a:endParaRPr lang="en-US">
              <a:solidFill>
                <a:srgbClr val="124193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2A64BF0-7B15-4B89-88DB-A7B0A5AD8AC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346" y="5147352"/>
            <a:ext cx="1015126" cy="1348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870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0B3DA0-6A25-4730-A919-2323666F93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12419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9403CA-A90F-4D20-9EA6-841F98B8F2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124193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2B90AAAE-D9AC-49B7-88B2-7807744409EF}"/>
              </a:ext>
            </a:extLst>
          </p:cNvPr>
          <p:cNvSpPr txBox="1">
            <a:spLocks/>
          </p:cNvSpPr>
          <p:nvPr userDrawn="1"/>
        </p:nvSpPr>
        <p:spPr>
          <a:xfrm>
            <a:off x="8610600" y="6311900"/>
            <a:ext cx="1303493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2FDF81D-6A34-4751-834A-8F2D8293618D}" type="datetimeFigureOut">
              <a:rPr lang="en-US" smtClean="0">
                <a:solidFill>
                  <a:srgbClr val="FFFFFF"/>
                </a:solidFill>
              </a:rPr>
              <a:pPr/>
              <a:t>6/24/2024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6ED3C8A6-2441-49C2-9474-8A9A10D284FD}"/>
              </a:ext>
            </a:extLst>
          </p:cNvPr>
          <p:cNvSpPr txBox="1">
            <a:spLocks/>
          </p:cNvSpPr>
          <p:nvPr userDrawn="1"/>
        </p:nvSpPr>
        <p:spPr>
          <a:xfrm>
            <a:off x="2277907" y="6351876"/>
            <a:ext cx="7637980" cy="3544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124193"/>
                </a:solidFill>
              </a:rPr>
              <a:t>SEEC   |   Seeking Employment, Equality and Community for People with Developmental Disabilities   |   seeconline.org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68396B6D-A956-476A-B5EF-A5816EBCFE37}"/>
              </a:ext>
            </a:extLst>
          </p:cNvPr>
          <p:cNvSpPr txBox="1">
            <a:spLocks/>
          </p:cNvSpPr>
          <p:nvPr userDrawn="1"/>
        </p:nvSpPr>
        <p:spPr>
          <a:xfrm>
            <a:off x="10037852" y="6315621"/>
            <a:ext cx="1315948" cy="3614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C40244D-A2A5-4AA7-8211-A8A589A22616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0" name="Media Placeholder 19">
            <a:extLst>
              <a:ext uri="{FF2B5EF4-FFF2-40B4-BE49-F238E27FC236}">
                <a16:creationId xmlns:a16="http://schemas.microsoft.com/office/drawing/2014/main" id="{BBA67895-E29D-48BA-AC28-414FC77444E1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6915150" y="2260600"/>
            <a:ext cx="4438650" cy="3287713"/>
          </a:xfrm>
        </p:spPr>
        <p:txBody>
          <a:bodyPr/>
          <a:lstStyle/>
          <a:p>
            <a:r>
              <a:rPr lang="en-US"/>
              <a:t>Click icon to add media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46F390F-8CB6-4BF5-92D6-97F1D34531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67" y="365125"/>
            <a:ext cx="834063" cy="1108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17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BF290-B8BF-4765-B9DB-B4DBC5F8FB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5914" y="365125"/>
            <a:ext cx="10009473" cy="1325563"/>
          </a:xfrm>
        </p:spPr>
        <p:txBody>
          <a:bodyPr/>
          <a:lstStyle>
            <a:lvl1pPr>
              <a:defRPr>
                <a:solidFill>
                  <a:srgbClr val="12419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4BC888-F209-44A8-B641-CF5EC4F3F6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t">
            <a:normAutofit/>
          </a:bodyPr>
          <a:lstStyle>
            <a:lvl1pPr marL="0" indent="0">
              <a:buNone/>
              <a:defRPr sz="2800" b="1">
                <a:solidFill>
                  <a:srgbClr val="12419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A699F1-1B89-4E41-9BB8-5C57C10806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 sz="2400">
                <a:solidFill>
                  <a:srgbClr val="124193"/>
                </a:solidFill>
              </a:defRPr>
            </a:lvl1pPr>
            <a:lvl2pPr>
              <a:defRPr sz="2400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020411-D227-40E7-A2AE-4B2D82B6E4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t">
            <a:normAutofit/>
          </a:bodyPr>
          <a:lstStyle>
            <a:lvl1pPr marL="0" indent="0">
              <a:buNone/>
              <a:defRPr sz="2800" b="1">
                <a:solidFill>
                  <a:srgbClr val="12419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81DDF4E-2E36-49C7-A5E5-8415CB79BE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 sz="2400">
                <a:solidFill>
                  <a:srgbClr val="124193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02EE05E-26E3-4B2F-B59F-E22F00618A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67" y="365125"/>
            <a:ext cx="834063" cy="1108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578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35D78-B78B-45CE-80A9-F9F9FEC14D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12419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97668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B3E8B792-DAB0-400F-B3DE-B4C721F640D5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554712517"/>
              </p:ext>
            </p:extLst>
          </p:nvPr>
        </p:nvGraphicFramePr>
        <p:xfrm>
          <a:off x="733425" y="2502313"/>
          <a:ext cx="10603552" cy="37612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Document" r:id="rId3" imgW="6055275" imgH="2123801" progId="Word.Document.12">
                  <p:embed/>
                </p:oleObj>
              </mc:Choice>
              <mc:Fallback>
                <p:oleObj name="Document" r:id="rId3" imgW="6055275" imgH="2123801" progId="Word.Document.12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B3E8B792-DAB0-400F-B3DE-B4C721F640D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33425" y="2502313"/>
                        <a:ext cx="10603552" cy="376126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05823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B4A8C-7787-45D7-B757-2972B78AA0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anchor="t"/>
          <a:lstStyle>
            <a:lvl1pPr>
              <a:defRPr>
                <a:solidFill>
                  <a:srgbClr val="12419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44782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B0D36-0FC8-49AF-B15C-25F2040171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77010" y="457200"/>
            <a:ext cx="3932237" cy="1600200"/>
          </a:xfrm>
        </p:spPr>
        <p:txBody>
          <a:bodyPr anchor="t"/>
          <a:lstStyle>
            <a:lvl1pPr>
              <a:defRPr sz="3200">
                <a:solidFill>
                  <a:srgbClr val="12419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0C18AE-0F98-45CA-A41D-394CEACE76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77009" y="2097745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124193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9FD190B-7BD0-42D0-83CB-EE95E437846D}"/>
              </a:ext>
            </a:extLst>
          </p:cNvPr>
          <p:cNvSpPr txBox="1">
            <a:spLocks/>
          </p:cNvSpPr>
          <p:nvPr userDrawn="1"/>
        </p:nvSpPr>
        <p:spPr>
          <a:xfrm>
            <a:off x="9328935" y="6325742"/>
            <a:ext cx="1315948" cy="3614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C40244D-A2A5-4AA7-8211-A8A589A22616}" type="slidenum">
              <a:rPr lang="en-US" smtClean="0">
                <a:solidFill>
                  <a:srgbClr val="124193"/>
                </a:solidFill>
              </a:rPr>
              <a:pPr/>
              <a:t>‹#›</a:t>
            </a:fld>
            <a:endParaRPr lang="en-US">
              <a:solidFill>
                <a:srgbClr val="124193"/>
              </a:solidFill>
            </a:endParaRP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BD3B665E-D6C5-4C6D-BF1A-4AF710F36597}"/>
              </a:ext>
            </a:extLst>
          </p:cNvPr>
          <p:cNvSpPr txBox="1">
            <a:spLocks/>
          </p:cNvSpPr>
          <p:nvPr userDrawn="1"/>
        </p:nvSpPr>
        <p:spPr>
          <a:xfrm>
            <a:off x="2277010" y="6332696"/>
            <a:ext cx="7637980" cy="3544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124193"/>
                </a:solidFill>
              </a:rPr>
              <a:t>SEEC   |   Seeking Employment, Equality and Community for People with Developmental Disabilities   |   seeconline.org</a:t>
            </a:r>
          </a:p>
        </p:txBody>
      </p:sp>
    </p:spTree>
    <p:extLst>
      <p:ext uri="{BB962C8B-B14F-4D97-AF65-F5344CB8AC3E}">
        <p14:creationId xmlns:p14="http://schemas.microsoft.com/office/powerpoint/2010/main" val="3904015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C81C41D-FB23-442E-8F86-61F2D311F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8930" y="256525"/>
            <a:ext cx="989487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C7567B-8131-45B9-A9C6-2B5DE56C8D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89F11F6-EBC5-4D9D-9E26-0C3A0E5FE588}"/>
              </a:ext>
            </a:extLst>
          </p:cNvPr>
          <p:cNvGrpSpPr/>
          <p:nvPr userDrawn="1"/>
        </p:nvGrpSpPr>
        <p:grpSpPr>
          <a:xfrm>
            <a:off x="11170063" y="6151080"/>
            <a:ext cx="1402213" cy="794579"/>
            <a:chOff x="10800015" y="5903229"/>
            <a:chExt cx="1885278" cy="1068313"/>
          </a:xfrm>
        </p:grpSpPr>
        <p:sp>
          <p:nvSpPr>
            <p:cNvPr id="4" name="Isosceles Triangle 3">
              <a:extLst>
                <a:ext uri="{FF2B5EF4-FFF2-40B4-BE49-F238E27FC236}">
                  <a16:creationId xmlns:a16="http://schemas.microsoft.com/office/drawing/2014/main" id="{1BDFCB9A-0FE1-4359-BA70-0D40D08CE24B}"/>
                </a:ext>
              </a:extLst>
            </p:cNvPr>
            <p:cNvSpPr/>
            <p:nvPr userDrawn="1"/>
          </p:nvSpPr>
          <p:spPr>
            <a:xfrm rot="8142295">
              <a:off x="11075650" y="6154200"/>
              <a:ext cx="1609643" cy="817342"/>
            </a:xfrm>
            <a:prstGeom prst="triangle">
              <a:avLst/>
            </a:prstGeom>
            <a:solidFill>
              <a:srgbClr val="008B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Isosceles Triangle 4">
              <a:extLst>
                <a:ext uri="{FF2B5EF4-FFF2-40B4-BE49-F238E27FC236}">
                  <a16:creationId xmlns:a16="http://schemas.microsoft.com/office/drawing/2014/main" id="{C63AF8EE-B641-4177-8B1A-A7D35A4A34D5}"/>
                </a:ext>
              </a:extLst>
            </p:cNvPr>
            <p:cNvSpPr/>
            <p:nvPr userDrawn="1"/>
          </p:nvSpPr>
          <p:spPr>
            <a:xfrm rot="8142295">
              <a:off x="10800015" y="5903229"/>
              <a:ext cx="1609643" cy="817342"/>
            </a:xfrm>
            <a:prstGeom prst="triangle">
              <a:avLst/>
            </a:prstGeom>
            <a:solidFill>
              <a:srgbClr val="1241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89368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6" r:id="rId9"/>
    <p:sldLayoutId id="2147483657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124193"/>
          </a:solidFill>
          <a:latin typeface="BentonSans" panose="02000803040000020004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24193"/>
          </a:solidFill>
          <a:latin typeface="Roboto" pitchFamily="2" charset="0"/>
          <a:ea typeface="Roboto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X8woa_wSrmA?feature=oembed" TargetMode="Externa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revenue-hub.com/flow-thru-revenues-profit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icpedia.org/highway-signs/a/adding-value.html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vXX3JxT3XvY?feature=oembed" TargetMode="External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axholmes.finance/the-decline-of-big-box-retail/" TargetMode="External"/><Relationship Id="rId5" Type="http://schemas.openxmlformats.org/officeDocument/2006/relationships/image" Target="../media/image32.jpg"/><Relationship Id="rId4" Type="http://schemas.openxmlformats.org/officeDocument/2006/relationships/hyperlink" Target="https://www.bcsiteservice.com/product/no-soliciting-is-allowed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interest.com.mx/pin/unicorn-iron-on-transfers-htv-exclusively-from-gm-crafts--779685754231995732/" TargetMode="External"/><Relationship Id="rId3" Type="http://schemas.openxmlformats.org/officeDocument/2006/relationships/image" Target="../media/image33.png"/><Relationship Id="rId7" Type="http://schemas.openxmlformats.org/officeDocument/2006/relationships/image" Target="../media/image37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4" Type="http://schemas.openxmlformats.org/officeDocument/2006/relationships/image" Target="../media/image34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openclipart.org/detail/33643/mallory_square-by-nkinkade-177657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nicepng.com/ourpic/u2q8i1t4e6q8r5w7_mayor-joe-quimby-simpsons-quimby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folblogg.blogspot.com/2017/05/elevator-pitch-ahora-o-nunca.html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folblogg.blogspot.com/2017/05/elevator-pitch-ahora-o-nunca.html" TargetMode="Externa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svg"/><Relationship Id="rId3" Type="http://schemas.openxmlformats.org/officeDocument/2006/relationships/image" Target="../media/image44.png"/><Relationship Id="rId7" Type="http://schemas.openxmlformats.org/officeDocument/2006/relationships/image" Target="../media/image46.png"/><Relationship Id="rId12" Type="http://schemas.openxmlformats.org/officeDocument/2006/relationships/hyperlink" Target="https://www.ethicalsystems.org/give-and-take/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anada.ca/en/employment-social-development/campaigns/skills-boost.html" TargetMode="External"/><Relationship Id="rId11" Type="http://schemas.openxmlformats.org/officeDocument/2006/relationships/image" Target="../media/image50.jpg"/><Relationship Id="rId5" Type="http://schemas.openxmlformats.org/officeDocument/2006/relationships/image" Target="../media/image45.png"/><Relationship Id="rId10" Type="http://schemas.openxmlformats.org/officeDocument/2006/relationships/image" Target="../media/image49.svg"/><Relationship Id="rId4" Type="http://schemas.openxmlformats.org/officeDocument/2006/relationships/hyperlink" Target="http://www.descartesbiometrics.com/helix-sdk/" TargetMode="External"/><Relationship Id="rId9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hyperlink" Target="https://scholarworks.umb.edu/cgi/viewcontent.cgi?article=1102&amp;context=ici_pubs" TargetMode="External"/><Relationship Id="rId4" Type="http://schemas.openxmlformats.org/officeDocument/2006/relationships/hyperlink" Target="https://scholarworks.umb.edu/cgi/viewcontent.cgi?article=1140&amp;context=ici_pubs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sv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mailto:sblanks@seeconline.org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hyperlink" Target="https://www.linkedin.com/in/steve-blanks-5a16474/details/skills/?detailScreenTabIndex=0" TargetMode="Externa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linkedin.com/" TargetMode="External"/><Relationship Id="rId3" Type="http://schemas.openxmlformats.org/officeDocument/2006/relationships/hyperlink" Target="http://www.adamgrant.net/" TargetMode="External"/><Relationship Id="rId7" Type="http://schemas.openxmlformats.org/officeDocument/2006/relationships/hyperlink" Target="http://www.bni.com/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uschamber.com/workforce/understanding-kentuckys-labor-market?state=ky" TargetMode="External"/><Relationship Id="rId5" Type="http://schemas.openxmlformats.org/officeDocument/2006/relationships/hyperlink" Target="http://www.ici.umb.edu/" TargetMode="External"/><Relationship Id="rId10" Type="http://schemas.openxmlformats.org/officeDocument/2006/relationships/hyperlink" Target="https://www.adambraun.com/insights/strong-power-weak-ties#:~:text=Kim%20Keating%20references%20this%20here,novel%20information%20than%20strong%20ties" TargetMode="External"/><Relationship Id="rId4" Type="http://schemas.openxmlformats.org/officeDocument/2006/relationships/hyperlink" Target="http://www.simonsinek.com/" TargetMode="External"/><Relationship Id="rId9" Type="http://schemas.openxmlformats.org/officeDocument/2006/relationships/hyperlink" Target="https://bakadesuyo.com/2013/02/interview-silicon-valleys-networker-teaches-secrets-making-connections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enliveningedge.org/views/zappos-ceo-tony-hsieh-shares-4-business-books-he-thinks-everyone-should-read/" TargetMode="Externa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sv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3.svg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17.svg"/><Relationship Id="rId10" Type="http://schemas.openxmlformats.org/officeDocument/2006/relationships/image" Target="../media/image12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11.svg"/><Relationship Id="rId1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driven.ca/resources/the-importance-of-networking-how-to-connect-with-other-small-business-owners" TargetMode="External"/><Relationship Id="rId5" Type="http://schemas.openxmlformats.org/officeDocument/2006/relationships/image" Target="../media/image19.jpg"/><Relationship Id="rId4" Type="http://schemas.openxmlformats.org/officeDocument/2006/relationships/hyperlink" Target="https://strengthleader.com/back-to-the-business-basics/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20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11" Type="http://schemas.openxmlformats.org/officeDocument/2006/relationships/hyperlink" Target="https://game-icons.net/1x1/delapouite/tall-bridge.html" TargetMode="External"/><Relationship Id="rId5" Type="http://schemas.openxmlformats.org/officeDocument/2006/relationships/diagramData" Target="../diagrams/data2.xml"/><Relationship Id="rId10" Type="http://schemas.openxmlformats.org/officeDocument/2006/relationships/image" Target="../media/image21.png"/><Relationship Id="rId4" Type="http://schemas.openxmlformats.org/officeDocument/2006/relationships/hyperlink" Target="https://www.luisescobarblog.com/top-ten-superhero-animated-tv-shows/" TargetMode="External"/><Relationship Id="rId9" Type="http://schemas.microsoft.com/office/2007/relationships/diagramDrawing" Target="../diagrams/drawing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52FF34B-4017-4A8E-B678-E5767CA95A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6234" y="1041400"/>
            <a:ext cx="7141603" cy="2387600"/>
          </a:xfrm>
        </p:spPr>
        <p:txBody>
          <a:bodyPr/>
          <a:lstStyle/>
          <a:p>
            <a:r>
              <a:rPr lang="en-US" dirty="0"/>
              <a:t>Sample Title Page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526EBC27-6BB4-4731-9113-182E37B3E9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2425" y="2098275"/>
            <a:ext cx="7753328" cy="2492775"/>
          </a:xfrm>
        </p:spPr>
        <p:txBody>
          <a:bodyPr vert="horz" lIns="91440" tIns="45720" rIns="91440" bIns="45720" rtlCol="0" anchor="t">
            <a:normAutofit fontScale="40000" lnSpcReduction="20000"/>
          </a:bodyPr>
          <a:lstStyle/>
          <a:p>
            <a:pPr>
              <a:lnSpc>
                <a:spcPct val="120000"/>
              </a:lnSpc>
            </a:pPr>
            <a:r>
              <a:rPr lang="en-US" sz="8000" dirty="0">
                <a:solidFill>
                  <a:schemeClr val="tx1"/>
                </a:solidFill>
              </a:rPr>
              <a:t>Employer Engagement Webinar Series</a:t>
            </a:r>
          </a:p>
          <a:p>
            <a:pPr>
              <a:lnSpc>
                <a:spcPct val="120000"/>
              </a:lnSpc>
            </a:pPr>
            <a:r>
              <a:rPr lang="en-US" sz="7400" dirty="0">
                <a:solidFill>
                  <a:schemeClr val="tx1"/>
                </a:solidFill>
              </a:rPr>
              <a:t>1. Creating Awareness</a:t>
            </a:r>
            <a:br>
              <a:rPr lang="en-US" sz="8000" dirty="0">
                <a:solidFill>
                  <a:schemeClr val="tx1"/>
                </a:solidFill>
              </a:rPr>
            </a:br>
            <a:endParaRPr lang="en-US" sz="8000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5000" dirty="0">
                <a:solidFill>
                  <a:schemeClr val="tx1"/>
                </a:solidFill>
              </a:rPr>
              <a:t>Kentucky Employment First</a:t>
            </a:r>
          </a:p>
          <a:p>
            <a:pPr>
              <a:lnSpc>
                <a:spcPct val="120000"/>
              </a:lnSpc>
            </a:pPr>
            <a:r>
              <a:rPr lang="en-US" sz="4500" b="0" i="1" dirty="0">
                <a:solidFill>
                  <a:schemeClr val="tx1"/>
                </a:solidFill>
              </a:rPr>
              <a:t>June 20, 2024</a:t>
            </a:r>
          </a:p>
        </p:txBody>
      </p:sp>
    </p:spTree>
    <p:extLst>
      <p:ext uri="{BB962C8B-B14F-4D97-AF65-F5344CB8AC3E}">
        <p14:creationId xmlns:p14="http://schemas.microsoft.com/office/powerpoint/2010/main" val="34444345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8AD38-303A-D1BC-6C60-4F301940D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Business Speak</a:t>
            </a:r>
          </a:p>
        </p:txBody>
      </p:sp>
      <p:pic>
        <p:nvPicPr>
          <p:cNvPr id="4" name="Online Media 3" descr="What Corporate People Sound Like video">
            <a:hlinkClick r:id="" action="ppaction://media"/>
            <a:extLst>
              <a:ext uri="{FF2B5EF4-FFF2-40B4-BE49-F238E27FC236}">
                <a16:creationId xmlns:a16="http://schemas.microsoft.com/office/drawing/2014/main" id="{F9A439C4-ACF1-7D60-27C7-36930EFAFB51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458930" y="1271729"/>
            <a:ext cx="9432541" cy="532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790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404FE-3DC4-EA61-13EE-2123B4F64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8930" y="256526"/>
            <a:ext cx="9894871" cy="933206"/>
          </a:xfrm>
        </p:spPr>
        <p:txBody>
          <a:bodyPr>
            <a:normAutofit fontScale="90000"/>
          </a:bodyPr>
          <a:lstStyle/>
          <a:p>
            <a:r>
              <a:rPr lang="en-US" dirty="0"/>
              <a:t>Business Drivers…..what drives how they act?</a:t>
            </a:r>
          </a:p>
        </p:txBody>
      </p:sp>
      <p:pic>
        <p:nvPicPr>
          <p:cNvPr id="7" name="Picture 6" descr="A hand drawing a graph">
            <a:extLst>
              <a:ext uri="{FF2B5EF4-FFF2-40B4-BE49-F238E27FC236}">
                <a16:creationId xmlns:a16="http://schemas.microsoft.com/office/drawing/2014/main" id="{1FBFB122-5AFA-7170-48C6-012559596F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458930" y="1189731"/>
            <a:ext cx="9617442" cy="5411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4883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9C825-EDC8-D96A-1E88-1301814B3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8930" y="395129"/>
            <a:ext cx="9894871" cy="915050"/>
          </a:xfrm>
        </p:spPr>
        <p:txBody>
          <a:bodyPr/>
          <a:lstStyle/>
          <a:p>
            <a:r>
              <a:rPr lang="en-US" dirty="0"/>
              <a:t>Business Language-Adding Value</a:t>
            </a:r>
          </a:p>
        </p:txBody>
      </p:sp>
      <p:pic>
        <p:nvPicPr>
          <p:cNvPr id="2050" name="Picture 2" descr="Value vs Non-Value Added Activities | Kiwimonk">
            <a:extLst>
              <a:ext uri="{FF2B5EF4-FFF2-40B4-BE49-F238E27FC236}">
                <a16:creationId xmlns:a16="http://schemas.microsoft.com/office/drawing/2014/main" id="{12091ECC-52BE-C357-457A-940AA9C7E7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587" y="1310179"/>
            <a:ext cx="9648825" cy="5033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01020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6B38D0-A782-E8FF-64E0-8DFEE2C06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8114" y="1704975"/>
            <a:ext cx="3223411" cy="2882107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Break Out 1</a:t>
            </a:r>
          </a:p>
        </p:txBody>
      </p:sp>
      <p:pic>
        <p:nvPicPr>
          <p:cNvPr id="1026" name="Picture 2" descr="20,748 Added Value Images, Stock Photos, 3D objects, &amp; Vectors |  Shutterstock">
            <a:extLst>
              <a:ext uri="{FF2B5EF4-FFF2-40B4-BE49-F238E27FC236}">
                <a16:creationId xmlns:a16="http://schemas.microsoft.com/office/drawing/2014/main" id="{10058BCB-7C61-CDD8-0119-185CDF9152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14"/>
          <a:stretch/>
        </p:blipFill>
        <p:spPr bwMode="auto">
          <a:xfrm>
            <a:off x="4905375" y="1288653"/>
            <a:ext cx="6591300" cy="371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98408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8C629-403A-5FF0-F58E-9A4B663EB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Else do businesses care about….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94798B-F234-181A-7776-2F8AA203E4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4130" y="1780778"/>
            <a:ext cx="6038850" cy="4351338"/>
          </a:xfrm>
        </p:spPr>
        <p:txBody>
          <a:bodyPr/>
          <a:lstStyle/>
          <a:p>
            <a:r>
              <a:rPr lang="en-US" dirty="0"/>
              <a:t>Image and reputation</a:t>
            </a:r>
            <a:br>
              <a:rPr lang="en-US" dirty="0"/>
            </a:br>
            <a:endParaRPr lang="en-US" dirty="0"/>
          </a:p>
          <a:p>
            <a:r>
              <a:rPr lang="en-US" dirty="0"/>
              <a:t>Community connectivity</a:t>
            </a:r>
            <a:br>
              <a:rPr lang="en-US" dirty="0"/>
            </a:br>
            <a:endParaRPr lang="en-US" dirty="0"/>
          </a:p>
          <a:p>
            <a:r>
              <a:rPr lang="en-US" dirty="0"/>
              <a:t>Targeted customers (possibly)</a:t>
            </a:r>
            <a:br>
              <a:rPr lang="en-US" dirty="0"/>
            </a:br>
            <a:endParaRPr lang="en-US" dirty="0"/>
          </a:p>
          <a:p>
            <a:r>
              <a:rPr lang="en-US" dirty="0"/>
              <a:t>Environment</a:t>
            </a:r>
            <a:br>
              <a:rPr lang="en-US" dirty="0"/>
            </a:br>
            <a:endParaRPr lang="en-US" dirty="0"/>
          </a:p>
          <a:p>
            <a:r>
              <a:rPr lang="en-US" b="1" i="1" dirty="0"/>
              <a:t>Diversity, Equity &amp; Inclusion</a:t>
            </a:r>
          </a:p>
        </p:txBody>
      </p:sp>
      <p:pic>
        <p:nvPicPr>
          <p:cNvPr id="5" name="Picture 4" descr="Sign saying Adding Value">
            <a:extLst>
              <a:ext uri="{FF2B5EF4-FFF2-40B4-BE49-F238E27FC236}">
                <a16:creationId xmlns:a16="http://schemas.microsoft.com/office/drawing/2014/main" id="{CACE9F25-A5D1-4C72-9EA2-E86D2450D6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716727" y="2223746"/>
            <a:ext cx="4798099" cy="3194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5927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56A14-AC09-C239-4BA5-116C33BBD0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0929" y="145581"/>
            <a:ext cx="10090971" cy="1191275"/>
          </a:xfrm>
        </p:spPr>
        <p:txBody>
          <a:bodyPr/>
          <a:lstStyle/>
          <a:p>
            <a:r>
              <a:rPr lang="en-US" dirty="0"/>
              <a:t>Be Professional</a:t>
            </a:r>
          </a:p>
        </p:txBody>
      </p:sp>
      <p:pic>
        <p:nvPicPr>
          <p:cNvPr id="4" name="Online Media 3" title="Welcome, Professionals | Conversations | LinkedIn">
            <a:hlinkClick r:id="" action="ppaction://media"/>
            <a:extLst>
              <a:ext uri="{FF2B5EF4-FFF2-40B4-BE49-F238E27FC236}">
                <a16:creationId xmlns:a16="http://schemas.microsoft.com/office/drawing/2014/main" id="{503529C5-A7AF-928C-45B7-8B37E3927E41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187575" y="1116481"/>
            <a:ext cx="9903646" cy="5595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504603"/>
      </p:ext>
    </p:extLst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C69FC-9961-4362-F813-FEA2462B0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193F7D-C5A5-E25F-0474-B0E59FFA36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6344"/>
            <a:ext cx="10515600" cy="3671888"/>
          </a:xfrm>
        </p:spPr>
        <p:txBody>
          <a:bodyPr/>
          <a:lstStyle/>
          <a:p>
            <a:r>
              <a:rPr lang="en-US" dirty="0"/>
              <a:t>You are workforce development professionals</a:t>
            </a:r>
            <a:br>
              <a:rPr lang="en-US" dirty="0"/>
            </a:br>
            <a:endParaRPr lang="en-US" dirty="0"/>
          </a:p>
          <a:p>
            <a:r>
              <a:rPr lang="en-US" dirty="0"/>
              <a:t>You work in consultative sales</a:t>
            </a:r>
            <a:br>
              <a:rPr lang="en-US" dirty="0"/>
            </a:br>
            <a:endParaRPr lang="en-US" dirty="0"/>
          </a:p>
          <a:p>
            <a:r>
              <a:rPr lang="en-US" dirty="0"/>
              <a:t>You work to provide custom staffing solutions</a:t>
            </a:r>
            <a:br>
              <a:rPr lang="en-US" dirty="0"/>
            </a:br>
            <a:endParaRPr lang="en-US" dirty="0"/>
          </a:p>
          <a:p>
            <a:r>
              <a:rPr lang="en-US" dirty="0"/>
              <a:t>You strive to “add value” for the business customers</a:t>
            </a:r>
          </a:p>
        </p:txBody>
      </p:sp>
      <p:pic>
        <p:nvPicPr>
          <p:cNvPr id="6" name="Picture 5" descr="Small comic book superhero with W on their chest">
            <a:extLst>
              <a:ext uri="{FF2B5EF4-FFF2-40B4-BE49-F238E27FC236}">
                <a16:creationId xmlns:a16="http://schemas.microsoft.com/office/drawing/2014/main" id="{316BC7D9-E988-A874-CB81-4C35FCC091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0573" y="293944"/>
            <a:ext cx="2003779" cy="257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5490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037B42-93E5-0BBD-2DA2-A6DA80349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8564" y="2666350"/>
            <a:ext cx="10700536" cy="1325563"/>
          </a:xfrm>
        </p:spPr>
        <p:txBody>
          <a:bodyPr/>
          <a:lstStyle/>
          <a:p>
            <a:pPr algn="ctr"/>
            <a:r>
              <a:rPr lang="en-US" dirty="0"/>
              <a:t>Who, What, Where &amp; How– </a:t>
            </a:r>
            <a:br>
              <a:rPr lang="en-US" dirty="0"/>
            </a:br>
            <a:r>
              <a:rPr lang="en-US" dirty="0"/>
              <a:t>Employer Prospecting &amp; Networking</a:t>
            </a:r>
          </a:p>
        </p:txBody>
      </p:sp>
    </p:spTree>
    <p:extLst>
      <p:ext uri="{BB962C8B-B14F-4D97-AF65-F5344CB8AC3E}">
        <p14:creationId xmlns:p14="http://schemas.microsoft.com/office/powerpoint/2010/main" val="18240568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C55D6-B0FE-8395-127C-FFE09A925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171" y="2274511"/>
            <a:ext cx="3185329" cy="1761461"/>
          </a:xfrm>
        </p:spPr>
        <p:txBody>
          <a:bodyPr/>
          <a:lstStyle/>
          <a:p>
            <a:pPr algn="ctr"/>
            <a:r>
              <a:rPr lang="en-US" dirty="0"/>
              <a:t>Networking Why</a:t>
            </a:r>
          </a:p>
        </p:txBody>
      </p:sp>
      <p:pic>
        <p:nvPicPr>
          <p:cNvPr id="4" name="Content Placeholder 3" descr="Business networking infographic with statistics">
            <a:extLst>
              <a:ext uri="{FF2B5EF4-FFF2-40B4-BE49-F238E27FC236}">
                <a16:creationId xmlns:a16="http://schemas.microsoft.com/office/drawing/2014/main" id="{66EA09D8-AD6D-FA48-2888-3B68B16E61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981603" y="262764"/>
            <a:ext cx="7595251" cy="5957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021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E5EAE-525B-478C-94C9-323DEA62B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outreach strategies…..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F2824E-5598-4270-BAEF-A08BCE7158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900" y="1924988"/>
            <a:ext cx="7417037" cy="3761438"/>
          </a:xfrm>
        </p:spPr>
        <p:txBody>
          <a:bodyPr>
            <a:normAutofit/>
          </a:bodyPr>
          <a:lstStyle/>
          <a:p>
            <a:r>
              <a:rPr lang="en-US" dirty="0"/>
              <a:t>Asking directly about jobs</a:t>
            </a:r>
            <a:br>
              <a:rPr lang="en-US" dirty="0"/>
            </a:br>
            <a:endParaRPr lang="en-US" dirty="0"/>
          </a:p>
          <a:p>
            <a:r>
              <a:rPr lang="en-US" dirty="0"/>
              <a:t>Cold call businesses</a:t>
            </a:r>
            <a:br>
              <a:rPr lang="en-US" dirty="0"/>
            </a:br>
            <a:endParaRPr lang="en-US" dirty="0"/>
          </a:p>
          <a:p>
            <a:r>
              <a:rPr lang="en-US" dirty="0"/>
              <a:t>Walk/drive the streets looking for big/visible businesses</a:t>
            </a:r>
            <a:br>
              <a:rPr lang="en-US" dirty="0"/>
            </a:br>
            <a:endParaRPr lang="en-US" dirty="0"/>
          </a:p>
          <a:p>
            <a:r>
              <a:rPr lang="en-US" dirty="0"/>
              <a:t>Attempt to get into businesses with no “in”</a:t>
            </a:r>
          </a:p>
        </p:txBody>
      </p:sp>
      <p:pic>
        <p:nvPicPr>
          <p:cNvPr id="5" name="Picture 4" descr="No soliciting sign">
            <a:extLst>
              <a:ext uri="{FF2B5EF4-FFF2-40B4-BE49-F238E27FC236}">
                <a16:creationId xmlns:a16="http://schemas.microsoft.com/office/drawing/2014/main" id="{5996B225-6552-4FEA-BCDF-1B1F7994A6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097800" y="3688054"/>
            <a:ext cx="2256000" cy="2256000"/>
          </a:xfrm>
          <a:prstGeom prst="rect">
            <a:avLst/>
          </a:prstGeom>
        </p:spPr>
      </p:pic>
      <p:pic>
        <p:nvPicPr>
          <p:cNvPr id="7" name="Picture 6" descr="retail store with Big Box on sign">
            <a:extLst>
              <a:ext uri="{FF2B5EF4-FFF2-40B4-BE49-F238E27FC236}">
                <a16:creationId xmlns:a16="http://schemas.microsoft.com/office/drawing/2014/main" id="{5C0E6C60-7BD7-4BB3-904E-3DD0CB7433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8544446" y="1409026"/>
            <a:ext cx="3255604" cy="218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5491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D2D51-D7F2-485E-AF46-E7BE79EF0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30BF82-5B74-4612-B375-AEEECECB07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A17C35-FBC5-4182-9D78-D505AB41F1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4471"/>
            <a:ext cx="12192000" cy="6624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323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99610-4BEC-4914-8147-B56A07FCF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Common Mistakes </a:t>
            </a:r>
            <a:r>
              <a:rPr lang="en-US" dirty="0"/>
              <a:t>- Big Sign Syndrome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C1D118-9031-4A0B-82B9-60EF6EF79B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1825625"/>
            <a:ext cx="10782300" cy="4351338"/>
          </a:xfrm>
        </p:spPr>
        <p:txBody>
          <a:bodyPr/>
          <a:lstStyle/>
          <a:p>
            <a:pPr fontAlgn="base"/>
            <a:r>
              <a:rPr lang="en-US" dirty="0"/>
              <a:t>Big business is NOT where the many of jobs are-despite the Now Hiring signs​</a:t>
            </a:r>
          </a:p>
          <a:p>
            <a:pPr lvl="1" fontAlgn="base"/>
            <a:r>
              <a:rPr lang="en-US" dirty="0"/>
              <a:t>Almost 50% of employees are in small biz (&lt;500emplyee)​</a:t>
            </a:r>
          </a:p>
          <a:p>
            <a:pPr lvl="1" fontAlgn="base"/>
            <a:r>
              <a:rPr lang="en-US" dirty="0"/>
              <a:t>Almost 90% of biz employ &lt;20 employees​</a:t>
            </a:r>
            <a:br>
              <a:rPr lang="en-US" dirty="0"/>
            </a:br>
            <a:r>
              <a:rPr lang="en-US" dirty="0"/>
              <a:t> ​</a:t>
            </a:r>
          </a:p>
          <a:p>
            <a:pPr fontAlgn="base"/>
            <a:r>
              <a:rPr lang="en-US" dirty="0"/>
              <a:t>32 Million small businesses vs only 21 &gt;500 employees​</a:t>
            </a:r>
            <a:br>
              <a:rPr lang="en-US" dirty="0"/>
            </a:br>
            <a:endParaRPr lang="en-US" dirty="0"/>
          </a:p>
          <a:p>
            <a:pPr fontAlgn="base"/>
            <a:r>
              <a:rPr lang="en-US" dirty="0"/>
              <a:t>22 Million self employed-with no employees​</a:t>
            </a:r>
            <a:br>
              <a:rPr lang="en-US" dirty="0"/>
            </a:br>
            <a:r>
              <a:rPr lang="en-US" dirty="0"/>
              <a:t> ​</a:t>
            </a:r>
          </a:p>
          <a:p>
            <a:pPr fontAlgn="base"/>
            <a:r>
              <a:rPr lang="en-US" dirty="0"/>
              <a:t>66% of new job growth has been in small biz over last 25 years</a:t>
            </a:r>
          </a:p>
        </p:txBody>
      </p:sp>
    </p:spTree>
    <p:extLst>
      <p:ext uri="{BB962C8B-B14F-4D97-AF65-F5344CB8AC3E}">
        <p14:creationId xmlns:p14="http://schemas.microsoft.com/office/powerpoint/2010/main" val="3550261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E1F67F-6495-5851-F136-93CA58B3D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Effectiveness of Outreach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D9FA53-DCED-713E-B6C8-E54DE5D21B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1751" y="2135489"/>
            <a:ext cx="7048500" cy="3559255"/>
          </a:xfrm>
        </p:spPr>
        <p:txBody>
          <a:bodyPr/>
          <a:lstStyle/>
          <a:p>
            <a:r>
              <a:rPr lang="en-US" dirty="0"/>
              <a:t>Cold calling		5% response rate</a:t>
            </a:r>
            <a:br>
              <a:rPr lang="en-US" dirty="0"/>
            </a:br>
            <a:br>
              <a:rPr lang="en-US" dirty="0"/>
            </a:br>
            <a:endParaRPr lang="en-US" dirty="0"/>
          </a:p>
          <a:p>
            <a:r>
              <a:rPr lang="en-US" dirty="0"/>
              <a:t>Warm calling		30+% response rate</a:t>
            </a:r>
            <a:br>
              <a:rPr lang="en-US" dirty="0"/>
            </a:br>
            <a:br>
              <a:rPr lang="en-US" dirty="0"/>
            </a:br>
            <a:endParaRPr lang="en-US" dirty="0"/>
          </a:p>
          <a:p>
            <a:r>
              <a:rPr lang="en-US" dirty="0"/>
              <a:t>Hot calling		100%	</a:t>
            </a:r>
          </a:p>
          <a:p>
            <a:endParaRPr lang="en-US" dirty="0"/>
          </a:p>
        </p:txBody>
      </p:sp>
      <p:pic>
        <p:nvPicPr>
          <p:cNvPr id="5" name="Graphic 4" descr="Low temperature with solid fill">
            <a:extLst>
              <a:ext uri="{FF2B5EF4-FFF2-40B4-BE49-F238E27FC236}">
                <a16:creationId xmlns:a16="http://schemas.microsoft.com/office/drawing/2014/main" id="{523F5463-1C19-7028-AED0-C7F879B86B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31212" y="1856122"/>
            <a:ext cx="914400" cy="914400"/>
          </a:xfrm>
          <a:prstGeom prst="rect">
            <a:avLst/>
          </a:prstGeom>
        </p:spPr>
      </p:pic>
      <p:pic>
        <p:nvPicPr>
          <p:cNvPr id="9" name="Graphic 8" descr="Coffee with solid fill">
            <a:extLst>
              <a:ext uri="{FF2B5EF4-FFF2-40B4-BE49-F238E27FC236}">
                <a16:creationId xmlns:a16="http://schemas.microsoft.com/office/drawing/2014/main" id="{35129A89-4DC7-47BE-1B75-AC307790A5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627152" y="3189221"/>
            <a:ext cx="914400" cy="914400"/>
          </a:xfrm>
          <a:prstGeom prst="rect">
            <a:avLst/>
          </a:prstGeom>
        </p:spPr>
      </p:pic>
      <p:pic>
        <p:nvPicPr>
          <p:cNvPr id="6" name="Picture 5" descr="A cartoon of a unicorn">
            <a:extLst>
              <a:ext uri="{FF2B5EF4-FFF2-40B4-BE49-F238E27FC236}">
                <a16:creationId xmlns:a16="http://schemas.microsoft.com/office/drawing/2014/main" id="{62980097-4EC6-7670-3797-347BB6A373E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9396546" y="4455236"/>
            <a:ext cx="1375611" cy="1375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8929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74E63-8F22-C573-BC0D-C39EF71D6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7137" y="1485270"/>
            <a:ext cx="4799981" cy="3887460"/>
          </a:xfrm>
        </p:spPr>
        <p:txBody>
          <a:bodyPr/>
          <a:lstStyle/>
          <a:p>
            <a:r>
              <a:rPr lang="en-US" dirty="0"/>
              <a:t>Networking is everyone’s job</a:t>
            </a:r>
          </a:p>
        </p:txBody>
      </p:sp>
      <p:graphicFrame>
        <p:nvGraphicFramePr>
          <p:cNvPr id="4" name="Content Placeholder 3" descr="A green circle made up of 4 quadrants each slightly separated">
            <a:extLst>
              <a:ext uri="{FF2B5EF4-FFF2-40B4-BE49-F238E27FC236}">
                <a16:creationId xmlns:a16="http://schemas.microsoft.com/office/drawing/2014/main" id="{01DFC980-8926-9C9E-686A-A51F0E9396E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2794722"/>
              </p:ext>
            </p:extLst>
          </p:nvPr>
        </p:nvGraphicFramePr>
        <p:xfrm>
          <a:off x="2695903" y="332635"/>
          <a:ext cx="10723179" cy="60208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60245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AE514-9ABC-462C-8FCD-325E3CAF6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8929" y="266050"/>
            <a:ext cx="9894871" cy="1325563"/>
          </a:xfrm>
        </p:spPr>
        <p:txBody>
          <a:bodyPr/>
          <a:lstStyle/>
          <a:p>
            <a:r>
              <a:rPr lang="en-US" dirty="0"/>
              <a:t>The Who- You/Job Seeker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BF5AAE-D53E-4C7F-B619-FEDC31C8E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49" y="1771321"/>
            <a:ext cx="10515600" cy="409098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You and Job Seeker</a:t>
            </a:r>
          </a:p>
          <a:p>
            <a:r>
              <a:rPr lang="en-US" dirty="0"/>
              <a:t>Family</a:t>
            </a:r>
          </a:p>
          <a:p>
            <a:r>
              <a:rPr lang="en-US" dirty="0"/>
              <a:t>Neighbors</a:t>
            </a:r>
          </a:p>
          <a:p>
            <a:r>
              <a:rPr lang="en-US" dirty="0"/>
              <a:t>Friends</a:t>
            </a:r>
          </a:p>
          <a:p>
            <a:r>
              <a:rPr lang="en-US" dirty="0"/>
              <a:t>Colleagues-coworkers</a:t>
            </a:r>
          </a:p>
          <a:p>
            <a:r>
              <a:rPr lang="en-US" dirty="0"/>
              <a:t>People you connect with –book clubs, </a:t>
            </a:r>
            <a:br>
              <a:rPr lang="en-US" dirty="0"/>
            </a:br>
            <a:r>
              <a:rPr lang="en-US" dirty="0"/>
              <a:t>sports teams, </a:t>
            </a:r>
            <a:r>
              <a:rPr lang="en-US" dirty="0" err="1"/>
              <a:t>etc</a:t>
            </a:r>
            <a:endParaRPr lang="en-US" dirty="0"/>
          </a:p>
          <a:p>
            <a:r>
              <a:rPr lang="en-US" dirty="0"/>
              <a:t>People you transact with – grocery store, </a:t>
            </a:r>
            <a:br>
              <a:rPr lang="en-US" dirty="0"/>
            </a:br>
            <a:r>
              <a:rPr lang="en-US" dirty="0"/>
              <a:t>coffee shop., hair salon, school, coaches, </a:t>
            </a:r>
          </a:p>
        </p:txBody>
      </p:sp>
      <p:pic>
        <p:nvPicPr>
          <p:cNvPr id="7" name="Picture 6" descr="A red and white target">
            <a:extLst>
              <a:ext uri="{FF2B5EF4-FFF2-40B4-BE49-F238E27FC236}">
                <a16:creationId xmlns:a16="http://schemas.microsoft.com/office/drawing/2014/main" id="{F3551287-9956-BB66-9C58-DF862FC7BA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147374" y="995691"/>
            <a:ext cx="4771356" cy="4771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9102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CF68F2-E57C-42C2-841F-4D3A63BFC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Who - Agency Connections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BE8664-80C6-4E33-8CFF-DF187344F8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3924" y="1582088"/>
            <a:ext cx="4522076" cy="4351338"/>
          </a:xfrm>
        </p:spPr>
        <p:txBody>
          <a:bodyPr>
            <a:normAutofit/>
          </a:bodyPr>
          <a:lstStyle/>
          <a:p>
            <a:r>
              <a:rPr lang="en-US" dirty="0"/>
              <a:t>Board of Directors</a:t>
            </a:r>
            <a:br>
              <a:rPr lang="en-US" dirty="0"/>
            </a:br>
            <a:endParaRPr lang="en-US" dirty="0"/>
          </a:p>
          <a:p>
            <a:r>
              <a:rPr lang="en-US" dirty="0"/>
              <a:t>Volunteers</a:t>
            </a:r>
            <a:br>
              <a:rPr lang="en-US" dirty="0"/>
            </a:br>
            <a:endParaRPr lang="en-US" dirty="0"/>
          </a:p>
          <a:p>
            <a:r>
              <a:rPr lang="en-US" dirty="0"/>
              <a:t>Vendors</a:t>
            </a:r>
            <a:br>
              <a:rPr lang="en-US" dirty="0"/>
            </a:br>
            <a:endParaRPr lang="en-US" dirty="0"/>
          </a:p>
          <a:p>
            <a:r>
              <a:rPr lang="en-US" dirty="0"/>
              <a:t>Suppliers</a:t>
            </a:r>
            <a:br>
              <a:rPr lang="en-US" dirty="0"/>
            </a:br>
            <a:endParaRPr lang="en-US" dirty="0"/>
          </a:p>
          <a:p>
            <a:r>
              <a:rPr lang="en-US" dirty="0"/>
              <a:t>Neighbor businesses</a:t>
            </a:r>
          </a:p>
        </p:txBody>
      </p:sp>
      <p:pic>
        <p:nvPicPr>
          <p:cNvPr id="5" name="Picture 4" descr="Cartoon character of a mayor wearing a purple suit">
            <a:extLst>
              <a:ext uri="{FF2B5EF4-FFF2-40B4-BE49-F238E27FC236}">
                <a16:creationId xmlns:a16="http://schemas.microsoft.com/office/drawing/2014/main" id="{A68E5DA6-FEF3-9D16-93B7-DCA6096DD59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071416" y="1237128"/>
            <a:ext cx="3110934" cy="490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279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DCB53-B5E5-4572-9743-CD559D20F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Augment Your Network…..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3B3471-0D65-4149-A42D-B974AD60B4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5952" y="1844455"/>
            <a:ext cx="4459014" cy="360340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KY Career Centers</a:t>
            </a:r>
          </a:p>
          <a:p>
            <a:r>
              <a:rPr lang="en-US" dirty="0"/>
              <a:t>Chambers</a:t>
            </a:r>
          </a:p>
          <a:p>
            <a:r>
              <a:rPr lang="en-US" dirty="0"/>
              <a:t>Economic development</a:t>
            </a:r>
            <a:br>
              <a:rPr lang="en-US" dirty="0"/>
            </a:br>
            <a:r>
              <a:rPr lang="en-US" dirty="0"/>
              <a:t>groups (county/city)</a:t>
            </a:r>
          </a:p>
          <a:p>
            <a:r>
              <a:rPr lang="en-US" dirty="0"/>
              <a:t>Rotary Clubs</a:t>
            </a:r>
          </a:p>
          <a:p>
            <a:r>
              <a:rPr lang="en-US" dirty="0"/>
              <a:t>Kiwanis</a:t>
            </a:r>
          </a:p>
          <a:p>
            <a:r>
              <a:rPr lang="en-US" dirty="0"/>
              <a:t>Knights of Columbus</a:t>
            </a:r>
          </a:p>
          <a:p>
            <a:r>
              <a:rPr lang="en-US" dirty="0"/>
              <a:t>Trade groups</a:t>
            </a:r>
          </a:p>
        </p:txBody>
      </p:sp>
      <p:pic>
        <p:nvPicPr>
          <p:cNvPr id="4" name="Picture 3" descr="KY Chamber Inclusive Workforce Summit sign">
            <a:extLst>
              <a:ext uri="{FF2B5EF4-FFF2-40B4-BE49-F238E27FC236}">
                <a16:creationId xmlns:a16="http://schemas.microsoft.com/office/drawing/2014/main" id="{6824A4B2-99DD-4E1C-906A-1224E040D6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7594" y="1739900"/>
            <a:ext cx="6558454" cy="3689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5200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map with a location pin">
            <a:extLst>
              <a:ext uri="{FF2B5EF4-FFF2-40B4-BE49-F238E27FC236}">
                <a16:creationId xmlns:a16="http://schemas.microsoft.com/office/drawing/2014/main" id="{720745F3-0C85-40FA-B6E1-5C5DA158F7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1311" y="126125"/>
            <a:ext cx="10190689" cy="6731876"/>
          </a:xfrm>
          <a:prstGeom prst="rect">
            <a:avLst/>
          </a:prstGeom>
        </p:spPr>
      </p:pic>
      <p:pic>
        <p:nvPicPr>
          <p:cNvPr id="4" name="Picture 3" descr="BNI in red letters">
            <a:extLst>
              <a:ext uri="{FF2B5EF4-FFF2-40B4-BE49-F238E27FC236}">
                <a16:creationId xmlns:a16="http://schemas.microsoft.com/office/drawing/2014/main" id="{FD243A03-8326-17D6-2E8B-FF71D67B30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87000" y="0"/>
            <a:ext cx="1905000" cy="1905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5BD141-49CB-B435-5B0B-9F3F9574D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818" y="4537351"/>
            <a:ext cx="2842334" cy="2071027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3600" dirty="0"/>
              <a:t>Business</a:t>
            </a:r>
            <a:br>
              <a:rPr lang="en-US" sz="3600" dirty="0"/>
            </a:br>
            <a:r>
              <a:rPr lang="en-US" sz="3600" dirty="0"/>
              <a:t>Network</a:t>
            </a:r>
            <a:br>
              <a:rPr lang="en-US" sz="3600" dirty="0"/>
            </a:br>
            <a:r>
              <a:rPr lang="en-US" sz="3600" dirty="0"/>
              <a:t>International</a:t>
            </a:r>
          </a:p>
        </p:txBody>
      </p:sp>
    </p:spTree>
    <p:extLst>
      <p:ext uri="{BB962C8B-B14F-4D97-AF65-F5344CB8AC3E}">
        <p14:creationId xmlns:p14="http://schemas.microsoft.com/office/powerpoint/2010/main" val="16958654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A16EF-6811-B80E-D3AF-C67BA0E5F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6006" y="2380600"/>
            <a:ext cx="3971304" cy="2380586"/>
          </a:xfrm>
        </p:spPr>
        <p:txBody>
          <a:bodyPr>
            <a:normAutofit/>
          </a:bodyPr>
          <a:lstStyle/>
          <a:p>
            <a:r>
              <a:rPr lang="en-US" dirty="0"/>
              <a:t>The Intro</a:t>
            </a:r>
            <a:br>
              <a:rPr lang="en-US" dirty="0"/>
            </a:br>
            <a:br>
              <a:rPr lang="en-US" dirty="0"/>
            </a:br>
            <a:r>
              <a:rPr lang="en-US" dirty="0"/>
              <a:t>“Elevator Pitch”</a:t>
            </a:r>
          </a:p>
        </p:txBody>
      </p:sp>
      <p:pic>
        <p:nvPicPr>
          <p:cNvPr id="5" name="Content Placeholder 4" descr="Several elevator doors with people in them">
            <a:extLst>
              <a:ext uri="{FF2B5EF4-FFF2-40B4-BE49-F238E27FC236}">
                <a16:creationId xmlns:a16="http://schemas.microsoft.com/office/drawing/2014/main" id="{EBC59CAB-1E77-F75E-18F5-BB306D3E93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400674" y="1409303"/>
            <a:ext cx="6059091" cy="4039394"/>
          </a:xfrm>
        </p:spPr>
      </p:pic>
    </p:spTree>
    <p:extLst>
      <p:ext uri="{BB962C8B-B14F-4D97-AF65-F5344CB8AC3E}">
        <p14:creationId xmlns:p14="http://schemas.microsoft.com/office/powerpoint/2010/main" val="32060886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881CC8-7C3A-DCBB-3738-8F6D69466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elements of an elevator pitch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4AF9E6-FD1C-E8D3-4AF5-1CB5D1B238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628" y="1582088"/>
            <a:ext cx="2517226" cy="4351338"/>
          </a:xfrm>
        </p:spPr>
        <p:txBody>
          <a:bodyPr>
            <a:normAutofit/>
          </a:bodyPr>
          <a:lstStyle/>
          <a:p>
            <a:r>
              <a:rPr lang="en-US" dirty="0"/>
              <a:t>Intro</a:t>
            </a:r>
            <a:br>
              <a:rPr lang="en-US" dirty="0"/>
            </a:br>
            <a:endParaRPr lang="en-US" dirty="0"/>
          </a:p>
          <a:p>
            <a:r>
              <a:rPr lang="en-US" dirty="0"/>
              <a:t>What</a:t>
            </a:r>
            <a:br>
              <a:rPr lang="en-US" dirty="0"/>
            </a:br>
            <a:br>
              <a:rPr lang="en-US" dirty="0"/>
            </a:br>
            <a:endParaRPr lang="en-US" dirty="0"/>
          </a:p>
          <a:p>
            <a:r>
              <a:rPr lang="en-US" dirty="0"/>
              <a:t>Why you? What’s</a:t>
            </a:r>
            <a:br>
              <a:rPr lang="en-US" dirty="0"/>
            </a:br>
            <a:r>
              <a:rPr lang="en-US" dirty="0"/>
              <a:t>different?</a:t>
            </a:r>
            <a:br>
              <a:rPr lang="en-US" dirty="0"/>
            </a:br>
            <a:r>
              <a:rPr lang="en-US" dirty="0"/>
              <a:t>experience?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1FCCC49-E3CE-D927-8F75-68F7013D38BF}"/>
              </a:ext>
            </a:extLst>
          </p:cNvPr>
          <p:cNvSpPr txBox="1">
            <a:spLocks/>
          </p:cNvSpPr>
          <p:nvPr/>
        </p:nvSpPr>
        <p:spPr>
          <a:xfrm>
            <a:off x="2724150" y="1686863"/>
            <a:ext cx="9017547" cy="469488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24193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7D89"/>
                </a:solidFill>
              </a:rPr>
              <a:t>Hi, my name is XXX and I’m a</a:t>
            </a:r>
            <a:r>
              <a:rPr lang="en-US" i="1" dirty="0">
                <a:solidFill>
                  <a:srgbClr val="007D89"/>
                </a:solidFill>
              </a:rPr>
              <a:t> </a:t>
            </a:r>
            <a:r>
              <a:rPr lang="en-US" b="1" i="1" dirty="0">
                <a:solidFill>
                  <a:srgbClr val="007D89"/>
                </a:solidFill>
              </a:rPr>
              <a:t>workforce development professional</a:t>
            </a:r>
            <a:r>
              <a:rPr lang="en-US" dirty="0">
                <a:solidFill>
                  <a:srgbClr val="007D89"/>
                </a:solidFill>
              </a:rPr>
              <a:t> here in YYYY with [Insert Company]</a:t>
            </a:r>
            <a:br>
              <a:rPr lang="en-US" dirty="0">
                <a:solidFill>
                  <a:srgbClr val="007D89"/>
                </a:solidFill>
              </a:rPr>
            </a:br>
            <a:endParaRPr lang="en-US" dirty="0">
              <a:solidFill>
                <a:srgbClr val="007D89"/>
              </a:solidFill>
            </a:endParaRPr>
          </a:p>
          <a:p>
            <a:r>
              <a:rPr lang="en-US" dirty="0">
                <a:solidFill>
                  <a:srgbClr val="007D89"/>
                </a:solidFill>
              </a:rPr>
              <a:t>[Insert Company] provides </a:t>
            </a:r>
            <a:r>
              <a:rPr lang="en-US" b="1" i="1" dirty="0">
                <a:solidFill>
                  <a:srgbClr val="007D89"/>
                </a:solidFill>
              </a:rPr>
              <a:t>custom staffing solutions </a:t>
            </a:r>
            <a:r>
              <a:rPr lang="en-US" dirty="0">
                <a:solidFill>
                  <a:srgbClr val="007D89"/>
                </a:solidFill>
              </a:rPr>
              <a:t>to businesses of all sizes who are looking to hire </a:t>
            </a:r>
            <a:r>
              <a:rPr lang="en-US" b="1" i="1" dirty="0">
                <a:solidFill>
                  <a:srgbClr val="007D89"/>
                </a:solidFill>
              </a:rPr>
              <a:t>entry level workers.</a:t>
            </a:r>
            <a:br>
              <a:rPr lang="en-US" dirty="0">
                <a:solidFill>
                  <a:srgbClr val="007D89"/>
                </a:solidFill>
              </a:rPr>
            </a:br>
            <a:br>
              <a:rPr lang="en-US" dirty="0">
                <a:solidFill>
                  <a:srgbClr val="007D89"/>
                </a:solidFill>
              </a:rPr>
            </a:br>
            <a:r>
              <a:rPr lang="en-US" dirty="0">
                <a:solidFill>
                  <a:srgbClr val="007D89"/>
                </a:solidFill>
              </a:rPr>
              <a:t>We work with you to understand your business and staffing needs, and </a:t>
            </a:r>
            <a:r>
              <a:rPr lang="en-US" b="1" i="1" dirty="0">
                <a:solidFill>
                  <a:srgbClr val="007D89"/>
                </a:solidFill>
              </a:rPr>
              <a:t>match</a:t>
            </a:r>
            <a:r>
              <a:rPr lang="en-US" dirty="0">
                <a:solidFill>
                  <a:srgbClr val="007D89"/>
                </a:solidFill>
              </a:rPr>
              <a:t> </a:t>
            </a:r>
            <a:r>
              <a:rPr lang="en-US" b="1" i="1" dirty="0">
                <a:solidFill>
                  <a:srgbClr val="007D89"/>
                </a:solidFill>
              </a:rPr>
              <a:t>pre-screened, qualified </a:t>
            </a:r>
            <a:r>
              <a:rPr lang="en-US" dirty="0">
                <a:solidFill>
                  <a:srgbClr val="007D89"/>
                </a:solidFill>
              </a:rPr>
              <a:t>job seekers to your critical tasks. </a:t>
            </a:r>
            <a:br>
              <a:rPr lang="en-US" dirty="0">
                <a:solidFill>
                  <a:srgbClr val="007D89"/>
                </a:solidFill>
              </a:rPr>
            </a:br>
            <a:endParaRPr lang="en-US" dirty="0">
              <a:solidFill>
                <a:srgbClr val="007D89"/>
              </a:solidFill>
            </a:endParaRPr>
          </a:p>
          <a:p>
            <a:r>
              <a:rPr lang="en-US" dirty="0">
                <a:solidFill>
                  <a:srgbClr val="007D89"/>
                </a:solidFill>
              </a:rPr>
              <a:t>I like to think our hands-on, collaborative approach with employers leads to more stable and reliable workers.</a:t>
            </a:r>
            <a:br>
              <a:rPr lang="en-US" dirty="0">
                <a:solidFill>
                  <a:srgbClr val="007D89"/>
                </a:solidFill>
              </a:rPr>
            </a:br>
            <a:endParaRPr lang="en-US" dirty="0">
              <a:solidFill>
                <a:srgbClr val="007D89"/>
              </a:solidFill>
            </a:endParaRPr>
          </a:p>
          <a:p>
            <a:r>
              <a:rPr lang="en-US" dirty="0">
                <a:solidFill>
                  <a:srgbClr val="007D89"/>
                </a:solidFill>
              </a:rPr>
              <a:t>(Or) We work with over 100 businesses throughout the area, who can attest to our services and caliber of job seekers.</a:t>
            </a:r>
          </a:p>
        </p:txBody>
      </p:sp>
      <p:pic>
        <p:nvPicPr>
          <p:cNvPr id="4" name="Content Placeholder 4" descr="Several elevator doors with people in them">
            <a:extLst>
              <a:ext uri="{FF2B5EF4-FFF2-40B4-BE49-F238E27FC236}">
                <a16:creationId xmlns:a16="http://schemas.microsoft.com/office/drawing/2014/main" id="{D01DCA40-A5D2-D910-6332-572C5CCF4C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847660" y="19195"/>
            <a:ext cx="2344340" cy="1562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3208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ECBB8D-7E53-42BA-BFFB-AE0CC0D5C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5925" y="208027"/>
            <a:ext cx="10108405" cy="1325563"/>
          </a:xfrm>
        </p:spPr>
        <p:txBody>
          <a:bodyPr/>
          <a:lstStyle/>
          <a:p>
            <a:r>
              <a:rPr lang="en-US" b="1"/>
              <a:t>Relationship Building-It’s About Giving NOT TAKING</a:t>
            </a:r>
          </a:p>
        </p:txBody>
      </p:sp>
      <p:pic>
        <p:nvPicPr>
          <p:cNvPr id="9" name="Content Placeholder 8" descr="A blue circle with a white ear in it">
            <a:extLst>
              <a:ext uri="{FF2B5EF4-FFF2-40B4-BE49-F238E27FC236}">
                <a16:creationId xmlns:a16="http://schemas.microsoft.com/office/drawing/2014/main" id="{950F2B3D-E49D-4BDD-B319-536EB42C2C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476006" y="1275125"/>
            <a:ext cx="1325563" cy="1325563"/>
          </a:xfrm>
        </p:spPr>
      </p:pic>
      <p:pic>
        <p:nvPicPr>
          <p:cNvPr id="11" name="Picture 10" descr="A blue circle with white and blue gears in the head">
            <a:extLst>
              <a:ext uri="{FF2B5EF4-FFF2-40B4-BE49-F238E27FC236}">
                <a16:creationId xmlns:a16="http://schemas.microsoft.com/office/drawing/2014/main" id="{DDC81190-502C-49D4-8376-878BEC8BDD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77946" y="2512050"/>
            <a:ext cx="1529198" cy="152919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F13A36C-5693-4FD5-A74F-F70E03F8F9AB}"/>
              </a:ext>
            </a:extLst>
          </p:cNvPr>
          <p:cNvSpPr txBox="1"/>
          <p:nvPr/>
        </p:nvSpPr>
        <p:spPr>
          <a:xfrm>
            <a:off x="1607144" y="1655480"/>
            <a:ext cx="47220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i="1" dirty="0"/>
              <a:t>Listen more than talk (GIVE)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7DDEF27-827B-4EFD-BF5A-E3E57DB6EAF5}"/>
              </a:ext>
            </a:extLst>
          </p:cNvPr>
          <p:cNvSpPr txBox="1"/>
          <p:nvPr/>
        </p:nvSpPr>
        <p:spPr>
          <a:xfrm>
            <a:off x="1898649" y="2814984"/>
            <a:ext cx="4591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/>
              <a:t>Share your expertise (GIVE)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4EE659F-43BF-4B04-898C-E3D27CBAC683}"/>
              </a:ext>
            </a:extLst>
          </p:cNvPr>
          <p:cNvSpPr txBox="1"/>
          <p:nvPr/>
        </p:nvSpPr>
        <p:spPr>
          <a:xfrm>
            <a:off x="1607144" y="3969366"/>
            <a:ext cx="4591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i="1"/>
              <a:t>Ask How You Can Help (GIVE)</a:t>
            </a:r>
          </a:p>
        </p:txBody>
      </p:sp>
      <p:pic>
        <p:nvPicPr>
          <p:cNvPr id="16" name="Graphic 15" descr="Questions">
            <a:extLst>
              <a:ext uri="{FF2B5EF4-FFF2-40B4-BE49-F238E27FC236}">
                <a16:creationId xmlns:a16="http://schemas.microsoft.com/office/drawing/2014/main" id="{7B93C2C3-EC18-4111-A94C-D5262C92B8B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489699" y="3614183"/>
            <a:ext cx="1325563" cy="132556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3BBE9D9-765A-4AB4-8ACE-C32755B0A65F}"/>
              </a:ext>
            </a:extLst>
          </p:cNvPr>
          <p:cNvSpPr txBox="1"/>
          <p:nvPr/>
        </p:nvSpPr>
        <p:spPr>
          <a:xfrm>
            <a:off x="1898649" y="5080616"/>
            <a:ext cx="4591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/>
              <a:t>Be Your Genuine Self (GIVE)</a:t>
            </a:r>
          </a:p>
        </p:txBody>
      </p:sp>
      <p:pic>
        <p:nvPicPr>
          <p:cNvPr id="19" name="Graphic 18" descr="Female Profile">
            <a:extLst>
              <a:ext uri="{FF2B5EF4-FFF2-40B4-BE49-F238E27FC236}">
                <a16:creationId xmlns:a16="http://schemas.microsoft.com/office/drawing/2014/main" id="{CC35A7EF-055C-4EAA-90F7-F9638331261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21258" y="4931433"/>
            <a:ext cx="1357137" cy="1357137"/>
          </a:xfrm>
          <a:prstGeom prst="rect">
            <a:avLst/>
          </a:prstGeom>
        </p:spPr>
      </p:pic>
      <p:pic>
        <p:nvPicPr>
          <p:cNvPr id="4" name="Picture 3" descr="A poster with a person holding a rope">
            <a:extLst>
              <a:ext uri="{FF2B5EF4-FFF2-40B4-BE49-F238E27FC236}">
                <a16:creationId xmlns:a16="http://schemas.microsoft.com/office/drawing/2014/main" id="{03B6A5C7-8BB7-A039-D1C8-C272321EEDB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10279975" y="870808"/>
            <a:ext cx="1912025" cy="28860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5AFA6B1-EB9F-B703-762D-537A9216C5F2}"/>
              </a:ext>
            </a:extLst>
          </p:cNvPr>
          <p:cNvSpPr txBox="1"/>
          <p:nvPr/>
        </p:nvSpPr>
        <p:spPr>
          <a:xfrm>
            <a:off x="8028821" y="3969366"/>
            <a:ext cx="4085233" cy="175432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3F3F46"/>
                </a:solidFill>
                <a:effectLst/>
                <a:highlight>
                  <a:srgbClr val="FFFFFF"/>
                </a:highlight>
                <a:latin typeface="ShopifySans"/>
              </a:rPr>
              <a:t>“If you wake up deciding what you want to </a:t>
            </a:r>
            <a:r>
              <a:rPr lang="en-US" b="1" i="0" u="sng" dirty="0">
                <a:solidFill>
                  <a:srgbClr val="3F3F46"/>
                </a:solidFill>
                <a:effectLst/>
                <a:highlight>
                  <a:srgbClr val="FFFFFF"/>
                </a:highlight>
                <a:latin typeface="ShopifySans"/>
              </a:rPr>
              <a:t>give</a:t>
            </a:r>
            <a:r>
              <a:rPr lang="en-US" b="0" i="0" dirty="0">
                <a:solidFill>
                  <a:srgbClr val="3F3F46"/>
                </a:solidFill>
                <a:effectLst/>
                <a:highlight>
                  <a:srgbClr val="FFFFFF"/>
                </a:highlight>
                <a:latin typeface="ShopifySans"/>
              </a:rPr>
              <a:t> versus what you’re going to get, you become a more successful person…..if you want to make money, you have to help someone else make money.” </a:t>
            </a:r>
            <a:br>
              <a:rPr lang="en-US" dirty="0">
                <a:solidFill>
                  <a:srgbClr val="3F3F46"/>
                </a:solidFill>
                <a:highlight>
                  <a:srgbClr val="FFFFFF"/>
                </a:highlight>
                <a:latin typeface="ShopifySans"/>
              </a:rPr>
            </a:br>
            <a:r>
              <a:rPr lang="en-US" b="0" i="0" dirty="0">
                <a:solidFill>
                  <a:srgbClr val="3F3F46"/>
                </a:solidFill>
                <a:effectLst/>
                <a:highlight>
                  <a:srgbClr val="FFFFFF"/>
                </a:highlight>
                <a:latin typeface="ShopifySans"/>
              </a:rPr>
              <a:t>Russell Simmons, </a:t>
            </a:r>
            <a:r>
              <a:rPr lang="en-US" b="0" i="1" dirty="0">
                <a:solidFill>
                  <a:srgbClr val="3F3F46"/>
                </a:solidFill>
                <a:effectLst/>
                <a:highlight>
                  <a:srgbClr val="FFFFFF"/>
                </a:highlight>
                <a:latin typeface="ShopifySans"/>
              </a:rPr>
              <a:t>Def Jam Recordings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2268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1C0D2BE-308B-AD50-D3D2-8884ACFD1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Speaker-Steve Blanks	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56B96D-9773-7BA5-B22E-EF425B15DE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6381750" cy="4351338"/>
          </a:xfrm>
        </p:spPr>
        <p:txBody>
          <a:bodyPr/>
          <a:lstStyle/>
          <a:p>
            <a:r>
              <a:rPr lang="en-US" dirty="0"/>
              <a:t>A 20+ year veteran of the Intellectual &amp; Developmental Disability (IDD) industry in MD</a:t>
            </a:r>
          </a:p>
          <a:p>
            <a:r>
              <a:rPr lang="en-US" dirty="0"/>
              <a:t>Subject Matter Expert in Employment Services across US</a:t>
            </a:r>
          </a:p>
          <a:p>
            <a:r>
              <a:rPr lang="en-US" dirty="0"/>
              <a:t>Current Director of Partnerships at SEEC</a:t>
            </a:r>
          </a:p>
          <a:p>
            <a:r>
              <a:rPr lang="en-US" dirty="0"/>
              <a:t>Brother of person with IDD</a:t>
            </a:r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AE7398B-C3B6-1F1C-3132-6032CFA716E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481818" y="6305550"/>
            <a:ext cx="53975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38AB96A-C0E5-4A45-B19B-99983B41E124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  <p:pic>
        <p:nvPicPr>
          <p:cNvPr id="6" name="Picture 5" descr="A person wearing glasses and a blue shirt">
            <a:extLst>
              <a:ext uri="{FF2B5EF4-FFF2-40B4-BE49-F238E27FC236}">
                <a16:creationId xmlns:a16="http://schemas.microsoft.com/office/drawing/2014/main" id="{C466EF9A-7909-0CB2-DAE1-45945791F0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9268" y="1772095"/>
            <a:ext cx="3494532" cy="349453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9205CD7-E334-7AA5-1030-CC022A600DC3}"/>
              </a:ext>
            </a:extLst>
          </p:cNvPr>
          <p:cNvSpPr txBox="1"/>
          <p:nvPr/>
        </p:nvSpPr>
        <p:spPr>
          <a:xfrm>
            <a:off x="2455484" y="5695950"/>
            <a:ext cx="7281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007D89"/>
                </a:solidFill>
                <a:effectLst/>
                <a:highlight>
                  <a:srgbClr val="FFFFFF"/>
                </a:highlight>
                <a:latin typeface="ShopifySans"/>
              </a:rPr>
              <a:t>“I have no special talents. I am only passionately curious.” - Albert Einstein</a:t>
            </a:r>
            <a:endParaRPr lang="en-US" b="1" i="1" dirty="0">
              <a:solidFill>
                <a:srgbClr val="007D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4903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4DE30-1D48-82F7-589E-7A1437159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14" y="2713032"/>
            <a:ext cx="3664863" cy="2281723"/>
          </a:xfrm>
        </p:spPr>
        <p:txBody>
          <a:bodyPr>
            <a:normAutofit/>
          </a:bodyPr>
          <a:lstStyle/>
          <a:p>
            <a:r>
              <a:rPr lang="en-US" sz="4800" dirty="0"/>
              <a:t>Weak or Dormant </a:t>
            </a:r>
            <a:br>
              <a:rPr lang="en-US" sz="4800" dirty="0"/>
            </a:br>
            <a:r>
              <a:rPr lang="en-US" sz="4800" dirty="0"/>
              <a:t>Ties</a:t>
            </a:r>
          </a:p>
        </p:txBody>
      </p:sp>
      <p:pic>
        <p:nvPicPr>
          <p:cNvPr id="4" name="Picture 3" descr="Picture showing weak ties vs strangers and acquaintances">
            <a:extLst>
              <a:ext uri="{FF2B5EF4-FFF2-40B4-BE49-F238E27FC236}">
                <a16:creationId xmlns:a16="http://schemas.microsoft.com/office/drawing/2014/main" id="{37971E16-5AE7-F876-5D4E-C1C7C73A04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8414" y="236484"/>
            <a:ext cx="8607972" cy="621618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69510A6-4DA2-F98E-D2E7-61D8226C25C5}"/>
              </a:ext>
            </a:extLst>
          </p:cNvPr>
          <p:cNvSpPr txBox="1"/>
          <p:nvPr/>
        </p:nvSpPr>
        <p:spPr>
          <a:xfrm rot="10800000" flipV="1">
            <a:off x="115614" y="6436851"/>
            <a:ext cx="1075208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https://medium.com/invinciblecareer/the-surprising-value-of-weak-ties-d63a10b92e5c</a:t>
            </a:r>
          </a:p>
        </p:txBody>
      </p:sp>
    </p:spTree>
    <p:extLst>
      <p:ext uri="{BB962C8B-B14F-4D97-AF65-F5344CB8AC3E}">
        <p14:creationId xmlns:p14="http://schemas.microsoft.com/office/powerpoint/2010/main" val="1487606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8FD014-2066-3964-AE51-DAED74AA2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3195" y="401622"/>
            <a:ext cx="9894871" cy="738665"/>
          </a:xfrm>
        </p:spPr>
        <p:txBody>
          <a:bodyPr/>
          <a:lstStyle/>
          <a:p>
            <a:r>
              <a:rPr lang="en-US" dirty="0"/>
              <a:t>How time is spent……Connecting</a:t>
            </a:r>
          </a:p>
        </p:txBody>
      </p:sp>
      <p:pic>
        <p:nvPicPr>
          <p:cNvPr id="5" name="Picture 4" descr="Chart of how employment staff spend their time">
            <a:extLst>
              <a:ext uri="{FF2B5EF4-FFF2-40B4-BE49-F238E27FC236}">
                <a16:creationId xmlns:a16="http://schemas.microsoft.com/office/drawing/2014/main" id="{B2343621-57C6-B691-95C4-482422A7706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778"/>
          <a:stretch/>
        </p:blipFill>
        <p:spPr>
          <a:xfrm>
            <a:off x="107685" y="1240945"/>
            <a:ext cx="7349406" cy="448063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82790CB-7E8A-84C0-279F-33825E1233E3}"/>
              </a:ext>
            </a:extLst>
          </p:cNvPr>
          <p:cNvSpPr txBox="1"/>
          <p:nvPr/>
        </p:nvSpPr>
        <p:spPr>
          <a:xfrm>
            <a:off x="209550" y="5862811"/>
            <a:ext cx="92678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hlinkClick r:id="rId4"/>
              </a:rPr>
              <a:t>https://scholarworks.umb.edu/cgi/viewcontent.cgi?article=1140&amp;context=ici_pubs</a:t>
            </a:r>
            <a:br>
              <a:rPr lang="en-US" sz="1400" dirty="0"/>
            </a:br>
            <a:r>
              <a:rPr lang="en-US" sz="1400" dirty="0">
                <a:hlinkClick r:id="rId5"/>
              </a:rPr>
              <a:t>https://scholarworks.umb.edu/cgi/viewcontent.cgi?article=1102&amp;context=ici_pubs</a:t>
            </a:r>
            <a:endParaRPr lang="en-US" sz="1400" dirty="0"/>
          </a:p>
          <a:p>
            <a:endParaRPr lang="en-US" sz="1400" dirty="0"/>
          </a:p>
        </p:txBody>
      </p:sp>
      <p:pic>
        <p:nvPicPr>
          <p:cNvPr id="8" name="Picture 7" descr="Pie chart showing time spent finding tasks and jobs">
            <a:extLst>
              <a:ext uri="{FF2B5EF4-FFF2-40B4-BE49-F238E27FC236}">
                <a16:creationId xmlns:a16="http://schemas.microsoft.com/office/drawing/2014/main" id="{0B037B55-0ACE-A155-04F8-BAAE215CD2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69972" y="1106522"/>
            <a:ext cx="4414343" cy="4685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2570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75C7FA-4B14-0873-D719-B20757544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Connection-</a:t>
            </a:r>
            <a:r>
              <a:rPr lang="en-US" sz="3600" dirty="0"/>
              <a:t>Raising Awareness</a:t>
            </a:r>
            <a:endParaRPr lang="en-US" dirty="0"/>
          </a:p>
        </p:txBody>
      </p:sp>
      <p:pic>
        <p:nvPicPr>
          <p:cNvPr id="7" name="Graphic 6" descr="Connections with solid fill">
            <a:extLst>
              <a:ext uri="{FF2B5EF4-FFF2-40B4-BE49-F238E27FC236}">
                <a16:creationId xmlns:a16="http://schemas.microsoft.com/office/drawing/2014/main" id="{7885367C-3D31-E262-26E5-EF4B582479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60887" y="188390"/>
            <a:ext cx="1393698" cy="1393698"/>
          </a:xfrm>
          <a:prstGeom prst="rect">
            <a:avLst/>
          </a:prstGeom>
        </p:spPr>
      </p:pic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DC89788A-E7F5-AA67-6545-0A3AEB4AAB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1817445"/>
              </p:ext>
            </p:extLst>
          </p:nvPr>
        </p:nvGraphicFramePr>
        <p:xfrm>
          <a:off x="723900" y="1650223"/>
          <a:ext cx="10940264" cy="4251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7875">
                  <a:extLst>
                    <a:ext uri="{9D8B030D-6E8A-4147-A177-3AD203B41FA5}">
                      <a16:colId xmlns:a16="http://schemas.microsoft.com/office/drawing/2014/main" val="3310158312"/>
                    </a:ext>
                  </a:extLst>
                </a:gridCol>
                <a:gridCol w="1463096">
                  <a:extLst>
                    <a:ext uri="{9D8B030D-6E8A-4147-A177-3AD203B41FA5}">
                      <a16:colId xmlns:a16="http://schemas.microsoft.com/office/drawing/2014/main" val="3936655135"/>
                    </a:ext>
                  </a:extLst>
                </a:gridCol>
                <a:gridCol w="1442029">
                  <a:extLst>
                    <a:ext uri="{9D8B030D-6E8A-4147-A177-3AD203B41FA5}">
                      <a16:colId xmlns:a16="http://schemas.microsoft.com/office/drawing/2014/main" val="30057002"/>
                    </a:ext>
                  </a:extLst>
                </a:gridCol>
                <a:gridCol w="1312434">
                  <a:extLst>
                    <a:ext uri="{9D8B030D-6E8A-4147-A177-3AD203B41FA5}">
                      <a16:colId xmlns:a16="http://schemas.microsoft.com/office/drawing/2014/main" val="1232494228"/>
                    </a:ext>
                  </a:extLst>
                </a:gridCol>
                <a:gridCol w="1554591">
                  <a:extLst>
                    <a:ext uri="{9D8B030D-6E8A-4147-A177-3AD203B41FA5}">
                      <a16:colId xmlns:a16="http://schemas.microsoft.com/office/drawing/2014/main" val="4011566321"/>
                    </a:ext>
                  </a:extLst>
                </a:gridCol>
                <a:gridCol w="1414443">
                  <a:extLst>
                    <a:ext uri="{9D8B030D-6E8A-4147-A177-3AD203B41FA5}">
                      <a16:colId xmlns:a16="http://schemas.microsoft.com/office/drawing/2014/main" val="3466786918"/>
                    </a:ext>
                  </a:extLst>
                </a:gridCol>
                <a:gridCol w="1705796">
                  <a:extLst>
                    <a:ext uri="{9D8B030D-6E8A-4147-A177-3AD203B41FA5}">
                      <a16:colId xmlns:a16="http://schemas.microsoft.com/office/drawing/2014/main" val="13252943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Stakeholder Activities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Persons with Disabilities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Families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Providers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Employers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Sector/ Industry Leaders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State Officials/ Schools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84147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Share Employment Stories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40009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Provide Education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4797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Share Testimonials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6675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Invite to Industry Groups/Biz Groups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48406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Post in Social Media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50141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Invite to NDEAM events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81917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Develop Marketing Materials (videos, </a:t>
                      </a:r>
                      <a:r>
                        <a:rPr lang="en-US" sz="1600" dirty="0" err="1"/>
                        <a:t>etc</a:t>
                      </a:r>
                      <a:r>
                        <a:rPr lang="en-US" sz="16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34333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0909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26562-5884-BD61-6716-17EE91CCB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9412" y="2675875"/>
            <a:ext cx="4691814" cy="1920188"/>
          </a:xfrm>
        </p:spPr>
        <p:txBody>
          <a:bodyPr>
            <a:normAutofit/>
          </a:bodyPr>
          <a:lstStyle/>
          <a:p>
            <a:r>
              <a:rPr lang="en-US" sz="5400" dirty="0"/>
              <a:t>So what you </a:t>
            </a:r>
            <a:br>
              <a:rPr lang="en-US" sz="5400" dirty="0"/>
            </a:br>
            <a:r>
              <a:rPr lang="en-US" sz="5400" dirty="0" err="1"/>
              <a:t>gonna</a:t>
            </a:r>
            <a:r>
              <a:rPr lang="en-US" sz="5400" dirty="0"/>
              <a:t> do……</a:t>
            </a:r>
          </a:p>
        </p:txBody>
      </p:sp>
      <p:pic>
        <p:nvPicPr>
          <p:cNvPr id="3074" name="Picture 2" descr="There is No Try - Inspiration Quotes Wall Decor, A Typographic Wall Decor  Print With Master Yoda Quotes For Living Room Decorations, Office ...">
            <a:extLst>
              <a:ext uri="{FF2B5EF4-FFF2-40B4-BE49-F238E27FC236}">
                <a16:creationId xmlns:a16="http://schemas.microsoft.com/office/drawing/2014/main" id="{D12161CF-EEB7-6D72-BEA3-8B792D179E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78" t="12500" r="18816" b="7862"/>
          <a:stretch/>
        </p:blipFill>
        <p:spPr bwMode="auto">
          <a:xfrm>
            <a:off x="6829427" y="500205"/>
            <a:ext cx="4311060" cy="550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91405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70DF1-0132-49E0-9542-876E325E6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4D08B9-99C1-4434-8C3C-46C407D321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F46BD6-915D-45BC-B3E6-B9F71D4403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937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1846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94CBAD-4536-9EFC-ABAA-E00FFF565E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05309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Steve Blanks</a:t>
            </a:r>
          </a:p>
          <a:p>
            <a:pPr marL="0" indent="0">
              <a:buNone/>
            </a:pPr>
            <a:r>
              <a:rPr lang="en-US" dirty="0"/>
              <a:t>Director of Partnerships</a:t>
            </a:r>
          </a:p>
          <a:p>
            <a:pPr marL="0" indent="0">
              <a:buNone/>
            </a:pPr>
            <a:r>
              <a:rPr lang="en-US" dirty="0"/>
              <a:t>SEEC</a:t>
            </a:r>
          </a:p>
          <a:p>
            <a:pPr marL="0" indent="0">
              <a:buNone/>
            </a:pPr>
            <a:r>
              <a:rPr lang="en-US" dirty="0">
                <a:hlinkClick r:id="rId3"/>
              </a:rPr>
              <a:t>sblanks@seeconline.org</a:t>
            </a:r>
            <a:endParaRPr lang="en-US" dirty="0"/>
          </a:p>
          <a:p>
            <a:pPr marL="0" indent="0">
              <a:buNone/>
            </a:pPr>
            <a:r>
              <a:rPr lang="en-US" dirty="0">
                <a:hlinkClick r:id="rId4"/>
              </a:rPr>
              <a:t>https://www.linkedin.com/in/steve-blanks-5a16474/details/skills/?detailScreenTabIndex=0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A qr code with a dinosaur">
            <a:extLst>
              <a:ext uri="{FF2B5EF4-FFF2-40B4-BE49-F238E27FC236}">
                <a16:creationId xmlns:a16="http://schemas.microsoft.com/office/drawing/2014/main" id="{CE10EB0F-B1CE-6333-CE8F-1AFD90009F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8040" y="2099177"/>
            <a:ext cx="3053514" cy="305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23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5C018-079C-7E9B-2703-88E34203B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7037"/>
            <a:ext cx="9894871" cy="1325563"/>
          </a:xfrm>
        </p:spPr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418E83-7904-FC50-F455-E430BE06A4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417028"/>
            <a:ext cx="10515600" cy="4681153"/>
          </a:xfrm>
        </p:spPr>
        <p:txBody>
          <a:bodyPr>
            <a:normAutofit/>
          </a:bodyPr>
          <a:lstStyle/>
          <a:p>
            <a:endParaRPr lang="en-US" sz="1800" dirty="0"/>
          </a:p>
          <a:p>
            <a:endParaRPr lang="en-US" sz="1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1B6008-3360-F86D-852D-BA63A3347F5C}"/>
              </a:ext>
            </a:extLst>
          </p:cNvPr>
          <p:cNvSpPr txBox="1"/>
          <p:nvPr/>
        </p:nvSpPr>
        <p:spPr>
          <a:xfrm>
            <a:off x="1447800" y="1079948"/>
            <a:ext cx="107442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General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Job Developer’s Handbook 			</a:t>
            </a:r>
            <a:r>
              <a:rPr lang="en-US" dirty="0" err="1"/>
              <a:t>Griffin,Hammis</a:t>
            </a:r>
            <a:r>
              <a:rPr lang="en-US" dirty="0"/>
              <a:t> and Geary, Griffin </a:t>
            </a:r>
            <a:r>
              <a:rPr lang="en-US" dirty="0" err="1"/>
              <a:t>Hammis</a:t>
            </a:r>
            <a:r>
              <a:rPr lang="en-US" dirty="0"/>
              <a:t> Associates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Adam Grant Organizational Psychologist resources	</a:t>
            </a:r>
            <a:r>
              <a:rPr lang="en-US" dirty="0">
                <a:hlinkClick r:id="rId3"/>
              </a:rPr>
              <a:t>www.adamgrant.net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Simon Sinek					</a:t>
            </a:r>
            <a:r>
              <a:rPr lang="en-US" dirty="0">
                <a:hlinkClick r:id="rId4"/>
              </a:rPr>
              <a:t>www.simonsinek.com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b="1" i="1" dirty="0"/>
              <a:t>Research &amp; Statistics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ICI UMASS Think Work				</a:t>
            </a:r>
            <a:r>
              <a:rPr lang="en-US" dirty="0">
                <a:hlinkClick r:id="rId5"/>
              </a:rPr>
              <a:t>www.ici.umb.edu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 Bureau of Labor				www.bls.gov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Kentucky Workforce Info</a:t>
            </a:r>
            <a:br>
              <a:rPr lang="en-US" dirty="0"/>
            </a:br>
            <a:r>
              <a:rPr lang="en-US" dirty="0">
                <a:hlinkClick r:id="rId6"/>
              </a:rPr>
              <a:t>https://www.uschamber.com/workforce/understanding-kentuckys-labor-market?state=ky</a:t>
            </a:r>
            <a:endParaRPr lang="en-US" dirty="0"/>
          </a:p>
          <a:p>
            <a:r>
              <a:rPr lang="en-US" dirty="0"/>
              <a:t>					</a:t>
            </a:r>
          </a:p>
          <a:p>
            <a:r>
              <a:rPr lang="en-US" b="1" i="1" dirty="0"/>
              <a:t>Networking Related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Business Network International (BNI)		</a:t>
            </a:r>
            <a:r>
              <a:rPr lang="en-US" dirty="0">
                <a:hlinkClick r:id="rId7"/>
              </a:rPr>
              <a:t>www.bni.com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LinkedIn resources				</a:t>
            </a:r>
            <a:r>
              <a:rPr lang="en-US" dirty="0">
                <a:hlinkClick r:id="rId8"/>
              </a:rPr>
              <a:t>www.linkedin.com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Fortune’s Best Networker (Adam Rifkin story)		</a:t>
            </a:r>
            <a:br>
              <a:rPr lang="en-US" dirty="0"/>
            </a:br>
            <a:r>
              <a:rPr lang="en-US" dirty="0">
                <a:hlinkClick r:id="rId9"/>
              </a:rPr>
              <a:t>https://bakadesuyo.com/2013/02/interview-silicon-valleys-networker-teaches-secrets-making-connections/</a:t>
            </a:r>
            <a:br>
              <a:rPr lang="en-US" dirty="0"/>
            </a:br>
            <a:r>
              <a:rPr lang="en-US" dirty="0">
                <a:hlinkClick r:id="rId10"/>
              </a:rPr>
              <a:t>https://www.adambraun.com/insights/strong-power-weak-ties#:~:text=Kim%20Keating%20references%20this%20here,novel%20information%20than%20strong%20ties</a:t>
            </a:r>
            <a:r>
              <a:rPr lang="en-US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8740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EACD8-A549-3513-1119-D5EE868FC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0654" y="288927"/>
            <a:ext cx="7886701" cy="1325563"/>
          </a:xfrm>
        </p:spPr>
        <p:txBody>
          <a:bodyPr>
            <a:normAutofit/>
          </a:bodyPr>
          <a:lstStyle/>
          <a:p>
            <a:r>
              <a:rPr lang="en-US" dirty="0"/>
              <a:t>Why is Engagement Vital</a:t>
            </a:r>
            <a:br>
              <a:rPr lang="en-US" dirty="0"/>
            </a:br>
            <a:r>
              <a:rPr lang="en-US" sz="2700" dirty="0"/>
              <a:t>Up to 85% of jobs are filled via networking</a:t>
            </a:r>
            <a:endParaRPr lang="en-US" dirty="0"/>
          </a:p>
        </p:txBody>
      </p:sp>
      <p:pic>
        <p:nvPicPr>
          <p:cNvPr id="4" name="Content Placeholder 3" descr="A close-up of a business networking statistics">
            <a:extLst>
              <a:ext uri="{FF2B5EF4-FFF2-40B4-BE49-F238E27FC236}">
                <a16:creationId xmlns:a16="http://schemas.microsoft.com/office/drawing/2014/main" id="{BDDCF818-4CF6-5C65-5A93-0D6F0F3540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b="55075"/>
          <a:stretch/>
        </p:blipFill>
        <p:spPr>
          <a:xfrm>
            <a:off x="3038476" y="1597047"/>
            <a:ext cx="8822174" cy="4508479"/>
          </a:xfrm>
          <a:prstGeom prst="rect">
            <a:avLst/>
          </a:prstGeom>
        </p:spPr>
      </p:pic>
      <p:pic>
        <p:nvPicPr>
          <p:cNvPr id="5" name="Picture 4" descr="A book cover with text">
            <a:extLst>
              <a:ext uri="{FF2B5EF4-FFF2-40B4-BE49-F238E27FC236}">
                <a16:creationId xmlns:a16="http://schemas.microsoft.com/office/drawing/2014/main" id="{10A977C0-D5D3-E066-3D45-9BF063893C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61163" y="2324099"/>
            <a:ext cx="1864732" cy="286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1618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1FF64-B406-A789-54C7-86660DBA2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101" y="59516"/>
            <a:ext cx="5076825" cy="1026333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en-US" sz="3200" dirty="0"/>
              <a:t>KY has 74 people for every 100 open jobs</a:t>
            </a:r>
          </a:p>
        </p:txBody>
      </p:sp>
      <p:pic>
        <p:nvPicPr>
          <p:cNvPr id="5" name="Picture 4" descr="An infographic of Kentucky small business statistics">
            <a:extLst>
              <a:ext uri="{FF2B5EF4-FFF2-40B4-BE49-F238E27FC236}">
                <a16:creationId xmlns:a16="http://schemas.microsoft.com/office/drawing/2014/main" id="{C839EA0A-4975-EBAA-C399-7B02DCFDD1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10" t="6415" r="4674" b="5222"/>
          <a:stretch/>
        </p:blipFill>
        <p:spPr>
          <a:xfrm>
            <a:off x="5657850" y="49991"/>
            <a:ext cx="6534150" cy="678296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37A5C40-56A8-7E1C-48C8-4FA62C52C135}"/>
              </a:ext>
            </a:extLst>
          </p:cNvPr>
          <p:cNvSpPr txBox="1"/>
          <p:nvPr/>
        </p:nvSpPr>
        <p:spPr>
          <a:xfrm>
            <a:off x="56738" y="6496806"/>
            <a:ext cx="5780172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/>
              <a:t>https://www.uschamber.com/workforce/understanding-kentuckys-labor-market?state=ky</a:t>
            </a:r>
          </a:p>
        </p:txBody>
      </p:sp>
      <p:pic>
        <p:nvPicPr>
          <p:cNvPr id="8" name="Picture 7" descr="A close-up of a graph">
            <a:extLst>
              <a:ext uri="{FF2B5EF4-FFF2-40B4-BE49-F238E27FC236}">
                <a16:creationId xmlns:a16="http://schemas.microsoft.com/office/drawing/2014/main" id="{67D9D37D-4F57-C320-C9A6-B7CBBFC2FD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001" y="1054726"/>
            <a:ext cx="5451645" cy="544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3612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8A208A-F57D-6CF6-7044-6000CA414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8930" y="256526"/>
            <a:ext cx="10059970" cy="1180842"/>
          </a:xfrm>
        </p:spPr>
        <p:txBody>
          <a:bodyPr/>
          <a:lstStyle/>
          <a:p>
            <a:r>
              <a:rPr lang="en-US" dirty="0"/>
              <a:t>Major Phases of the Employer Engagement</a:t>
            </a:r>
          </a:p>
        </p:txBody>
      </p:sp>
      <p:graphicFrame>
        <p:nvGraphicFramePr>
          <p:cNvPr id="4" name="Content Placeholder 3" descr="A large arrow in green with 4 rectangles on top of it ">
            <a:extLst>
              <a:ext uri="{FF2B5EF4-FFF2-40B4-BE49-F238E27FC236}">
                <a16:creationId xmlns:a16="http://schemas.microsoft.com/office/drawing/2014/main" id="{FAF26835-7CE3-F33B-A46F-A924AD073BB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987163"/>
              </p:ext>
            </p:extLst>
          </p:nvPr>
        </p:nvGraphicFramePr>
        <p:xfrm>
          <a:off x="1540383" y="1396999"/>
          <a:ext cx="9632442" cy="40640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76A3B4C7-9DCF-7230-96E0-01D6CF86026E}"/>
              </a:ext>
            </a:extLst>
          </p:cNvPr>
          <p:cNvSpPr txBox="1"/>
          <p:nvPr/>
        </p:nvSpPr>
        <p:spPr>
          <a:xfrm>
            <a:off x="39623" y="5912973"/>
            <a:ext cx="52717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Adapted from: How to Master All 5 Stages of Customer Journey</a:t>
            </a:r>
            <a:br>
              <a:rPr lang="en-US" sz="1200" i="1" dirty="0"/>
            </a:br>
            <a:r>
              <a:rPr lang="en-US" sz="1200" i="1" dirty="0"/>
              <a:t>https://www.goldenvineyardbranding.com/blog/stages-of-the-customer-journey/</a:t>
            </a:r>
          </a:p>
        </p:txBody>
      </p:sp>
      <p:pic>
        <p:nvPicPr>
          <p:cNvPr id="5" name="Graphic 4" descr="Connections with solid fill">
            <a:extLst>
              <a:ext uri="{FF2B5EF4-FFF2-40B4-BE49-F238E27FC236}">
                <a16:creationId xmlns:a16="http://schemas.microsoft.com/office/drawing/2014/main" id="{51E32D45-0C2B-4EE6-8643-FDB6E36AE1F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168898" y="4546600"/>
            <a:ext cx="1013214" cy="1013214"/>
          </a:xfrm>
          <a:prstGeom prst="rect">
            <a:avLst/>
          </a:prstGeom>
        </p:spPr>
      </p:pic>
      <p:pic>
        <p:nvPicPr>
          <p:cNvPr id="10" name="Graphic 9" descr="Head with gears with solid fill">
            <a:extLst>
              <a:ext uri="{FF2B5EF4-FFF2-40B4-BE49-F238E27FC236}">
                <a16:creationId xmlns:a16="http://schemas.microsoft.com/office/drawing/2014/main" id="{B9F354E7-872C-2035-8FBB-894517C13AF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590680" y="4496166"/>
            <a:ext cx="1112406" cy="1112406"/>
          </a:xfrm>
          <a:prstGeom prst="rect">
            <a:avLst/>
          </a:prstGeom>
        </p:spPr>
      </p:pic>
      <p:pic>
        <p:nvPicPr>
          <p:cNvPr id="11" name="Graphic 10" descr="Handshake with solid fill">
            <a:extLst>
              <a:ext uri="{FF2B5EF4-FFF2-40B4-BE49-F238E27FC236}">
                <a16:creationId xmlns:a16="http://schemas.microsoft.com/office/drawing/2014/main" id="{B4BEF60D-BE91-CD9E-7A7E-9A1B03F6900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999533" y="4470136"/>
            <a:ext cx="1226559" cy="1226559"/>
          </a:xfrm>
          <a:prstGeom prst="rect">
            <a:avLst/>
          </a:prstGeom>
        </p:spPr>
      </p:pic>
      <p:pic>
        <p:nvPicPr>
          <p:cNvPr id="12" name="Graphic 11" descr="Repeat with solid fill">
            <a:extLst>
              <a:ext uri="{FF2B5EF4-FFF2-40B4-BE49-F238E27FC236}">
                <a16:creationId xmlns:a16="http://schemas.microsoft.com/office/drawing/2014/main" id="{60A9746D-C7A2-55E3-0024-509C468127A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9451600" y="4470136"/>
            <a:ext cx="1143004" cy="1143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8267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68F860-EB9A-ABB9-6513-7A222F75E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Overview-Connecting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2C8ADA-3CBA-E2B6-6AA0-58AFDA9A3A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865" y="1724963"/>
            <a:ext cx="7976386" cy="4428187"/>
          </a:xfrm>
        </p:spPr>
        <p:txBody>
          <a:bodyPr>
            <a:norm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Foundational Business Practices and Mindset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Business-centric language and approach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Concept of Adding Value</a:t>
            </a:r>
            <a:br>
              <a:rPr lang="en-US" sz="3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3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3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Networking-what, where and how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3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Digital Networking</a:t>
            </a:r>
          </a:p>
        </p:txBody>
      </p:sp>
      <p:pic>
        <p:nvPicPr>
          <p:cNvPr id="5" name="Picture 4" descr="A person holding a card">
            <a:extLst>
              <a:ext uri="{FF2B5EF4-FFF2-40B4-BE49-F238E27FC236}">
                <a16:creationId xmlns:a16="http://schemas.microsoft.com/office/drawing/2014/main" id="{4AC63F90-1D1E-A382-9648-566DECC8C9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921115" y="1582088"/>
            <a:ext cx="2255520" cy="1505712"/>
          </a:xfrm>
          <a:prstGeom prst="rect">
            <a:avLst/>
          </a:prstGeom>
        </p:spPr>
      </p:pic>
      <p:pic>
        <p:nvPicPr>
          <p:cNvPr id="7" name="Picture 6" descr="A group of people connected to each other">
            <a:extLst>
              <a:ext uri="{FF2B5EF4-FFF2-40B4-BE49-F238E27FC236}">
                <a16:creationId xmlns:a16="http://schemas.microsoft.com/office/drawing/2014/main" id="{EB0D2463-9672-CAB8-4C20-B7D20EB589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8266441" y="3642395"/>
            <a:ext cx="3706484" cy="2272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1226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19AFA-233F-931B-95F0-004050C6A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8931" y="256526"/>
            <a:ext cx="4637070" cy="978720"/>
          </a:xfrm>
        </p:spPr>
        <p:txBody>
          <a:bodyPr/>
          <a:lstStyle/>
          <a:p>
            <a:r>
              <a:rPr lang="en-US" dirty="0"/>
              <a:t>Shift Your Thinking</a:t>
            </a:r>
          </a:p>
        </p:txBody>
      </p:sp>
      <p:grpSp>
        <p:nvGrpSpPr>
          <p:cNvPr id="3" name="Group 2" descr="Superhero character with a W on their chest">
            <a:extLst>
              <a:ext uri="{FF2B5EF4-FFF2-40B4-BE49-F238E27FC236}">
                <a16:creationId xmlns:a16="http://schemas.microsoft.com/office/drawing/2014/main" id="{F35491DE-A4F3-70BC-B590-9134A22D1D22}"/>
              </a:ext>
            </a:extLst>
          </p:cNvPr>
          <p:cNvGrpSpPr/>
          <p:nvPr/>
        </p:nvGrpSpPr>
        <p:grpSpPr>
          <a:xfrm>
            <a:off x="986840" y="1605241"/>
            <a:ext cx="3581657" cy="4613849"/>
            <a:chOff x="986840" y="1605241"/>
            <a:chExt cx="3581657" cy="4613849"/>
          </a:xfrm>
        </p:grpSpPr>
        <p:pic>
          <p:nvPicPr>
            <p:cNvPr id="7" name="Picture 6" descr="Cartoon character in a superhero garment">
              <a:extLst>
                <a:ext uri="{FF2B5EF4-FFF2-40B4-BE49-F238E27FC236}">
                  <a16:creationId xmlns:a16="http://schemas.microsoft.com/office/drawing/2014/main" id="{EC7CFDBD-D811-2C62-1DEB-D581BE39B0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rcRect l="10789" t="6958" r="3653" b="5038"/>
            <a:stretch/>
          </p:blipFill>
          <p:spPr>
            <a:xfrm>
              <a:off x="986840" y="1605241"/>
              <a:ext cx="3581657" cy="4613849"/>
            </a:xfrm>
            <a:prstGeom prst="rect">
              <a:avLst/>
            </a:prstGeom>
            <a:ln w="19050">
              <a:solidFill>
                <a:srgbClr val="124193"/>
              </a:solidFill>
            </a:ln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3069688-3E96-9566-86AF-CB3E8088C48B}"/>
                </a:ext>
              </a:extLst>
            </p:cNvPr>
            <p:cNvSpPr txBox="1"/>
            <p:nvPr/>
          </p:nvSpPr>
          <p:spPr>
            <a:xfrm>
              <a:off x="1853944" y="3309933"/>
              <a:ext cx="85133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FFFF00"/>
                  </a:solidFill>
                  <a:highlight>
                    <a:srgbClr val="000000"/>
                  </a:highlight>
                  <a:latin typeface="Blackadder ITC" panose="04020505051007020D02" pitchFamily="82" charset="0"/>
                </a:rPr>
                <a:t>W  </a:t>
              </a:r>
            </a:p>
          </p:txBody>
        </p:sp>
      </p:grpSp>
      <p:grpSp>
        <p:nvGrpSpPr>
          <p:cNvPr id="4" name="Group 3" descr="A bridge with 3 boxes over the top of it ">
            <a:extLst>
              <a:ext uri="{FF2B5EF4-FFF2-40B4-BE49-F238E27FC236}">
                <a16:creationId xmlns:a16="http://schemas.microsoft.com/office/drawing/2014/main" id="{47EF09DA-A8EF-E90D-9674-868AE440A04E}"/>
              </a:ext>
            </a:extLst>
          </p:cNvPr>
          <p:cNvGrpSpPr/>
          <p:nvPr/>
        </p:nvGrpSpPr>
        <p:grpSpPr>
          <a:xfrm>
            <a:off x="5628290" y="1235245"/>
            <a:ext cx="6416565" cy="4983845"/>
            <a:chOff x="5628290" y="1235245"/>
            <a:chExt cx="6416565" cy="4983845"/>
          </a:xfrm>
        </p:grpSpPr>
        <p:graphicFrame>
          <p:nvGraphicFramePr>
            <p:cNvPr id="9" name="Diagram 8" descr="A green bridge with 3 rectangles over the top of the bridge">
              <a:extLst>
                <a:ext uri="{FF2B5EF4-FFF2-40B4-BE49-F238E27FC236}">
                  <a16:creationId xmlns:a16="http://schemas.microsoft.com/office/drawing/2014/main" id="{AB722C02-02FC-A454-0B73-0516A3E59769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046883399"/>
                </p:ext>
              </p:extLst>
            </p:nvPr>
          </p:nvGraphicFramePr>
          <p:xfrm>
            <a:off x="5628290" y="1235245"/>
            <a:ext cx="6416565" cy="4983845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5" r:lo="rId6" r:qs="rId7" r:cs="rId8"/>
            </a:graphicData>
          </a:graphic>
        </p:graphicFrame>
        <p:pic>
          <p:nvPicPr>
            <p:cNvPr id="11" name="Picture 10" descr="A black bridge with a bridge over water&#10;&#10;Description automatically generated">
              <a:extLst>
                <a:ext uri="{FF2B5EF4-FFF2-40B4-BE49-F238E27FC236}">
                  <a16:creationId xmlns:a16="http://schemas.microsoft.com/office/drawing/2014/main" id="{774272EC-A2BD-81DD-2856-4D82485FBB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1"/>
                </a:ext>
              </a:extLst>
            </a:blip>
            <a:srcRect t="25192"/>
            <a:stretch/>
          </p:blipFill>
          <p:spPr>
            <a:xfrm>
              <a:off x="7623503" y="4146331"/>
              <a:ext cx="2438399" cy="1824117"/>
            </a:xfrm>
            <a:prstGeom prst="rect">
              <a:avLst/>
            </a:prstGeom>
            <a:solidFill>
              <a:srgbClr val="007D89"/>
            </a:solidFill>
          </p:spPr>
        </p:pic>
      </p:grpSp>
    </p:spTree>
    <p:extLst>
      <p:ext uri="{BB962C8B-B14F-4D97-AF65-F5344CB8AC3E}">
        <p14:creationId xmlns:p14="http://schemas.microsoft.com/office/powerpoint/2010/main" val="220672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 descr="A diagram of a person and person">
            <a:extLst>
              <a:ext uri="{FF2B5EF4-FFF2-40B4-BE49-F238E27FC236}">
                <a16:creationId xmlns:a16="http://schemas.microsoft.com/office/drawing/2014/main" id="{4D86ED67-5F83-4B9C-4473-E73B8DAC5B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1799" b="10173"/>
          <a:stretch/>
        </p:blipFill>
        <p:spPr>
          <a:xfrm>
            <a:off x="0" y="104775"/>
            <a:ext cx="12001500" cy="6184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492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EEC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007D89"/>
      </a:accent1>
      <a:accent2>
        <a:srgbClr val="124193"/>
      </a:accent2>
      <a:accent3>
        <a:srgbClr val="96CD4B"/>
      </a:accent3>
      <a:accent4>
        <a:srgbClr val="61C7DD"/>
      </a:accent4>
      <a:accent5>
        <a:srgbClr val="2495CF"/>
      </a:accent5>
      <a:accent6>
        <a:srgbClr val="5A74D1"/>
      </a:accent6>
      <a:hlink>
        <a:srgbClr val="72CEBB"/>
      </a:hlink>
      <a:folHlink>
        <a:srgbClr val="98E6D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EEC Branded PPT Template" id="{BE82BA48-59F8-4DC1-A54C-A3BCD29358CF}" vid="{CC193790-8968-4EA8-AFC6-13F952CE0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62511544-38af-49c2-8996-37c0f6a636fd">
      <UserInfo>
        <DisplayName>Edwin Chan</DisplayName>
        <AccountId>6</AccountId>
        <AccountType/>
      </UserInfo>
      <UserInfo>
        <DisplayName>Katy Barrett</DisplayName>
        <AccountId>116</AccountId>
        <AccountType/>
      </UserInfo>
    </SharedWithUsers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FAE81DD8B4A334F87C64841A1DF08AD" ma:contentTypeVersion="2" ma:contentTypeDescription="Create a new document." ma:contentTypeScope="" ma:versionID="b79fab6ae58f34917b2bbd1bb2476054">
  <xsd:schema xmlns:xsd="http://www.w3.org/2001/XMLSchema" xmlns:xs="http://www.w3.org/2001/XMLSchema" xmlns:p="http://schemas.microsoft.com/office/2006/metadata/properties" xmlns:ns1="http://schemas.microsoft.com/sharepoint/v3" xmlns:ns2="62511544-38af-49c2-8996-37c0f6a636fd" targetNamespace="http://schemas.microsoft.com/office/2006/metadata/properties" ma:root="true" ma:fieldsID="ae98c3180133931dce84fabadd3aec07" ns1:_="" ns2:_="">
    <xsd:import namespace="http://schemas.microsoft.com/sharepoint/v3"/>
    <xsd:import namespace="62511544-38af-49c2-8996-37c0f6a636fd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511544-38af-49c2-8996-37c0f6a636f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F74123A-C980-4701-9353-CB403E97315B}">
  <ds:schemaRefs>
    <ds:schemaRef ds:uri="http://purl.org/dc/elements/1.1/"/>
    <ds:schemaRef ds:uri="http://schemas.microsoft.com/office/2006/metadata/properties"/>
    <ds:schemaRef ds:uri="ec5796d8-db09-4322-a491-2ded85b20ad1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schemas.microsoft.com/office/infopath/2007/PartnerControls"/>
    <ds:schemaRef ds:uri="cab6ef68-1e25-4a44-b750-8473a10f9ba6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E9A6698-C781-4B0A-9FAF-9A93C61B88B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D18D7F4-9558-45A7-A4CD-52F5B0902B11}"/>
</file>

<file path=docProps/app.xml><?xml version="1.0" encoding="utf-8"?>
<Properties xmlns="http://schemas.openxmlformats.org/officeDocument/2006/extended-properties" xmlns:vt="http://schemas.openxmlformats.org/officeDocument/2006/docPropsVTypes">
  <Template>SEEC Branded PPT Template</Template>
  <TotalTime>2926</TotalTime>
  <Words>1204</Words>
  <Application>Microsoft Office PowerPoint</Application>
  <PresentationFormat>Widescreen</PresentationFormat>
  <Paragraphs>221</Paragraphs>
  <Slides>36</Slides>
  <Notes>34</Notes>
  <HiddenSlides>0</HiddenSlides>
  <MMClips>2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6" baseType="lpstr">
      <vt:lpstr>Arial</vt:lpstr>
      <vt:lpstr>BentonSans</vt:lpstr>
      <vt:lpstr>Blackadder ITC</vt:lpstr>
      <vt:lpstr>Calibri</vt:lpstr>
      <vt:lpstr>Roboto</vt:lpstr>
      <vt:lpstr>ShopifySans</vt:lpstr>
      <vt:lpstr>Symbol</vt:lpstr>
      <vt:lpstr>Times New Roman</vt:lpstr>
      <vt:lpstr>Office Theme</vt:lpstr>
      <vt:lpstr>Document</vt:lpstr>
      <vt:lpstr>Sample Title Page</vt:lpstr>
      <vt:lpstr>PowerPoint Presentation</vt:lpstr>
      <vt:lpstr>Speaker-Steve Blanks </vt:lpstr>
      <vt:lpstr>Why is Engagement Vital Up to 85% of jobs are filled via networking</vt:lpstr>
      <vt:lpstr>KY has 74 people for every 100 open jobs</vt:lpstr>
      <vt:lpstr>Major Phases of the Employer Engagement</vt:lpstr>
      <vt:lpstr>Overview-Connecting </vt:lpstr>
      <vt:lpstr>Shift Your Thinking</vt:lpstr>
      <vt:lpstr>PowerPoint Presentation</vt:lpstr>
      <vt:lpstr>Business Speak</vt:lpstr>
      <vt:lpstr>Business Drivers…..what drives how they act?</vt:lpstr>
      <vt:lpstr>Business Language-Adding Value</vt:lpstr>
      <vt:lpstr>Break Out 1</vt:lpstr>
      <vt:lpstr>What Else do businesses care about….</vt:lpstr>
      <vt:lpstr>Be Professional</vt:lpstr>
      <vt:lpstr>Recap</vt:lpstr>
      <vt:lpstr>Who, What, Where &amp; How–  Employer Prospecting &amp; Networking</vt:lpstr>
      <vt:lpstr>Networking Why</vt:lpstr>
      <vt:lpstr>Typical outreach strategies…..</vt:lpstr>
      <vt:lpstr>Common Mistakes - Big Sign Syndrome</vt:lpstr>
      <vt:lpstr>Effectiveness of Outreach</vt:lpstr>
      <vt:lpstr>Networking is everyone’s job</vt:lpstr>
      <vt:lpstr>The Who- You/Job Seeker</vt:lpstr>
      <vt:lpstr>The Who - Agency Connections</vt:lpstr>
      <vt:lpstr>To Augment Your Network…..</vt:lpstr>
      <vt:lpstr>Business Network International</vt:lpstr>
      <vt:lpstr>The Intro  “Elevator Pitch”</vt:lpstr>
      <vt:lpstr>Key elements of an elevator pitch</vt:lpstr>
      <vt:lpstr>Relationship Building-It’s About Giving NOT TAKING</vt:lpstr>
      <vt:lpstr>Weak or Dormant  Ties</vt:lpstr>
      <vt:lpstr>How time is spent……Connecting</vt:lpstr>
      <vt:lpstr>Connection-Raising Awareness</vt:lpstr>
      <vt:lpstr>So what you  gonna do……</vt:lpstr>
      <vt:lpstr>PowerPoint Presentation</vt:lpstr>
      <vt:lpstr>PowerPoint Presentation</vt:lpstr>
      <vt:lpstr>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Sample Title Page</dc:title>
  <dc:creator>Steve Blanks</dc:creator>
  <cp:lastModifiedBy>Steve Blanks</cp:lastModifiedBy>
  <cp:revision>12</cp:revision>
  <cp:lastPrinted>2024-06-12T17:31:12Z</cp:lastPrinted>
  <dcterms:created xsi:type="dcterms:W3CDTF">2023-03-20T17:07:41Z</dcterms:created>
  <dcterms:modified xsi:type="dcterms:W3CDTF">2024-06-24T19:27:54Z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0x010100DFAE81DD8B4A334F87C64841A1DF08AD</vt:lpwstr>
  </property>
  <property fmtid="{D5CDD505-2E9C-101B-9397-08002B2CF9AE}" pid="3" name="MediaServiceImageTags">
    <vt:lpwstr/>
  </property>
</Properties>
</file>